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 Extra Bold" panose="020B0604020202020204" charset="0"/>
      <p:regular r:id="rId11"/>
    </p:embeddedFont>
    <p:embeddedFont>
      <p:font typeface="Open Sans Italic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Extra Bold Italics" panose="020B0604020202020204" charset="0"/>
      <p:regular r:id="rId17"/>
    </p:embeddedFont>
    <p:embeddedFont>
      <p:font typeface="Open Sans Bold" panose="020B0604020202020204" charset="0"/>
      <p:regular r:id="rId18"/>
    </p:embeddedFont>
    <p:embeddedFont>
      <p:font typeface="Poppins Bold" panose="020B0604020202020204" charset="0"/>
      <p:regular r:id="rId19"/>
    </p:embeddedFont>
    <p:embeddedFont>
      <p:font typeface="Poppins" panose="020B0604020202020204" charset="0"/>
      <p:regular r:id="rId20"/>
    </p:embeddedFont>
    <p:embeddedFont>
      <p:font typeface="Open San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10854" y="-2675733"/>
            <a:ext cx="12962733" cy="129627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l="-65833" r="-6583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2023374" y="8628063"/>
            <a:ext cx="4802710" cy="480271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700000">
            <a:off x="12229504" y="-3443195"/>
            <a:ext cx="4802710" cy="5048889"/>
            <a:chOff x="0" y="0"/>
            <a:chExt cx="812800" cy="8544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54463"/>
            </a:xfrm>
            <a:custGeom>
              <a:avLst/>
              <a:gdLst/>
              <a:ahLst/>
              <a:cxnLst/>
              <a:rect l="l" t="t" r="r" b="b"/>
              <a:pathLst>
                <a:path w="812800" h="854463">
                  <a:moveTo>
                    <a:pt x="0" y="0"/>
                  </a:moveTo>
                  <a:lnTo>
                    <a:pt x="812800" y="0"/>
                  </a:lnTo>
                  <a:lnTo>
                    <a:pt x="812800" y="854463"/>
                  </a:lnTo>
                  <a:lnTo>
                    <a:pt x="0" y="854463"/>
                  </a:lnTo>
                  <a:close/>
                </a:path>
              </a:pathLst>
            </a:custGeom>
            <a:solidFill>
              <a:srgbClr val="FFBB0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9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2700000">
            <a:off x="-472116" y="8263609"/>
            <a:ext cx="4802710" cy="480271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700000">
            <a:off x="14876362" y="-2204368"/>
            <a:ext cx="4802710" cy="480271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2700000">
            <a:off x="2045097" y="9507110"/>
            <a:ext cx="4802710" cy="480271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2700000">
            <a:off x="11844164" y="-4057466"/>
            <a:ext cx="4802710" cy="480271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2700000">
            <a:off x="2045097" y="10075771"/>
            <a:ext cx="4802710" cy="480271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2700000">
            <a:off x="14876362" y="-3233068"/>
            <a:ext cx="4802710" cy="480271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-2700000">
            <a:off x="-472116" y="8912205"/>
            <a:ext cx="4802710" cy="480271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28700" y="764981"/>
            <a:ext cx="2062212" cy="1549476"/>
          </a:xfrm>
          <a:custGeom>
            <a:avLst/>
            <a:gdLst/>
            <a:ahLst/>
            <a:cxnLst/>
            <a:rect l="l" t="t" r="r" b="b"/>
            <a:pathLst>
              <a:path w="2062212" h="1549476">
                <a:moveTo>
                  <a:pt x="0" y="0"/>
                </a:moveTo>
                <a:lnTo>
                  <a:pt x="2062212" y="0"/>
                </a:lnTo>
                <a:lnTo>
                  <a:pt x="2062212" y="1549476"/>
                </a:lnTo>
                <a:lnTo>
                  <a:pt x="0" y="15494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948043" y="2933868"/>
            <a:ext cx="11768094" cy="263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6"/>
              </a:lnSpc>
            </a:pPr>
            <a:r>
              <a:rPr lang="en-US" sz="5901">
                <a:solidFill>
                  <a:srgbClr val="000000"/>
                </a:solidFill>
                <a:latin typeface="Poppins Bold"/>
              </a:rPr>
              <a:t>PENYAMPAIAN LAPORAN HARTA KEKAYAAN APARATUR NEGARA (LHKAN)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090912" y="1003998"/>
            <a:ext cx="9206567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 Extra Bold"/>
              </a:rPr>
              <a:t>Badan Kepegawaian, Pendidikan dan Pelatihan</a:t>
            </a:r>
          </a:p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 Extra Bold"/>
              </a:rPr>
              <a:t>Kota Semarang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5668073"/>
            <a:ext cx="9830315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 Extra Bold"/>
              </a:rPr>
              <a:t>Semarang, 27 Februari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89695" y="4781598"/>
            <a:ext cx="6794770" cy="7029681"/>
            <a:chOff x="0" y="0"/>
            <a:chExt cx="9059693" cy="9372909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099575" y="2964119"/>
              <a:ext cx="5309215" cy="5309215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1919586" y="1099575"/>
              <a:ext cx="5309215" cy="5309215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1919586" y="2944532"/>
              <a:ext cx="5309215" cy="530921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2582917" y="2944532"/>
              <a:ext cx="5309215" cy="530921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2650903" y="1099575"/>
              <a:ext cx="5309215" cy="530921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8" name="Freeform 18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76029" y="1950548"/>
            <a:ext cx="7389402" cy="159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45"/>
              </a:lnSpc>
            </a:pPr>
            <a:r>
              <a:rPr lang="en-US" sz="10300">
                <a:solidFill>
                  <a:srgbClr val="21264D"/>
                </a:solidFill>
                <a:latin typeface="Poppins"/>
              </a:rPr>
              <a:t>DASAR 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6029" y="3662700"/>
            <a:ext cx="14748962" cy="420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6127" lvl="1" indent="-268064" algn="just">
              <a:lnSpc>
                <a:spcPts val="4122"/>
              </a:lnSpc>
              <a:buFont typeface="Arial"/>
              <a:buChar char="•"/>
            </a:pP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Surat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Edaran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Menteri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Pendayagunaan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Aparatur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Negara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dan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Reformasi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Birokrasi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Nomor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41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Tahun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2019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tentang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Kewajiban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Penyampaian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Surat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Pemberitahuan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Tahunan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Pajak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Penghasilan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Wajib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Pajak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Orang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Pribadi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Oleh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Aparatur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Sipil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Negara,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Prajurit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Tentara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Nasional Indonesia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dan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Anggota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Kepolisian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Negara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Republik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Indonesia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Melalui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smtClean="0">
                <a:solidFill>
                  <a:srgbClr val="000000"/>
                </a:solidFill>
                <a:latin typeface="Open Sans"/>
              </a:rPr>
              <a:t>e-Filing;</a:t>
            </a:r>
            <a:endParaRPr lang="en-US" sz="2483" spc="59" dirty="0">
              <a:solidFill>
                <a:srgbClr val="000000"/>
              </a:solidFill>
              <a:latin typeface="Open Sans"/>
            </a:endParaRPr>
          </a:p>
          <a:p>
            <a:pPr marL="536127" lvl="1" indent="-268064" algn="just">
              <a:lnSpc>
                <a:spcPts val="4122"/>
              </a:lnSpc>
              <a:buFont typeface="Arial"/>
              <a:buChar char="•"/>
            </a:pP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Surat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Edaran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Menteri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Pendayagunaan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Aparatur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Negara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dan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Reformasi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Birokrasi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Nomor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2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Tahun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2023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tentang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Penyampaian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Laporan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Harta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Kekayaan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Aparatur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Negara (LHKAN);</a:t>
            </a:r>
          </a:p>
          <a:p>
            <a:pPr marL="536127" lvl="1" indent="-268064" algn="just">
              <a:lnSpc>
                <a:spcPts val="4122"/>
              </a:lnSpc>
              <a:buFont typeface="Arial"/>
              <a:buChar char="•"/>
            </a:pP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Surat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Wali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Kota Semarang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Nomor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en-US" sz="2483" spc="59" dirty="0" smtClean="0">
                <a:solidFill>
                  <a:srgbClr val="000000"/>
                </a:solidFill>
                <a:latin typeface="Open Sans"/>
              </a:rPr>
              <a:t>B/527/800.1.10.5/II/2023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tentang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Penyampaian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Laporan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Harta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Kekayaan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Aparatur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Negara (LHKAN) di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Lingkungan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83" spc="59" dirty="0" err="1">
                <a:solidFill>
                  <a:srgbClr val="000000"/>
                </a:solidFill>
                <a:latin typeface="Open Sans"/>
              </a:rPr>
              <a:t>Pemerintah</a:t>
            </a:r>
            <a:r>
              <a:rPr lang="en-US" sz="2483" spc="59" dirty="0">
                <a:solidFill>
                  <a:srgbClr val="000000"/>
                </a:solidFill>
                <a:latin typeface="Open Sans"/>
              </a:rPr>
              <a:t> Kota Semarang. </a:t>
            </a:r>
          </a:p>
        </p:txBody>
      </p:sp>
      <p:sp>
        <p:nvSpPr>
          <p:cNvPr id="21" name="Freeform 21"/>
          <p:cNvSpPr/>
          <p:nvPr/>
        </p:nvSpPr>
        <p:spPr>
          <a:xfrm>
            <a:off x="14893886" y="666690"/>
            <a:ext cx="2062212" cy="1549476"/>
          </a:xfrm>
          <a:custGeom>
            <a:avLst/>
            <a:gdLst/>
            <a:ahLst/>
            <a:cxnLst/>
            <a:rect l="l" t="t" r="r" b="b"/>
            <a:pathLst>
              <a:path w="2062212" h="1549476">
                <a:moveTo>
                  <a:pt x="0" y="0"/>
                </a:moveTo>
                <a:lnTo>
                  <a:pt x="2062211" y="0"/>
                </a:lnTo>
                <a:lnTo>
                  <a:pt x="2062211" y="1549476"/>
                </a:lnTo>
                <a:lnTo>
                  <a:pt x="0" y="1549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22967" y="716281"/>
            <a:ext cx="12689672" cy="97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3"/>
              </a:lnSpc>
            </a:pPr>
            <a:r>
              <a:rPr lang="en-US" sz="6324">
                <a:solidFill>
                  <a:srgbClr val="21264D"/>
                </a:solidFill>
                <a:latin typeface="Poppins Bold"/>
              </a:rPr>
              <a:t>LATAR BELAKANG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009838" y="2938079"/>
            <a:ext cx="5106719" cy="3316789"/>
            <a:chOff x="0" y="0"/>
            <a:chExt cx="2412464" cy="1566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2464" cy="1566884"/>
            </a:xfrm>
            <a:custGeom>
              <a:avLst/>
              <a:gdLst/>
              <a:ahLst/>
              <a:cxnLst/>
              <a:rect l="l" t="t" r="r" b="b"/>
              <a:pathLst>
                <a:path w="2412464" h="1566884">
                  <a:moveTo>
                    <a:pt x="0" y="0"/>
                  </a:moveTo>
                  <a:lnTo>
                    <a:pt x="2412464" y="0"/>
                  </a:lnTo>
                  <a:lnTo>
                    <a:pt x="2412464" y="1566884"/>
                  </a:lnTo>
                  <a:lnTo>
                    <a:pt x="0" y="1566884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12464" cy="1604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35315" y="2555460"/>
            <a:ext cx="3055764" cy="765237"/>
            <a:chOff x="0" y="0"/>
            <a:chExt cx="1443573" cy="3615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3573" cy="361506"/>
            </a:xfrm>
            <a:custGeom>
              <a:avLst/>
              <a:gdLst/>
              <a:ahLst/>
              <a:cxnLst/>
              <a:rect l="l" t="t" r="r" b="b"/>
              <a:pathLst>
                <a:path w="1443573" h="361506">
                  <a:moveTo>
                    <a:pt x="0" y="0"/>
                  </a:moveTo>
                  <a:lnTo>
                    <a:pt x="1443573" y="0"/>
                  </a:lnTo>
                  <a:lnTo>
                    <a:pt x="1443573" y="361506"/>
                  </a:lnTo>
                  <a:lnTo>
                    <a:pt x="0" y="361506"/>
                  </a:lnTo>
                  <a:close/>
                </a:path>
              </a:pathLst>
            </a:custGeom>
            <a:solidFill>
              <a:srgbClr val="FFBB0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43573" cy="399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692487" y="2366506"/>
            <a:ext cx="3741419" cy="808192"/>
            <a:chOff x="0" y="0"/>
            <a:chExt cx="1767483" cy="3817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67483" cy="381798"/>
            </a:xfrm>
            <a:custGeom>
              <a:avLst/>
              <a:gdLst/>
              <a:ahLst/>
              <a:cxnLst/>
              <a:rect l="l" t="t" r="r" b="b"/>
              <a:pathLst>
                <a:path w="1767483" h="381798">
                  <a:moveTo>
                    <a:pt x="0" y="0"/>
                  </a:moveTo>
                  <a:lnTo>
                    <a:pt x="1767483" y="0"/>
                  </a:lnTo>
                  <a:lnTo>
                    <a:pt x="1767483" y="381798"/>
                  </a:lnTo>
                  <a:lnTo>
                    <a:pt x="0" y="381798"/>
                  </a:lnTo>
                  <a:close/>
                </a:path>
              </a:pathLst>
            </a:custGeom>
            <a:solidFill>
              <a:srgbClr val="21264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767483" cy="419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623013" y="3481077"/>
            <a:ext cx="4124137" cy="25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9"/>
              </a:lnSpc>
            </a:pPr>
            <a:r>
              <a:rPr lang="en-US" sz="2071">
                <a:solidFill>
                  <a:srgbClr val="000000"/>
                </a:solidFill>
                <a:latin typeface="Open Sans"/>
              </a:rPr>
              <a:t>Kewajiban pelaporan harta kekayaan melalui SE Menpan RB No 1 Th 2015 tentang Kewajiban penyampaian LHKASN hanya mencakup ASN dan tidak mencakup Aparatur Negara lain seperti TNI dan Polri.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94967" y="2493455"/>
            <a:ext cx="2536461" cy="49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3120">
                <a:solidFill>
                  <a:srgbClr val="FFFFFF"/>
                </a:solidFill>
                <a:latin typeface="Poppins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71019" y="6475014"/>
            <a:ext cx="2536461" cy="49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3120">
                <a:solidFill>
                  <a:srgbClr val="000000"/>
                </a:solidFill>
                <a:latin typeface="Poppins Bold"/>
              </a:rPr>
              <a:t>2</a:t>
            </a:r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-1337579" y="7432812"/>
            <a:ext cx="6794770" cy="7029681"/>
            <a:chOff x="0" y="0"/>
            <a:chExt cx="9059693" cy="9372909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1099575" y="2964119"/>
              <a:ext cx="5309215" cy="5309215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2700000">
              <a:off x="1919586" y="1099575"/>
              <a:ext cx="5309215" cy="5309215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2700000">
              <a:off x="1919586" y="2944532"/>
              <a:ext cx="5309215" cy="5309215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 rot="-2700000">
              <a:off x="2582917" y="2944532"/>
              <a:ext cx="5309215" cy="5309215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2700000">
              <a:off x="2650903" y="1099575"/>
              <a:ext cx="5309215" cy="5309215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1" name="Freeform 31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28700" y="183312"/>
            <a:ext cx="2062212" cy="1549476"/>
          </a:xfrm>
          <a:custGeom>
            <a:avLst/>
            <a:gdLst/>
            <a:ahLst/>
            <a:cxnLst/>
            <a:rect l="l" t="t" r="r" b="b"/>
            <a:pathLst>
              <a:path w="2062212" h="1549476">
                <a:moveTo>
                  <a:pt x="0" y="0"/>
                </a:moveTo>
                <a:lnTo>
                  <a:pt x="2062212" y="0"/>
                </a:lnTo>
                <a:lnTo>
                  <a:pt x="2062212" y="1549476"/>
                </a:lnTo>
                <a:lnTo>
                  <a:pt x="0" y="1549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9800761" y="2938079"/>
            <a:ext cx="5106719" cy="3316789"/>
            <a:chOff x="0" y="0"/>
            <a:chExt cx="2412464" cy="156688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412464" cy="1566884"/>
            </a:xfrm>
            <a:custGeom>
              <a:avLst/>
              <a:gdLst/>
              <a:ahLst/>
              <a:cxnLst/>
              <a:rect l="l" t="t" r="r" b="b"/>
              <a:pathLst>
                <a:path w="2412464" h="1566884">
                  <a:moveTo>
                    <a:pt x="0" y="0"/>
                  </a:moveTo>
                  <a:lnTo>
                    <a:pt x="2412464" y="0"/>
                  </a:lnTo>
                  <a:lnTo>
                    <a:pt x="2412464" y="1566884"/>
                  </a:lnTo>
                  <a:lnTo>
                    <a:pt x="0" y="1566884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2412464" cy="1604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826238" y="2555460"/>
            <a:ext cx="3055764" cy="765237"/>
            <a:chOff x="0" y="0"/>
            <a:chExt cx="1443573" cy="36150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443573" cy="361506"/>
            </a:xfrm>
            <a:custGeom>
              <a:avLst/>
              <a:gdLst/>
              <a:ahLst/>
              <a:cxnLst/>
              <a:rect l="l" t="t" r="r" b="b"/>
              <a:pathLst>
                <a:path w="1443573" h="361506">
                  <a:moveTo>
                    <a:pt x="0" y="0"/>
                  </a:moveTo>
                  <a:lnTo>
                    <a:pt x="1443573" y="0"/>
                  </a:lnTo>
                  <a:lnTo>
                    <a:pt x="1443573" y="361506"/>
                  </a:lnTo>
                  <a:lnTo>
                    <a:pt x="0" y="361506"/>
                  </a:lnTo>
                  <a:close/>
                </a:path>
              </a:pathLst>
            </a:custGeom>
            <a:solidFill>
              <a:srgbClr val="FFBB01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443573" cy="399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483410" y="2366506"/>
            <a:ext cx="3741419" cy="808192"/>
            <a:chOff x="0" y="0"/>
            <a:chExt cx="1767483" cy="38179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67483" cy="381798"/>
            </a:xfrm>
            <a:custGeom>
              <a:avLst/>
              <a:gdLst/>
              <a:ahLst/>
              <a:cxnLst/>
              <a:rect l="l" t="t" r="r" b="b"/>
              <a:pathLst>
                <a:path w="1767483" h="381798">
                  <a:moveTo>
                    <a:pt x="0" y="0"/>
                  </a:moveTo>
                  <a:lnTo>
                    <a:pt x="1767483" y="0"/>
                  </a:lnTo>
                  <a:lnTo>
                    <a:pt x="1767483" y="381798"/>
                  </a:lnTo>
                  <a:lnTo>
                    <a:pt x="0" y="381798"/>
                  </a:lnTo>
                  <a:close/>
                </a:path>
              </a:pathLst>
            </a:custGeom>
            <a:solidFill>
              <a:srgbClr val="21264D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1767483" cy="419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1085890" y="2493455"/>
            <a:ext cx="2536461" cy="94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3120">
                <a:solidFill>
                  <a:srgbClr val="FFFFFF"/>
                </a:solidFill>
                <a:latin typeface="Poppins Bold"/>
              </a:rPr>
              <a:t>2</a:t>
            </a:r>
          </a:p>
          <a:p>
            <a:pPr algn="ctr">
              <a:lnSpc>
                <a:spcPts val="3588"/>
              </a:lnSpc>
            </a:pPr>
            <a:endParaRPr lang="en-US" sz="312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0340098" y="3481077"/>
            <a:ext cx="4140388" cy="25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9"/>
              </a:lnSpc>
            </a:pPr>
            <a:r>
              <a:rPr lang="en-US" sz="2071" dirty="0" err="1">
                <a:solidFill>
                  <a:srgbClr val="000000"/>
                </a:solidFill>
                <a:latin typeface="Open Sans"/>
              </a:rPr>
              <a:t>Sebagai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Wajib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Pajak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Orang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Pribadi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(WPOP)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seluruh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Aparatur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Negara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termasuk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TNI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dan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Polri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juga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telah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menyampaikan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informasi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harta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kekayaan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melalui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Surat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Pemberitahuan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 (SPT) </a:t>
            </a:r>
            <a:r>
              <a:rPr lang="en-US" sz="2071" dirty="0" err="1">
                <a:solidFill>
                  <a:srgbClr val="000000"/>
                </a:solidFill>
                <a:latin typeface="Open Sans"/>
              </a:rPr>
              <a:t>Tahunan</a:t>
            </a:r>
            <a:r>
              <a:rPr lang="en-US" sz="2071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4009838" y="6443049"/>
            <a:ext cx="10897642" cy="2295211"/>
            <a:chOff x="0" y="0"/>
            <a:chExt cx="5148153" cy="108428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148153" cy="1084280"/>
            </a:xfrm>
            <a:custGeom>
              <a:avLst/>
              <a:gdLst/>
              <a:ahLst/>
              <a:cxnLst/>
              <a:rect l="l" t="t" r="r" b="b"/>
              <a:pathLst>
                <a:path w="5148153" h="1084280">
                  <a:moveTo>
                    <a:pt x="0" y="0"/>
                  </a:moveTo>
                  <a:lnTo>
                    <a:pt x="5148153" y="0"/>
                  </a:lnTo>
                  <a:lnTo>
                    <a:pt x="5148153" y="1084280"/>
                  </a:lnTo>
                  <a:lnTo>
                    <a:pt x="0" y="108428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5148153" cy="112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4564659" y="6693018"/>
            <a:ext cx="966017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3"/>
              </a:lnSpc>
            </a:pPr>
            <a:r>
              <a:rPr lang="en-US" sz="2109" dirty="0" err="1">
                <a:solidFill>
                  <a:srgbClr val="000000"/>
                </a:solidFill>
                <a:latin typeface="Open Sans"/>
              </a:rPr>
              <a:t>Untuk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lebih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meningkatkan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efektivitas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pelaporan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harta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kekayaan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maka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dianggap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 smtClean="0">
                <a:solidFill>
                  <a:srgbClr val="000000"/>
                </a:solidFill>
                <a:latin typeface="Open Sans"/>
              </a:rPr>
              <a:t>perlu</a:t>
            </a:r>
            <a:r>
              <a:rPr lang="en-US" sz="2109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melakukan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perluasan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ruang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lingkup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pelaporan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harta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kekayaan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terhadap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seluruh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Aparatur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Negara (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termasuk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TNI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dan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Polri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) yang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cukup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dilakukan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melalui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1 (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satu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)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dokumen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yaitu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informasi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harta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kekayaan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yang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sudah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termasuk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dalam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bagian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dari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 SPT </a:t>
            </a:r>
            <a:r>
              <a:rPr lang="en-US" sz="2109" dirty="0" err="1">
                <a:solidFill>
                  <a:srgbClr val="000000"/>
                </a:solidFill>
                <a:latin typeface="Open Sans"/>
              </a:rPr>
              <a:t>Tahunan</a:t>
            </a:r>
            <a:r>
              <a:rPr lang="en-US" sz="2109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62380" y="0"/>
            <a:ext cx="6925620" cy="10287000"/>
            <a:chOff x="0" y="0"/>
            <a:chExt cx="4275074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blipFill>
              <a:blip r:embed="rId2"/>
              <a:stretch>
                <a:fillRect l="-61471" r="-6147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1362380" y="0"/>
            <a:ext cx="6925620" cy="10287000"/>
            <a:chOff x="0" y="0"/>
            <a:chExt cx="581434" cy="8636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1434" cy="863635"/>
            </a:xfrm>
            <a:custGeom>
              <a:avLst/>
              <a:gdLst/>
              <a:ahLst/>
              <a:cxnLst/>
              <a:rect l="l" t="t" r="r" b="b"/>
              <a:pathLst>
                <a:path w="581434" h="863635">
                  <a:moveTo>
                    <a:pt x="203200" y="0"/>
                  </a:moveTo>
                  <a:lnTo>
                    <a:pt x="581434" y="0"/>
                  </a:lnTo>
                  <a:lnTo>
                    <a:pt x="378234" y="863635"/>
                  </a:lnTo>
                  <a:lnTo>
                    <a:pt x="0" y="86363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1264D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378234" cy="901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1738" y="2597927"/>
            <a:ext cx="4442515" cy="1315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4"/>
              </a:lnSpc>
            </a:pPr>
            <a:r>
              <a:rPr lang="en-US" sz="8377">
                <a:solidFill>
                  <a:srgbClr val="21264D"/>
                </a:solidFill>
                <a:latin typeface="Poppins Bold"/>
              </a:rPr>
              <a:t>LHKASN 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7026789" y="-4348587"/>
            <a:ext cx="6794770" cy="7029681"/>
            <a:chOff x="0" y="0"/>
            <a:chExt cx="9059693" cy="9372909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1099575" y="2964119"/>
              <a:ext cx="5309215" cy="530921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1919586" y="1099575"/>
              <a:ext cx="5309215" cy="530921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1919586" y="2944532"/>
              <a:ext cx="5309215" cy="530921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2582917" y="2944532"/>
              <a:ext cx="5309215" cy="5309215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2700000">
              <a:off x="2650903" y="1099575"/>
              <a:ext cx="5309215" cy="5309215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4" name="Freeform 24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AutoShape 25"/>
          <p:cNvSpPr/>
          <p:nvPr/>
        </p:nvSpPr>
        <p:spPr>
          <a:xfrm>
            <a:off x="6149596" y="3259837"/>
            <a:ext cx="1860631" cy="19593"/>
          </a:xfrm>
          <a:prstGeom prst="line">
            <a:avLst/>
          </a:prstGeom>
          <a:ln w="85725" cap="flat">
            <a:solidFill>
              <a:srgbClr val="21264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6" name="TextBox 26"/>
          <p:cNvSpPr txBox="1"/>
          <p:nvPr/>
        </p:nvSpPr>
        <p:spPr>
          <a:xfrm>
            <a:off x="8424479" y="2698575"/>
            <a:ext cx="4442515" cy="1315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4"/>
              </a:lnSpc>
            </a:pPr>
            <a:r>
              <a:rPr lang="en-US" sz="8377" dirty="0">
                <a:solidFill>
                  <a:srgbClr val="21264D"/>
                </a:solidFill>
                <a:latin typeface="Poppins Bold"/>
              </a:rPr>
              <a:t>LHKAN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17945" y="3745199"/>
            <a:ext cx="4547258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21264D"/>
                </a:solidFill>
                <a:latin typeface="Open Sans Extra Bold"/>
              </a:rPr>
              <a:t>(Laporan Harta Kekayaan Aparatur Sipil Negara melalui </a:t>
            </a:r>
            <a:r>
              <a:rPr lang="en-US" sz="1899">
                <a:solidFill>
                  <a:srgbClr val="21264D"/>
                </a:solidFill>
                <a:latin typeface="Open Sans Extra Bold Italics"/>
              </a:rPr>
              <a:t>SIHARKA)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07741" y="3745199"/>
            <a:ext cx="3954160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21264D"/>
                </a:solidFill>
                <a:latin typeface="Open Sans Extra Bold"/>
              </a:rPr>
              <a:t>(Laporan Harta Kekayaan Aparatur Negara)</a:t>
            </a:r>
          </a:p>
        </p:txBody>
      </p:sp>
      <p:sp>
        <p:nvSpPr>
          <p:cNvPr id="29" name="AutoShape 29"/>
          <p:cNvSpPr/>
          <p:nvPr/>
        </p:nvSpPr>
        <p:spPr>
          <a:xfrm>
            <a:off x="1070936" y="3162300"/>
            <a:ext cx="4713317" cy="0"/>
          </a:xfrm>
          <a:prstGeom prst="line">
            <a:avLst/>
          </a:prstGeom>
          <a:ln w="38100" cap="flat">
            <a:solidFill>
              <a:srgbClr val="D227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TextBox 30"/>
          <p:cNvSpPr txBox="1"/>
          <p:nvPr/>
        </p:nvSpPr>
        <p:spPr>
          <a:xfrm>
            <a:off x="1217945" y="4944714"/>
            <a:ext cx="10333680" cy="221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1"/>
              </a:lnSpc>
            </a:pPr>
            <a:r>
              <a:rPr lang="en-US" sz="2299" dirty="0">
                <a:solidFill>
                  <a:srgbClr val="21264D"/>
                </a:solidFill>
                <a:latin typeface="Open Sans"/>
              </a:rPr>
              <a:t>  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Aparatur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Negara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mencakup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seluruh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personel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aparatur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, yang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terdiri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atas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:</a:t>
            </a:r>
          </a:p>
          <a:p>
            <a:pPr marL="496561" lvl="1" indent="-248280" algn="just">
              <a:lnSpc>
                <a:spcPts val="3541"/>
              </a:lnSpc>
              <a:buFont typeface="Arial"/>
              <a:buChar char="•"/>
            </a:pP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Aparatur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Sipil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Negara (ASN)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yaitu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Pegawai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Negeri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Sipil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(PNS)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dan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Pegawai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Pemerintah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dengan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Perjanjian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 Bold"/>
              </a:rPr>
              <a:t>Kerja</a:t>
            </a:r>
            <a:r>
              <a:rPr lang="en-US" sz="2299" dirty="0">
                <a:solidFill>
                  <a:srgbClr val="21264D"/>
                </a:solidFill>
                <a:latin typeface="Open Sans Bold"/>
              </a:rPr>
              <a:t> (PPPK);</a:t>
            </a:r>
          </a:p>
          <a:p>
            <a:pPr marL="496561" lvl="1" indent="-248280" algn="just">
              <a:lnSpc>
                <a:spcPts val="3541"/>
              </a:lnSpc>
              <a:buFont typeface="Arial"/>
              <a:buChar char="•"/>
            </a:pPr>
            <a:r>
              <a:rPr lang="en-US" sz="2299" dirty="0" err="1">
                <a:solidFill>
                  <a:srgbClr val="21264D"/>
                </a:solidFill>
                <a:latin typeface="Open Sans"/>
              </a:rPr>
              <a:t>Anggota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Tentara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Nasional Indonesia (TNI);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dan</a:t>
            </a:r>
            <a:endParaRPr lang="en-US" sz="2299" dirty="0">
              <a:solidFill>
                <a:srgbClr val="21264D"/>
              </a:solidFill>
              <a:latin typeface="Open Sans"/>
            </a:endParaRPr>
          </a:p>
          <a:p>
            <a:pPr marL="496561" lvl="1" indent="-248280" algn="just">
              <a:lnSpc>
                <a:spcPts val="3541"/>
              </a:lnSpc>
              <a:buFont typeface="Arial"/>
              <a:buChar char="•"/>
            </a:pPr>
            <a:r>
              <a:rPr lang="en-US" sz="2299" dirty="0" err="1">
                <a:solidFill>
                  <a:srgbClr val="21264D"/>
                </a:solidFill>
                <a:latin typeface="Open Sans"/>
              </a:rPr>
              <a:t>Anggota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Kepolisian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Negara 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Republik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 Indonesia (</a:t>
            </a:r>
            <a:r>
              <a:rPr lang="en-US" sz="2299" dirty="0" err="1">
                <a:solidFill>
                  <a:srgbClr val="21264D"/>
                </a:solidFill>
                <a:latin typeface="Open Sans"/>
              </a:rPr>
              <a:t>Polri</a:t>
            </a:r>
            <a:r>
              <a:rPr lang="en-US" sz="2299" dirty="0">
                <a:solidFill>
                  <a:srgbClr val="21264D"/>
                </a:solidFill>
                <a:latin typeface="Open Sans"/>
              </a:rPr>
              <a:t>).</a:t>
            </a:r>
          </a:p>
        </p:txBody>
      </p:sp>
      <p:sp>
        <p:nvSpPr>
          <p:cNvPr id="31" name="Freeform 31"/>
          <p:cNvSpPr/>
          <p:nvPr/>
        </p:nvSpPr>
        <p:spPr>
          <a:xfrm>
            <a:off x="611636" y="437874"/>
            <a:ext cx="2062212" cy="1549476"/>
          </a:xfrm>
          <a:custGeom>
            <a:avLst/>
            <a:gdLst/>
            <a:ahLst/>
            <a:cxnLst/>
            <a:rect l="l" t="t" r="r" b="b"/>
            <a:pathLst>
              <a:path w="2062212" h="1549476">
                <a:moveTo>
                  <a:pt x="0" y="0"/>
                </a:moveTo>
                <a:lnTo>
                  <a:pt x="2062212" y="0"/>
                </a:lnTo>
                <a:lnTo>
                  <a:pt x="2062212" y="1549476"/>
                </a:lnTo>
                <a:lnTo>
                  <a:pt x="0" y="15494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89695" y="4781598"/>
            <a:ext cx="6794770" cy="7029681"/>
            <a:chOff x="0" y="0"/>
            <a:chExt cx="9059693" cy="9372909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099575" y="2964119"/>
              <a:ext cx="5309215" cy="5309215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1919586" y="1099575"/>
              <a:ext cx="5309215" cy="5309215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1919586" y="2944532"/>
              <a:ext cx="5309215" cy="530921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2582917" y="2944532"/>
              <a:ext cx="5309215" cy="530921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2650903" y="1099575"/>
              <a:ext cx="5309215" cy="530921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8" name="Freeform 18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02135">
            <a:off x="1491893" y="4496775"/>
            <a:ext cx="371392" cy="322774"/>
          </a:xfrm>
          <a:custGeom>
            <a:avLst/>
            <a:gdLst/>
            <a:ahLst/>
            <a:cxnLst/>
            <a:rect l="l" t="t" r="r" b="b"/>
            <a:pathLst>
              <a:path w="371392" h="322774">
                <a:moveTo>
                  <a:pt x="0" y="0"/>
                </a:moveTo>
                <a:lnTo>
                  <a:pt x="371393" y="0"/>
                </a:lnTo>
                <a:lnTo>
                  <a:pt x="371393" y="322773"/>
                </a:lnTo>
                <a:lnTo>
                  <a:pt x="0" y="322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318047" y="2187591"/>
            <a:ext cx="12757901" cy="154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90"/>
              </a:lnSpc>
            </a:pPr>
            <a:r>
              <a:rPr lang="en-US" sz="5122">
                <a:solidFill>
                  <a:srgbClr val="21264D"/>
                </a:solidFill>
                <a:latin typeface="Poppins Bold"/>
              </a:rPr>
              <a:t>Pelaporan harta kekayaan Aparatur Negara melalui LHKAN meliputi: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46206" y="4349299"/>
            <a:ext cx="10274394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30"/>
              </a:lnSpc>
            </a:pPr>
            <a:r>
              <a:rPr lang="en-US" sz="2983" b="1" dirty="0" err="1" smtClean="0">
                <a:solidFill>
                  <a:srgbClr val="21264D"/>
                </a:solidFill>
                <a:latin typeface="Poppins"/>
              </a:rPr>
              <a:t>Bagi</a:t>
            </a:r>
            <a:r>
              <a:rPr lang="en-US" sz="2983" b="1" dirty="0" smtClean="0">
                <a:solidFill>
                  <a:srgbClr val="21264D"/>
                </a:solidFill>
                <a:latin typeface="Poppins"/>
              </a:rPr>
              <a:t> </a:t>
            </a:r>
            <a:r>
              <a:rPr lang="en-US" sz="2983" b="1" dirty="0" err="1" smtClean="0">
                <a:solidFill>
                  <a:srgbClr val="21264D"/>
                </a:solidFill>
                <a:latin typeface="Poppins"/>
              </a:rPr>
              <a:t>wajib</a:t>
            </a:r>
            <a:r>
              <a:rPr lang="en-US" sz="2983" b="1" dirty="0" smtClean="0">
                <a:solidFill>
                  <a:srgbClr val="21264D"/>
                </a:solidFill>
                <a:latin typeface="Poppins"/>
              </a:rPr>
              <a:t> LHKPN:</a:t>
            </a:r>
          </a:p>
          <a:p>
            <a:pPr algn="just">
              <a:lnSpc>
                <a:spcPts val="3430"/>
              </a:lnSpc>
            </a:pPr>
            <a:r>
              <a:rPr lang="en-US" sz="2983" dirty="0" err="1" smtClean="0">
                <a:solidFill>
                  <a:srgbClr val="21264D"/>
                </a:solidFill>
                <a:latin typeface="Poppins"/>
              </a:rPr>
              <a:t>Laporan</a:t>
            </a:r>
            <a:r>
              <a:rPr lang="en-US" sz="2983" dirty="0" smtClean="0">
                <a:solidFill>
                  <a:srgbClr val="21264D"/>
                </a:solidFill>
                <a:latin typeface="Poppins"/>
              </a:rPr>
              <a:t> 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Harta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 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Kekayaan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 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Penyelenggara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 </a:t>
            </a:r>
            <a:r>
              <a:rPr lang="en-US" sz="2983" dirty="0" smtClean="0">
                <a:solidFill>
                  <a:srgbClr val="21264D"/>
                </a:solidFill>
                <a:latin typeface="Poppins"/>
              </a:rPr>
              <a:t>Negara (LHKPN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) 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dan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 SPT </a:t>
            </a:r>
            <a:r>
              <a:rPr lang="en-US" sz="2983" dirty="0" err="1" smtClean="0">
                <a:solidFill>
                  <a:srgbClr val="21264D"/>
                </a:solidFill>
                <a:latin typeface="Poppins"/>
              </a:rPr>
              <a:t>Tahunan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.</a:t>
            </a:r>
            <a:endParaRPr lang="en-US" sz="2983" dirty="0">
              <a:solidFill>
                <a:srgbClr val="21264D"/>
              </a:solidFill>
              <a:latin typeface="Poppins"/>
            </a:endParaRPr>
          </a:p>
        </p:txBody>
      </p:sp>
      <p:sp>
        <p:nvSpPr>
          <p:cNvPr id="22" name="Freeform 22"/>
          <p:cNvSpPr/>
          <p:nvPr/>
        </p:nvSpPr>
        <p:spPr>
          <a:xfrm rot="1802135">
            <a:off x="1507267" y="6142449"/>
            <a:ext cx="371392" cy="322774"/>
          </a:xfrm>
          <a:custGeom>
            <a:avLst/>
            <a:gdLst/>
            <a:ahLst/>
            <a:cxnLst/>
            <a:rect l="l" t="t" r="r" b="b"/>
            <a:pathLst>
              <a:path w="371392" h="322774">
                <a:moveTo>
                  <a:pt x="0" y="0"/>
                </a:moveTo>
                <a:lnTo>
                  <a:pt x="371393" y="0"/>
                </a:lnTo>
                <a:lnTo>
                  <a:pt x="371393" y="322773"/>
                </a:lnTo>
                <a:lnTo>
                  <a:pt x="0" y="322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46206" y="6048022"/>
            <a:ext cx="10274394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30"/>
              </a:lnSpc>
            </a:pPr>
            <a:r>
              <a:rPr lang="en-US" sz="2983" b="1" dirty="0" err="1" smtClean="0">
                <a:solidFill>
                  <a:srgbClr val="21264D"/>
                </a:solidFill>
                <a:latin typeface="Poppins"/>
              </a:rPr>
              <a:t>Bagi</a:t>
            </a:r>
            <a:r>
              <a:rPr lang="en-US" sz="2983" b="1" dirty="0" smtClean="0">
                <a:solidFill>
                  <a:srgbClr val="21264D"/>
                </a:solidFill>
                <a:latin typeface="Poppins"/>
              </a:rPr>
              <a:t> ASN </a:t>
            </a:r>
            <a:r>
              <a:rPr lang="en-US" sz="2983" b="1" dirty="0" err="1" smtClean="0">
                <a:solidFill>
                  <a:srgbClr val="21264D"/>
                </a:solidFill>
                <a:latin typeface="Poppins"/>
              </a:rPr>
              <a:t>bukan</a:t>
            </a:r>
            <a:r>
              <a:rPr lang="en-US" sz="2983" b="1" dirty="0" smtClean="0">
                <a:solidFill>
                  <a:srgbClr val="21264D"/>
                </a:solidFill>
                <a:latin typeface="Poppins"/>
              </a:rPr>
              <a:t> </a:t>
            </a:r>
            <a:r>
              <a:rPr lang="en-US" sz="2983" b="1" dirty="0" err="1" smtClean="0">
                <a:solidFill>
                  <a:srgbClr val="21264D"/>
                </a:solidFill>
                <a:latin typeface="Poppins"/>
              </a:rPr>
              <a:t>wajib</a:t>
            </a:r>
            <a:r>
              <a:rPr lang="en-US" sz="2983" b="1" dirty="0" smtClean="0">
                <a:solidFill>
                  <a:srgbClr val="21264D"/>
                </a:solidFill>
                <a:latin typeface="Poppins"/>
              </a:rPr>
              <a:t> LHKPN:</a:t>
            </a:r>
            <a:endParaRPr lang="en-US" sz="2983" b="1" dirty="0">
              <a:solidFill>
                <a:srgbClr val="21264D"/>
              </a:solidFill>
              <a:latin typeface="Poppins"/>
            </a:endParaRPr>
          </a:p>
          <a:p>
            <a:pPr algn="just">
              <a:lnSpc>
                <a:spcPts val="3430"/>
              </a:lnSpc>
            </a:pPr>
            <a:r>
              <a:rPr lang="en-US" sz="2983" dirty="0" err="1" smtClean="0">
                <a:solidFill>
                  <a:srgbClr val="21264D"/>
                </a:solidFill>
                <a:latin typeface="Poppins"/>
              </a:rPr>
              <a:t>Pelaporan</a:t>
            </a:r>
            <a:r>
              <a:rPr lang="en-US" sz="2983" dirty="0" smtClean="0">
                <a:solidFill>
                  <a:srgbClr val="21264D"/>
                </a:solidFill>
                <a:latin typeface="Poppins"/>
              </a:rPr>
              <a:t> SPT </a:t>
            </a:r>
            <a:r>
              <a:rPr lang="en-US" sz="2983" dirty="0" err="1" smtClean="0">
                <a:solidFill>
                  <a:srgbClr val="21264D"/>
                </a:solidFill>
                <a:latin typeface="Poppins"/>
              </a:rPr>
              <a:t>Tahunan</a:t>
            </a:r>
            <a:r>
              <a:rPr lang="en-US" sz="2983" dirty="0" smtClean="0">
                <a:solidFill>
                  <a:srgbClr val="21264D"/>
                </a:solidFill>
                <a:latin typeface="Poppins"/>
              </a:rPr>
              <a:t> (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termasuk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 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informasi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 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harta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 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kekayaan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 yang 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ada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 di </a:t>
            </a:r>
            <a:r>
              <a:rPr lang="en-US" sz="2983" dirty="0">
                <a:solidFill>
                  <a:srgbClr val="21264D"/>
                </a:solidFill>
                <a:latin typeface="Poppins"/>
              </a:rPr>
              <a:t>SPT </a:t>
            </a:r>
            <a:r>
              <a:rPr lang="en-US" sz="2983" dirty="0" err="1">
                <a:solidFill>
                  <a:srgbClr val="21264D"/>
                </a:solidFill>
                <a:latin typeface="Poppins"/>
              </a:rPr>
              <a:t>Tahunan</a:t>
            </a:r>
            <a:r>
              <a:rPr lang="en-US" sz="2983" dirty="0" smtClean="0">
                <a:solidFill>
                  <a:srgbClr val="21264D"/>
                </a:solidFill>
                <a:latin typeface="Poppins"/>
              </a:rPr>
              <a:t>).</a:t>
            </a:r>
            <a:endParaRPr lang="en-US" sz="2983" dirty="0">
              <a:solidFill>
                <a:srgbClr val="21264D"/>
              </a:solidFill>
              <a:latin typeface="Poppi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4616616" y="666690"/>
            <a:ext cx="2062212" cy="1549476"/>
          </a:xfrm>
          <a:custGeom>
            <a:avLst/>
            <a:gdLst/>
            <a:ahLst/>
            <a:cxnLst/>
            <a:rect l="l" t="t" r="r" b="b"/>
            <a:pathLst>
              <a:path w="2062212" h="1549476">
                <a:moveTo>
                  <a:pt x="0" y="0"/>
                </a:moveTo>
                <a:lnTo>
                  <a:pt x="2062211" y="0"/>
                </a:lnTo>
                <a:lnTo>
                  <a:pt x="2062211" y="1549476"/>
                </a:lnTo>
                <a:lnTo>
                  <a:pt x="0" y="15494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7665" y="1540161"/>
            <a:ext cx="6659657" cy="3603339"/>
            <a:chOff x="0" y="0"/>
            <a:chExt cx="3687921" cy="19954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7921" cy="1995423"/>
            </a:xfrm>
            <a:custGeom>
              <a:avLst/>
              <a:gdLst/>
              <a:ahLst/>
              <a:cxnLst/>
              <a:rect l="l" t="t" r="r" b="b"/>
              <a:pathLst>
                <a:path w="3687921" h="1995423">
                  <a:moveTo>
                    <a:pt x="0" y="0"/>
                  </a:moveTo>
                  <a:lnTo>
                    <a:pt x="3687921" y="0"/>
                  </a:lnTo>
                  <a:lnTo>
                    <a:pt x="3687921" y="1995423"/>
                  </a:lnTo>
                  <a:lnTo>
                    <a:pt x="0" y="1995423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687921" cy="2052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Open Sans Extra Bold"/>
                </a:rPr>
                <a:t>             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2342202" y="2590569"/>
            <a:ext cx="1208887" cy="120888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695182" y="2440292"/>
            <a:ext cx="1467756" cy="146775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-1276809" y="8107452"/>
            <a:ext cx="6794770" cy="7029681"/>
            <a:chOff x="0" y="0"/>
            <a:chExt cx="9059693" cy="9372909"/>
          </a:xfrm>
        </p:grpSpPr>
        <p:grpSp>
          <p:nvGrpSpPr>
            <p:cNvPr id="12" name="Group 12"/>
            <p:cNvGrpSpPr/>
            <p:nvPr/>
          </p:nvGrpSpPr>
          <p:grpSpPr>
            <a:xfrm rot="-2700000">
              <a:off x="1099575" y="2964119"/>
              <a:ext cx="5309215" cy="530921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1919586" y="1099575"/>
              <a:ext cx="5309215" cy="530921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1919586" y="2944532"/>
              <a:ext cx="5309215" cy="5309215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2700000">
              <a:off x="2582917" y="2944532"/>
              <a:ext cx="5309215" cy="5309215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2700000">
              <a:off x="2650903" y="1099575"/>
              <a:ext cx="5309215" cy="5309215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7" name="Freeform 27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2317522" y="7903827"/>
            <a:ext cx="798141" cy="642161"/>
          </a:xfrm>
          <a:custGeom>
            <a:avLst/>
            <a:gdLst/>
            <a:ahLst/>
            <a:cxnLst/>
            <a:rect l="l" t="t" r="r" b="b"/>
            <a:pathLst>
              <a:path w="798141" h="642161">
                <a:moveTo>
                  <a:pt x="0" y="0"/>
                </a:moveTo>
                <a:lnTo>
                  <a:pt x="798140" y="0"/>
                </a:lnTo>
                <a:lnTo>
                  <a:pt x="798140" y="642161"/>
                </a:lnTo>
                <a:lnTo>
                  <a:pt x="0" y="642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3057665" y="5495356"/>
            <a:ext cx="6659657" cy="3603339"/>
            <a:chOff x="0" y="0"/>
            <a:chExt cx="3687921" cy="199542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87921" cy="1995423"/>
            </a:xfrm>
            <a:custGeom>
              <a:avLst/>
              <a:gdLst/>
              <a:ahLst/>
              <a:cxnLst/>
              <a:rect l="l" t="t" r="r" b="b"/>
              <a:pathLst>
                <a:path w="3687921" h="1995423">
                  <a:moveTo>
                    <a:pt x="0" y="0"/>
                  </a:moveTo>
                  <a:lnTo>
                    <a:pt x="3687921" y="0"/>
                  </a:lnTo>
                  <a:lnTo>
                    <a:pt x="3687921" y="1995423"/>
                  </a:lnTo>
                  <a:lnTo>
                    <a:pt x="0" y="1995423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3687921" cy="2052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Open Sans Extra Bold"/>
                </a:rPr>
                <a:t>             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 rot="2700000">
            <a:off x="2342202" y="6545764"/>
            <a:ext cx="1208887" cy="1208887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2700000">
            <a:off x="1695182" y="6395487"/>
            <a:ext cx="1467756" cy="146775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0117371" y="5807993"/>
            <a:ext cx="4308507" cy="2737996"/>
          </a:xfrm>
          <a:custGeom>
            <a:avLst/>
            <a:gdLst/>
            <a:ahLst/>
            <a:cxnLst/>
            <a:rect l="l" t="t" r="r" b="b"/>
            <a:pathLst>
              <a:path w="4308507" h="2737996">
                <a:moveTo>
                  <a:pt x="0" y="0"/>
                </a:moveTo>
                <a:lnTo>
                  <a:pt x="4308507" y="0"/>
                </a:lnTo>
                <a:lnTo>
                  <a:pt x="4308507" y="2737995"/>
                </a:lnTo>
                <a:lnTo>
                  <a:pt x="0" y="27379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914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10117371" y="1931922"/>
            <a:ext cx="4308507" cy="2819817"/>
          </a:xfrm>
          <a:custGeom>
            <a:avLst/>
            <a:gdLst/>
            <a:ahLst/>
            <a:cxnLst/>
            <a:rect l="l" t="t" r="r" b="b"/>
            <a:pathLst>
              <a:path w="4308507" h="2819817">
                <a:moveTo>
                  <a:pt x="0" y="0"/>
                </a:moveTo>
                <a:lnTo>
                  <a:pt x="4308507" y="0"/>
                </a:lnTo>
                <a:lnTo>
                  <a:pt x="4308507" y="2819817"/>
                </a:lnTo>
                <a:lnTo>
                  <a:pt x="0" y="28198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0" name="TextBox 40"/>
          <p:cNvSpPr txBox="1"/>
          <p:nvPr/>
        </p:nvSpPr>
        <p:spPr>
          <a:xfrm>
            <a:off x="3870216" y="2190630"/>
            <a:ext cx="5273784" cy="233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03"/>
              </a:lnSpc>
              <a:spcBef>
                <a:spcPct val="0"/>
              </a:spcBef>
            </a:pPr>
            <a:r>
              <a:rPr lang="en-US" sz="2217">
                <a:solidFill>
                  <a:srgbClr val="000000"/>
                </a:solidFill>
                <a:latin typeface="Open Sans"/>
              </a:rPr>
              <a:t>Bukti penerimaan penyampaian </a:t>
            </a:r>
            <a:r>
              <a:rPr lang="en-US" sz="2217">
                <a:solidFill>
                  <a:srgbClr val="000000"/>
                </a:solidFill>
                <a:latin typeface="Open Sans Bold"/>
              </a:rPr>
              <a:t>SPT Tahunan </a:t>
            </a:r>
            <a:r>
              <a:rPr lang="en-US" sz="2217">
                <a:solidFill>
                  <a:srgbClr val="000000"/>
                </a:solidFill>
                <a:latin typeface="Open Sans"/>
              </a:rPr>
              <a:t>yang didalamnya memuat laporan harta kekayaan dapat diakui sebagai penyampaian LHKAN bagi Aparatur Sipil Negara yang tidak diwajibkan menyampaikan LHKPN.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70216" y="6451610"/>
            <a:ext cx="5273784" cy="155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03"/>
              </a:lnSpc>
              <a:spcBef>
                <a:spcPct val="0"/>
              </a:spcBef>
            </a:pPr>
            <a:r>
              <a:rPr lang="en-US" sz="2217">
                <a:solidFill>
                  <a:srgbClr val="000000"/>
                </a:solidFill>
                <a:latin typeface="Open Sans"/>
              </a:rPr>
              <a:t>Tidak diperlukan lagi penyampaian laporan harta kekayaan melalui Laporan Harta Kekayaan Aparatur Sipil Negara (LHKASN) pada </a:t>
            </a:r>
            <a:r>
              <a:rPr lang="en-US" sz="2217">
                <a:solidFill>
                  <a:srgbClr val="000000"/>
                </a:solidFill>
                <a:latin typeface="Open Sans Italics"/>
              </a:rPr>
              <a:t>SIHARKA.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6010825"/>
            <a:ext cx="1872405" cy="18724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2176835"/>
            <a:ext cx="3368548" cy="194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62380" y="0"/>
            <a:ext cx="6925620" cy="10287000"/>
            <a:chOff x="0" y="0"/>
            <a:chExt cx="4275074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blipFill>
              <a:blip r:embed="rId2"/>
              <a:stretch>
                <a:fillRect l="-61471" r="-6147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1362380" y="0"/>
            <a:ext cx="6925620" cy="10287000"/>
            <a:chOff x="0" y="0"/>
            <a:chExt cx="581434" cy="8636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1434" cy="863635"/>
            </a:xfrm>
            <a:custGeom>
              <a:avLst/>
              <a:gdLst/>
              <a:ahLst/>
              <a:cxnLst/>
              <a:rect l="l" t="t" r="r" b="b"/>
              <a:pathLst>
                <a:path w="581434" h="863635">
                  <a:moveTo>
                    <a:pt x="203200" y="0"/>
                  </a:moveTo>
                  <a:lnTo>
                    <a:pt x="581434" y="0"/>
                  </a:lnTo>
                  <a:lnTo>
                    <a:pt x="378234" y="863635"/>
                  </a:lnTo>
                  <a:lnTo>
                    <a:pt x="0" y="86363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1264D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378234" cy="901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197116"/>
            <a:ext cx="11723080" cy="14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9"/>
              </a:lnSpc>
            </a:pPr>
            <a:r>
              <a:rPr lang="en-US" sz="4877">
                <a:solidFill>
                  <a:srgbClr val="21264D"/>
                </a:solidFill>
                <a:latin typeface="Poppins Bold"/>
              </a:rPr>
              <a:t>Penyampaian LHKAN ASN Pemerintah Kota semarang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7026789" y="-4348587"/>
            <a:ext cx="6794770" cy="7029681"/>
            <a:chOff x="0" y="0"/>
            <a:chExt cx="9059693" cy="9372909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1099575" y="2964119"/>
              <a:ext cx="5309215" cy="530921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1919586" y="1099575"/>
              <a:ext cx="5309215" cy="530921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1919586" y="2944532"/>
              <a:ext cx="5309215" cy="530921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2582917" y="2944532"/>
              <a:ext cx="5309215" cy="5309215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2700000">
              <a:off x="2650903" y="1099575"/>
              <a:ext cx="5309215" cy="5309215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4" name="Freeform 24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09450" y="4321831"/>
            <a:ext cx="8684164" cy="237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39"/>
              </a:lnSpc>
            </a:pPr>
            <a:r>
              <a:rPr lang="en-US" sz="2671" dirty="0" err="1" smtClean="0">
                <a:solidFill>
                  <a:srgbClr val="000000"/>
                </a:solidFill>
                <a:latin typeface="Open Sans"/>
              </a:rPr>
              <a:t>Aparatur</a:t>
            </a:r>
            <a:r>
              <a:rPr lang="en-US" sz="267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671" dirty="0" err="1">
                <a:solidFill>
                  <a:srgbClr val="000000"/>
                </a:solidFill>
                <a:latin typeface="Open Sans"/>
              </a:rPr>
              <a:t>Sipil</a:t>
            </a:r>
            <a:r>
              <a:rPr lang="en-US" sz="2671" dirty="0">
                <a:solidFill>
                  <a:srgbClr val="000000"/>
                </a:solidFill>
                <a:latin typeface="Open Sans"/>
              </a:rPr>
              <a:t> Negara di </a:t>
            </a:r>
            <a:r>
              <a:rPr lang="en-US" sz="2671" dirty="0" err="1">
                <a:solidFill>
                  <a:srgbClr val="000000"/>
                </a:solidFill>
                <a:latin typeface="Open Sans"/>
              </a:rPr>
              <a:t>lingkungan</a:t>
            </a:r>
            <a:r>
              <a:rPr lang="en-US" sz="26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671" dirty="0" err="1">
                <a:solidFill>
                  <a:srgbClr val="000000"/>
                </a:solidFill>
                <a:latin typeface="Open Sans"/>
              </a:rPr>
              <a:t>Pemerintah</a:t>
            </a:r>
            <a:r>
              <a:rPr lang="en-US" sz="2671" dirty="0">
                <a:solidFill>
                  <a:srgbClr val="000000"/>
                </a:solidFill>
                <a:latin typeface="Open Sans"/>
              </a:rPr>
              <a:t> Kota Semarang </a:t>
            </a:r>
            <a:r>
              <a:rPr lang="en-US" sz="2671" dirty="0" err="1" smtClean="0">
                <a:solidFill>
                  <a:srgbClr val="000000"/>
                </a:solidFill>
                <a:latin typeface="Open Sans"/>
              </a:rPr>
              <a:t>wajib</a:t>
            </a:r>
            <a:r>
              <a:rPr lang="en-US" sz="267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671" dirty="0" err="1" smtClean="0">
                <a:solidFill>
                  <a:srgbClr val="000000"/>
                </a:solidFill>
                <a:latin typeface="Open Sans"/>
              </a:rPr>
              <a:t>melakukan</a:t>
            </a:r>
            <a:r>
              <a:rPr lang="en-US" sz="267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671" dirty="0" err="1" smtClean="0">
                <a:solidFill>
                  <a:srgbClr val="000000"/>
                </a:solidFill>
                <a:latin typeface="Open Sans"/>
              </a:rPr>
              <a:t>pelaporan</a:t>
            </a:r>
            <a:r>
              <a:rPr lang="en-US" sz="267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671" dirty="0" err="1" smtClean="0">
                <a:solidFill>
                  <a:srgbClr val="000000"/>
                </a:solidFill>
                <a:latin typeface="Open Sans"/>
              </a:rPr>
              <a:t>harta</a:t>
            </a:r>
            <a:r>
              <a:rPr lang="en-US" sz="267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671" dirty="0" err="1" smtClean="0">
                <a:solidFill>
                  <a:srgbClr val="000000"/>
                </a:solidFill>
                <a:latin typeface="Open Sans"/>
              </a:rPr>
              <a:t>kekayaannya</a:t>
            </a:r>
            <a:r>
              <a:rPr lang="en-US" sz="267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671" dirty="0" err="1" smtClean="0">
                <a:solidFill>
                  <a:srgbClr val="000000"/>
                </a:solidFill>
                <a:latin typeface="Open Sans"/>
              </a:rPr>
              <a:t>dengan</a:t>
            </a:r>
            <a:r>
              <a:rPr lang="en-US" sz="267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671" dirty="0" err="1">
                <a:solidFill>
                  <a:srgbClr val="000000"/>
                </a:solidFill>
                <a:latin typeface="Open Sans Bold"/>
              </a:rPr>
              <a:t>pelaporan</a:t>
            </a:r>
            <a:r>
              <a:rPr lang="en-US" sz="2671" dirty="0">
                <a:solidFill>
                  <a:srgbClr val="000000"/>
                </a:solidFill>
                <a:latin typeface="Open Sans Bold"/>
              </a:rPr>
              <a:t> SPT </a:t>
            </a:r>
            <a:r>
              <a:rPr lang="en-US" sz="2671" dirty="0" err="1">
                <a:solidFill>
                  <a:srgbClr val="000000"/>
                </a:solidFill>
                <a:latin typeface="Open Sans Bold"/>
              </a:rPr>
              <a:t>Tahunan</a:t>
            </a:r>
            <a:r>
              <a:rPr lang="en-US" sz="267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71" dirty="0" err="1" smtClean="0">
                <a:solidFill>
                  <a:srgbClr val="000000"/>
                </a:solidFill>
                <a:latin typeface="Open Sans"/>
              </a:rPr>
              <a:t>melalui</a:t>
            </a:r>
            <a:r>
              <a:rPr lang="en-US" sz="267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671" dirty="0">
                <a:solidFill>
                  <a:srgbClr val="000000"/>
                </a:solidFill>
                <a:latin typeface="Open Sans"/>
              </a:rPr>
              <a:t>e-F</a:t>
            </a:r>
            <a:r>
              <a:rPr lang="en-US" sz="2671" dirty="0" smtClean="0">
                <a:solidFill>
                  <a:srgbClr val="000000"/>
                </a:solidFill>
                <a:latin typeface="Open Sans"/>
              </a:rPr>
              <a:t>illing </a:t>
            </a:r>
            <a:r>
              <a:rPr lang="en-US" sz="2671" dirty="0" err="1">
                <a:solidFill>
                  <a:srgbClr val="000000"/>
                </a:solidFill>
                <a:latin typeface="Open Sans"/>
              </a:rPr>
              <a:t>pada</a:t>
            </a:r>
            <a:r>
              <a:rPr lang="en-US" sz="2671" dirty="0">
                <a:solidFill>
                  <a:srgbClr val="000000"/>
                </a:solidFill>
                <a:latin typeface="Open Sans"/>
              </a:rPr>
              <a:t> website DJP </a:t>
            </a:r>
            <a:r>
              <a:rPr lang="en-US" sz="2671" dirty="0">
                <a:solidFill>
                  <a:srgbClr val="004AAD"/>
                </a:solidFill>
                <a:latin typeface="Open Sans Bold"/>
              </a:rPr>
              <a:t>www.djponline.pajak.go.id</a:t>
            </a:r>
            <a:r>
              <a:rPr lang="en-US" sz="2671" dirty="0">
                <a:solidFill>
                  <a:srgbClr val="000000"/>
                </a:solidFill>
                <a:latin typeface="Open Sans Bold"/>
              </a:rPr>
              <a:t> paling </a:t>
            </a:r>
            <a:r>
              <a:rPr lang="en-US" sz="2671" dirty="0" err="1">
                <a:solidFill>
                  <a:srgbClr val="000000"/>
                </a:solidFill>
                <a:latin typeface="Open Sans Bold"/>
              </a:rPr>
              <a:t>lambat</a:t>
            </a:r>
            <a:r>
              <a:rPr lang="en-US" sz="267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71" dirty="0" err="1" smtClean="0">
                <a:solidFill>
                  <a:srgbClr val="000000"/>
                </a:solidFill>
                <a:latin typeface="Open Sans Bold"/>
              </a:rPr>
              <a:t>pada</a:t>
            </a:r>
            <a:r>
              <a:rPr lang="en-US" sz="2671" dirty="0" smtClean="0">
                <a:solidFill>
                  <a:srgbClr val="000000"/>
                </a:solidFill>
                <a:latin typeface="Open Sans Bold"/>
              </a:rPr>
              <a:t> 31 </a:t>
            </a:r>
            <a:r>
              <a:rPr lang="en-US" sz="2671" dirty="0" err="1">
                <a:solidFill>
                  <a:srgbClr val="000000"/>
                </a:solidFill>
                <a:latin typeface="Open Sans Bold"/>
              </a:rPr>
              <a:t>Maret</a:t>
            </a:r>
            <a:r>
              <a:rPr lang="en-US" sz="2671" dirty="0">
                <a:solidFill>
                  <a:srgbClr val="000000"/>
                </a:solidFill>
                <a:latin typeface="Open Sans Bold"/>
              </a:rPr>
              <a:t> 2024.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748095" y="8334358"/>
            <a:ext cx="6794770" cy="7029681"/>
            <a:chOff x="0" y="0"/>
            <a:chExt cx="9059693" cy="9372909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099575" y="2964119"/>
              <a:ext cx="5309215" cy="5309215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1919586" y="1099575"/>
              <a:ext cx="5309215" cy="5309215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1919586" y="2944532"/>
              <a:ext cx="5309215" cy="530921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2582917" y="2944532"/>
              <a:ext cx="5309215" cy="530921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2650903" y="1099575"/>
              <a:ext cx="5309215" cy="530921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8189" tIns="38189" rIns="38189" bIns="38189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8" name="Freeform 18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80292" y="3102578"/>
            <a:ext cx="3817379" cy="4807070"/>
          </a:xfrm>
          <a:custGeom>
            <a:avLst/>
            <a:gdLst/>
            <a:ahLst/>
            <a:cxnLst/>
            <a:rect l="l" t="t" r="r" b="b"/>
            <a:pathLst>
              <a:path w="3817379" h="4807070">
                <a:moveTo>
                  <a:pt x="0" y="0"/>
                </a:moveTo>
                <a:lnTo>
                  <a:pt x="3817378" y="0"/>
                </a:lnTo>
                <a:lnTo>
                  <a:pt x="3817378" y="4807070"/>
                </a:lnTo>
                <a:lnTo>
                  <a:pt x="0" y="4807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13963559" y="3102578"/>
            <a:ext cx="3580714" cy="4807070"/>
          </a:xfrm>
          <a:custGeom>
            <a:avLst/>
            <a:gdLst/>
            <a:ahLst/>
            <a:cxnLst/>
            <a:rect l="l" t="t" r="r" b="b"/>
            <a:pathLst>
              <a:path w="3580714" h="4807070">
                <a:moveTo>
                  <a:pt x="0" y="0"/>
                </a:moveTo>
                <a:lnTo>
                  <a:pt x="3580713" y="0"/>
                </a:lnTo>
                <a:lnTo>
                  <a:pt x="3580713" y="4807070"/>
                </a:lnTo>
                <a:lnTo>
                  <a:pt x="0" y="48070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82" b="-2182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21" name="TextBox 21"/>
          <p:cNvSpPr txBox="1"/>
          <p:nvPr/>
        </p:nvSpPr>
        <p:spPr>
          <a:xfrm>
            <a:off x="1649289" y="3196093"/>
            <a:ext cx="6724641" cy="45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2"/>
              </a:lnSpc>
            </a:pPr>
            <a:r>
              <a:rPr lang="en-US" sz="2608">
                <a:solidFill>
                  <a:srgbClr val="000000"/>
                </a:solidFill>
                <a:latin typeface="Open Sans"/>
              </a:rPr>
              <a:t>Pelaporan penyampaian Laporan Harta Kekayaan Aparatur Negara (LHKAN) disampaikan kepada Wali Kota Semarang c.q. Inspektur dan tembusan kepada Kepala Badan Kepegawaian, Pendidikan dan Pelatihan Kota Semarang</a:t>
            </a:r>
            <a:r>
              <a:rPr lang="en-US" sz="2608">
                <a:solidFill>
                  <a:srgbClr val="000000"/>
                </a:solidFill>
                <a:latin typeface="Open Sans Bold"/>
              </a:rPr>
              <a:t> paling lambat tanggal 2 April setiap tahunnya </a:t>
            </a:r>
            <a:r>
              <a:rPr lang="en-US" sz="2608">
                <a:solidFill>
                  <a:srgbClr val="000000"/>
                </a:solidFill>
                <a:latin typeface="Open Sans"/>
              </a:rPr>
              <a:t>untuk selanjutnya  disampaikan</a:t>
            </a:r>
            <a:r>
              <a:rPr lang="en-US" sz="2608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08">
                <a:solidFill>
                  <a:srgbClr val="000000"/>
                </a:solidFill>
                <a:latin typeface="Open Sans"/>
              </a:rPr>
              <a:t>kepada Kementerian PANRB</a:t>
            </a:r>
            <a:r>
              <a:rPr lang="en-US" sz="2608">
                <a:solidFill>
                  <a:srgbClr val="000000"/>
                </a:solidFill>
                <a:latin typeface="Open Sans Bold"/>
              </a:rPr>
              <a:t> paling lambat 30 April setiap tahunnya.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99238" y="762001"/>
            <a:ext cx="12689672" cy="86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8"/>
              </a:lnSpc>
            </a:pPr>
            <a:r>
              <a:rPr lang="en-US" sz="5424">
                <a:solidFill>
                  <a:srgbClr val="21264D"/>
                </a:solidFill>
                <a:latin typeface="Poppins Bold"/>
              </a:rPr>
              <a:t>LAPORAN PENYAMPAIAN LHKAN</a:t>
            </a:r>
          </a:p>
        </p:txBody>
      </p:sp>
      <p:sp>
        <p:nvSpPr>
          <p:cNvPr id="23" name="Freeform 23"/>
          <p:cNvSpPr/>
          <p:nvPr/>
        </p:nvSpPr>
        <p:spPr>
          <a:xfrm>
            <a:off x="380512" y="437874"/>
            <a:ext cx="2062212" cy="1549476"/>
          </a:xfrm>
          <a:custGeom>
            <a:avLst/>
            <a:gdLst/>
            <a:ahLst/>
            <a:cxnLst/>
            <a:rect l="l" t="t" r="r" b="b"/>
            <a:pathLst>
              <a:path w="2062212" h="1549476">
                <a:moveTo>
                  <a:pt x="0" y="0"/>
                </a:moveTo>
                <a:lnTo>
                  <a:pt x="2062211" y="0"/>
                </a:lnTo>
                <a:lnTo>
                  <a:pt x="2062211" y="1549476"/>
                </a:lnTo>
                <a:lnTo>
                  <a:pt x="0" y="15494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24072" y="-1481629"/>
            <a:ext cx="12962733" cy="129627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2023374" y="8628063"/>
            <a:ext cx="4802710" cy="480271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700000">
            <a:off x="11844164" y="-3447868"/>
            <a:ext cx="4802710" cy="480271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2700000">
            <a:off x="-472116" y="8263609"/>
            <a:ext cx="4802710" cy="480271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700000">
            <a:off x="14876362" y="-2204368"/>
            <a:ext cx="4802710" cy="480271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2700000">
            <a:off x="2045097" y="9507110"/>
            <a:ext cx="4802710" cy="480271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2700000">
            <a:off x="11844164" y="-4057466"/>
            <a:ext cx="4802710" cy="480271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2700000">
            <a:off x="2045097" y="10075771"/>
            <a:ext cx="4802710" cy="480271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2700000">
            <a:off x="14876362" y="-3233068"/>
            <a:ext cx="4802710" cy="480271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-2700000">
            <a:off x="-472116" y="8912205"/>
            <a:ext cx="4802710" cy="480271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065484" y="3292037"/>
            <a:ext cx="9784007" cy="170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68"/>
              </a:lnSpc>
            </a:pPr>
            <a:r>
              <a:rPr lang="en-US" sz="10929">
                <a:solidFill>
                  <a:srgbClr val="000000"/>
                </a:solidFill>
                <a:latin typeface="Poppins Bold"/>
              </a:rPr>
              <a:t>TERIMA KASIH</a:t>
            </a:r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6230545" y="-2585116"/>
            <a:ext cx="12962733" cy="12962733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4"/>
              <a:stretch>
                <a:fillRect l="-65833" r="-65833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480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Open Sans Extra Bold</vt:lpstr>
      <vt:lpstr>Open Sans Italics</vt:lpstr>
      <vt:lpstr>Calibri</vt:lpstr>
      <vt:lpstr>Open Sans Extra Bold Italics</vt:lpstr>
      <vt:lpstr>Open Sans Bold</vt:lpstr>
      <vt:lpstr>Poppins Bold</vt:lpstr>
      <vt:lpstr>Poppins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Kuning Profesional Geometris Sidang Seminar Proposal Presentation</dc:title>
  <cp:lastModifiedBy>user</cp:lastModifiedBy>
  <cp:revision>5</cp:revision>
  <dcterms:created xsi:type="dcterms:W3CDTF">2006-08-16T00:00:00Z</dcterms:created>
  <dcterms:modified xsi:type="dcterms:W3CDTF">2024-02-26T03:41:09Z</dcterms:modified>
  <dc:identifier>DAF90IuPIgg</dc:identifier>
</cp:coreProperties>
</file>