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9" r:id="rId4"/>
    <p:sldId id="282" r:id="rId5"/>
    <p:sldId id="275" r:id="rId6"/>
    <p:sldId id="285" r:id="rId7"/>
    <p:sldId id="280" r:id="rId8"/>
    <p:sldId id="283" r:id="rId9"/>
    <p:sldId id="284" r:id="rId10"/>
    <p:sldId id="281" r:id="rId11"/>
    <p:sldId id="286" r:id="rId12"/>
    <p:sldId id="287" r:id="rId13"/>
    <p:sldId id="288" r:id="rId14"/>
    <p:sldId id="289" r:id="rId15"/>
    <p:sldId id="290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F9F6A-6FAD-434F-8EB5-4D9BDBAD76A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CBAC9-90C7-486F-AA60-532D8BE08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3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1CBAC9-90C7-486F-AA60-532D8BE087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8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8DE4-AB89-4DE5-1577-F2400DC02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7128F-EC40-1ACF-D994-B9A23BA8A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374EE-C4A2-6879-1149-AF74ECA8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1489-F5F9-441A-A0BA-05CC1045773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46F3E-727E-7123-8A9D-EF488810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A7F1-F78D-A0B4-52E4-F497F3F8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8D7-6F5E-4D43-8BBD-3862B8B4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0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7D68-4E73-F0C6-60DF-D6C336F6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F9B7C-0353-A327-B1F7-5B05E175B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08DEA-25B2-BCCB-09FC-994A5303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1489-F5F9-441A-A0BA-05CC1045773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78B52-8262-35E8-5C38-A1B1D39E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35358-56DD-052A-C9FC-F33ADE61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8D7-6F5E-4D43-8BBD-3862B8B4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3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53FBE5-9BF4-6151-8D61-EC4DF63BB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9A415-7719-A173-E76F-AFC5DDD72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3A3F7-6DDC-8127-4C09-E179BD87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1489-F5F9-441A-A0BA-05CC1045773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61B59-57CC-2844-2A68-1F6EB685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4013-724C-BD9A-F993-2F26D1DE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8D7-6F5E-4D43-8BBD-3862B8B4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2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E273-D61F-F57A-6BA1-548258E0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D3123-677D-7616-7B00-A5FEB4396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173D4-32FF-F44A-E43F-4D198CA3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1489-F5F9-441A-A0BA-05CC1045773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F5007-4F77-7460-F213-89693BB3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E4D5B-38B4-7C49-089E-4DFE3355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8D7-6F5E-4D43-8BBD-3862B8B4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9898-A87D-AC08-6C2F-3F30000B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02CCC-8210-86EC-EF6E-8B04B106A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F5D59-A878-BBD9-7C49-99011357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1489-F5F9-441A-A0BA-05CC1045773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866AD-FF72-04B6-B809-1862484D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7DC81-228C-FF8A-C280-D540496A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8D7-6F5E-4D43-8BBD-3862B8B4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0EE5-4FC1-30C1-0736-20D14FE5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ACF91-A175-8C04-2E66-74757E0DF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E4F8B-8D27-8872-0206-3ED67E522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B8D4E-2978-DC6D-4022-F92A70C0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1489-F5F9-441A-A0BA-05CC1045773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F7BBB-C1A5-ED30-2F19-0CACC84E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0ED5E-0DC0-0C79-8B33-821A243D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8D7-6F5E-4D43-8BBD-3862B8B4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3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82FC2-57F0-61C4-F755-23F7CDCB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1C1DF-E01D-51B6-2019-9F794677C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9E6C9-B9CE-F7BE-8C0B-04A8A4FEB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2A4F51-6E68-C773-5DAB-EB00BDD8B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DA146C-6468-7839-BE71-7DB73FCA9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31439-DEFC-C95E-CC08-9DAD1AB26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1489-F5F9-441A-A0BA-05CC1045773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0E12A-E0E7-1CB6-C2C4-AA8C1A68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E6C247-50AB-CEEF-4FFF-09131EE11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8D7-6F5E-4D43-8BBD-3862B8B4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2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D4CC3-ADBE-BF3B-485C-B18ADE976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8FE86A-0CB8-F6EF-5643-F54A8139C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1489-F5F9-441A-A0BA-05CC1045773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6D10A-EA11-B94E-75D4-675ACEBA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924C1-AD31-DD0A-165F-5B27180E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8D7-6F5E-4D43-8BBD-3862B8B4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0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B2976-1A50-9B91-A299-58290EB3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1489-F5F9-441A-A0BA-05CC1045773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2B3CE-1F50-BE8E-0499-7E1CD0C5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5A7B9-EF84-B8AF-5E79-162CBF51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8D7-6F5E-4D43-8BBD-3862B8B4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2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0074-D9A1-938A-DA30-E14F406A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FEB3-F1C5-91BA-2E7C-49826E3B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9B6AA-2CB2-B3F7-992B-B40F101BF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F6F36-834D-ABEA-F27D-01E5F913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1489-F5F9-441A-A0BA-05CC1045773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0D8CE-11CE-AC28-9FD0-CAAE1108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6E10D-A246-EEC3-3ABC-E92A1315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8D7-6F5E-4D43-8BBD-3862B8B4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0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63F-EA2A-D4D1-5CE8-9CB153D88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77625-A2F8-BD17-3DFD-77DC5F419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634F2-222F-6BB7-77BC-64876F68B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E0FFE-56D0-E29C-503C-8EA506EE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1489-F5F9-441A-A0BA-05CC1045773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21302-EFE1-9468-3CB6-B99F8D4A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D3A43-DEC0-2A0A-9764-E9EF8884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E8D7-6F5E-4D43-8BBD-3862B8B4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0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AF95F-9202-4143-D5DC-F591020D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11428-EBB8-2AC8-884A-ECDD4CBA3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421D-92AC-0157-7C60-94CECB54D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1489-F5F9-441A-A0BA-05CC1045773B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714B2-1F04-A4D5-7982-EE26E3018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1DE1-5503-508B-3D69-632F24523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BE8D7-6F5E-4D43-8BBD-3862B8B4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6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D056-7D53-A0C3-45AE-02C1B835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2480" y="2392264"/>
            <a:ext cx="9469120" cy="691296"/>
          </a:xfrm>
        </p:spPr>
        <p:txBody>
          <a:bodyPr>
            <a:noAutofit/>
          </a:bodyPr>
          <a:lstStyle/>
          <a:p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EVALUASI PENYERAPAN  ANGGARAN</a:t>
            </a:r>
          </a:p>
        </p:txBody>
      </p:sp>
      <p:pic>
        <p:nvPicPr>
          <p:cNvPr id="4" name="Picture 3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349CE631-E88E-4D7E-F3B2-177DFAB4C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22504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458E2A-9D21-0BA7-1D56-FA838145217D}"/>
              </a:ext>
            </a:extLst>
          </p:cNvPr>
          <p:cNvSpPr txBox="1"/>
          <p:nvPr/>
        </p:nvSpPr>
        <p:spPr>
          <a:xfrm>
            <a:off x="9451434" y="6488668"/>
            <a:ext cx="2475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Semarang,  16 Juli  2024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A597D15-7985-424D-3384-2B65B60F4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3298" y="4468292"/>
            <a:ext cx="10099040" cy="1223187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/>
              <a:t>BADAN PENGELOLAAN KEUANGAN DAN ASET DAERAH</a:t>
            </a:r>
          </a:p>
          <a:p>
            <a:r>
              <a:rPr lang="en-US" sz="2000" b="1" dirty="0"/>
              <a:t>KOTA SEMARANG</a:t>
            </a:r>
          </a:p>
          <a:p>
            <a:r>
              <a:rPr lang="en-US" sz="2000" b="1" dirty="0"/>
              <a:t>TAHUN 2024</a:t>
            </a:r>
          </a:p>
          <a:p>
            <a:r>
              <a:rPr lang="en-US" sz="2000" b="1" dirty="0"/>
              <a:t>Oleh Tuning </a:t>
            </a:r>
            <a:r>
              <a:rPr lang="en-US" sz="2000" b="1" dirty="0" err="1"/>
              <a:t>Sunarningsih</a:t>
            </a:r>
            <a:r>
              <a:rPr lang="en-US" sz="2000" b="1" dirty="0"/>
              <a:t>, </a:t>
            </a:r>
            <a:r>
              <a:rPr lang="en-US" sz="2000" b="1" dirty="0" err="1"/>
              <a:t>S.Sos</a:t>
            </a:r>
            <a:r>
              <a:rPr lang="en-US" sz="2000" b="1" dirty="0"/>
              <a:t>., M.M</a:t>
            </a:r>
          </a:p>
        </p:txBody>
      </p:sp>
    </p:spTree>
    <p:extLst>
      <p:ext uri="{BB962C8B-B14F-4D97-AF65-F5344CB8AC3E}">
        <p14:creationId xmlns:p14="http://schemas.microsoft.com/office/powerpoint/2010/main" val="24038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671AB9A-194B-758E-B929-FF4DF6D9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238759"/>
            <a:ext cx="11353800" cy="884555"/>
          </a:xfr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Realisasi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Belanja Daerah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Semester  I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1A9D8501-F5E4-8A5C-7319-83AF49056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3312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EC31FB2-B84F-1273-491F-462BB968F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263275"/>
              </p:ext>
            </p:extLst>
          </p:nvPr>
        </p:nvGraphicFramePr>
        <p:xfrm>
          <a:off x="1341120" y="970913"/>
          <a:ext cx="10668001" cy="4891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711">
                  <a:extLst>
                    <a:ext uri="{9D8B030D-6E8A-4147-A177-3AD203B41FA5}">
                      <a16:colId xmlns:a16="http://schemas.microsoft.com/office/drawing/2014/main" val="4032622132"/>
                    </a:ext>
                  </a:extLst>
                </a:gridCol>
                <a:gridCol w="3502009">
                  <a:extLst>
                    <a:ext uri="{9D8B030D-6E8A-4147-A177-3AD203B41FA5}">
                      <a16:colId xmlns:a16="http://schemas.microsoft.com/office/drawing/2014/main" val="1975070107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1957309275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1764111856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955888751"/>
                    </a:ext>
                  </a:extLst>
                </a:gridCol>
                <a:gridCol w="1672348">
                  <a:extLst>
                    <a:ext uri="{9D8B030D-6E8A-4147-A177-3AD203B41FA5}">
                      <a16:colId xmlns:a16="http://schemas.microsoft.com/office/drawing/2014/main" val="3951848036"/>
                    </a:ext>
                  </a:extLst>
                </a:gridCol>
                <a:gridCol w="867653">
                  <a:extLst>
                    <a:ext uri="{9D8B030D-6E8A-4147-A177-3AD203B41FA5}">
                      <a16:colId xmlns:a16="http://schemas.microsoft.com/office/drawing/2014/main" val="201358075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Anggaran 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RAK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(TW I + TW II)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Kinerja SKPD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190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Rp.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Mijen</a:t>
                      </a:r>
                      <a:r>
                        <a:rPr lang="en-US" sz="1400" dirty="0"/>
                        <a:t>  (CC)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58.733.576.081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20.335.669.632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34,62%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36.077.964.641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9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Genuk</a:t>
                      </a:r>
                      <a:r>
                        <a:rPr lang="en-US" sz="1400" dirty="0"/>
                        <a:t> 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58.698.925.671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20.154.163.741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34,33%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28.267.045.365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6589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Gajahmungkur</a:t>
                      </a:r>
                      <a:r>
                        <a:rPr lang="en-US" sz="1400" dirty="0"/>
                        <a:t>  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34.101.758.811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13.010.826.310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38,15%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14.785.172.171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5227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Tembalang</a:t>
                      </a:r>
                      <a:r>
                        <a:rPr lang="en-US" sz="1400" dirty="0"/>
                        <a:t>  (CC)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66.119.146.334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23.098.605.065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34,93%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40.416.810.776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871224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r>
                        <a:rPr lang="en-US" sz="1400" dirty="0"/>
                        <a:t>46.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Candisari</a:t>
                      </a:r>
                      <a:r>
                        <a:rPr lang="en-US" sz="1400" dirty="0"/>
                        <a:t>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32.369.753.292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12.654.821.210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39,09 %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14.108.697.609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316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Banyumanik</a:t>
                      </a:r>
                      <a:r>
                        <a:rPr lang="en-US" sz="1400" dirty="0"/>
                        <a:t> 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52.637.168.541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22.899.679.272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43,50%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27.903.914.962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6320317"/>
                  </a:ext>
                </a:extLst>
              </a:tr>
              <a:tr h="388303">
                <a:tc>
                  <a:txBody>
                    <a:bodyPr/>
                    <a:lstStyle/>
                    <a:p>
                      <a:r>
                        <a:rPr lang="en-US" sz="1400" dirty="0"/>
                        <a:t>48.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Ngaliyan</a:t>
                      </a:r>
                      <a:r>
                        <a:rPr lang="en-US" sz="1400" dirty="0"/>
                        <a:t>   </a:t>
                      </a:r>
                      <a:r>
                        <a:rPr lang="en-US" sz="1400" b="1" dirty="0"/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54.191.025.887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25.435.422.764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46,94%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31.786.604.935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052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Gayamsari</a:t>
                      </a:r>
                      <a:r>
                        <a:rPr lang="en-US" sz="1400" dirty="0"/>
                        <a:t>    </a:t>
                      </a:r>
                      <a:r>
                        <a:rPr lang="en-US" sz="1400" b="1" dirty="0"/>
                        <a:t>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33.186.415.342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13.120.075.122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39,53%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14.883.453.763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526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50.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Pedurungan</a:t>
                      </a:r>
                      <a:r>
                        <a:rPr lang="en-US" sz="1400" dirty="0"/>
                        <a:t> 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61.636.879.401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25.366.357.674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41,15%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38.943.221.423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606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51.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Badan </a:t>
                      </a:r>
                      <a:r>
                        <a:rPr lang="en-US" sz="1400" dirty="0" err="1"/>
                        <a:t>Kesatuan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Bangsa</a:t>
                      </a:r>
                      <a:r>
                        <a:rPr lang="en-US" sz="1400" dirty="0"/>
                        <a:t> dan </a:t>
                      </a:r>
                      <a:r>
                        <a:rPr lang="en-US" sz="1400" dirty="0" err="1"/>
                        <a:t>Linmas</a:t>
                      </a:r>
                      <a:r>
                        <a:rPr lang="en-US" sz="1400" dirty="0"/>
                        <a:t>   </a:t>
                      </a:r>
                      <a:r>
                        <a:rPr lang="en-US" sz="1400" b="1" dirty="0"/>
                        <a:t>(AA)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101.780.812.680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82.984.654.579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81,53%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88.606.585.644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9817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JUMLAH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85637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A6F0A30-240C-B610-989E-261C82FBD559}"/>
              </a:ext>
            </a:extLst>
          </p:cNvPr>
          <p:cNvSpPr txBox="1"/>
          <p:nvPr/>
        </p:nvSpPr>
        <p:spPr>
          <a:xfrm>
            <a:off x="1341120" y="5987980"/>
            <a:ext cx="249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Sumber</a:t>
            </a:r>
            <a:r>
              <a:rPr lang="en-US" sz="1200" i="1" dirty="0"/>
              <a:t> : LRA APBD  2024  Semester I</a:t>
            </a:r>
          </a:p>
        </p:txBody>
      </p:sp>
    </p:spTree>
    <p:extLst>
      <p:ext uri="{BB962C8B-B14F-4D97-AF65-F5344CB8AC3E}">
        <p14:creationId xmlns:p14="http://schemas.microsoft.com/office/powerpoint/2010/main" val="232036523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F522-7FEA-8E15-37DC-700CA83A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0"/>
            <a:ext cx="10515600" cy="92519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Realisasi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Belanja Program/kegiatan Sumberdana Transfer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4E723B-0BE4-D360-F626-06C3BDB82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56515"/>
              </p:ext>
            </p:extLst>
          </p:nvPr>
        </p:nvGraphicFramePr>
        <p:xfrm>
          <a:off x="330200" y="2568786"/>
          <a:ext cx="11531600" cy="360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507079795"/>
                    </a:ext>
                  </a:extLst>
                </a:gridCol>
                <a:gridCol w="192000">
                  <a:extLst>
                    <a:ext uri="{9D8B030D-6E8A-4147-A177-3AD203B41FA5}">
                      <a16:colId xmlns:a16="http://schemas.microsoft.com/office/drawing/2014/main" val="2980918369"/>
                    </a:ext>
                  </a:extLst>
                </a:gridCol>
                <a:gridCol w="4327808">
                  <a:extLst>
                    <a:ext uri="{9D8B030D-6E8A-4147-A177-3AD203B41FA5}">
                      <a16:colId xmlns:a16="http://schemas.microsoft.com/office/drawing/2014/main" val="1411081971"/>
                    </a:ext>
                  </a:extLst>
                </a:gridCol>
                <a:gridCol w="1865752">
                  <a:extLst>
                    <a:ext uri="{9D8B030D-6E8A-4147-A177-3AD203B41FA5}">
                      <a16:colId xmlns:a16="http://schemas.microsoft.com/office/drawing/2014/main" val="505117079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3707106841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1401602837"/>
                    </a:ext>
                  </a:extLst>
                </a:gridCol>
              </a:tblGrid>
              <a:tr h="748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Sumberdana /  SKPD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Sumberdana /  SKPD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Realisasi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27618"/>
                  </a:ext>
                </a:extLst>
              </a:tr>
              <a:tr h="7670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 err="1">
                          <a:effectLst/>
                        </a:rPr>
                        <a:t>Jumlah</a:t>
                      </a:r>
                      <a:r>
                        <a:rPr lang="en-US" sz="2000" b="1" dirty="0">
                          <a:effectLst/>
                        </a:rPr>
                        <a:t> DAK FISIK</a:t>
                      </a:r>
                    </a:p>
                  </a:txBody>
                  <a:tcPr marL="22860" marR="228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effectLst/>
                        </a:rPr>
                        <a:t>15.492.846.547 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effectLst/>
                        </a:rPr>
                        <a:t>- 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0,00%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41481772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1.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Pendidikan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4.198.994.000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-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0,00%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135547236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2.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Kesehatan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4.026.864.000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-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0,00%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374568582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3.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RSWN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1.387.302.547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-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0,00%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27817498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4.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</a:t>
                      </a:r>
                      <a:r>
                        <a:rPr lang="en-US" sz="2000" dirty="0" err="1">
                          <a:effectLst/>
                        </a:rPr>
                        <a:t>Pengendalian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Penduduk</a:t>
                      </a:r>
                      <a:r>
                        <a:rPr lang="en-US" sz="2000" dirty="0">
                          <a:effectLst/>
                        </a:rPr>
                        <a:t> dan KB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807.480.000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-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0,00%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9912116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5.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i-FI" sz="2000" dirty="0">
                          <a:effectLst/>
                        </a:rPr>
                        <a:t>Dinas Perumahan dan Kawasan Permukiman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5.072.206.000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-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0,00%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1108403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FE03B9-AFF1-EA0E-DB36-ECDB5E8F736F}"/>
              </a:ext>
            </a:extLst>
          </p:cNvPr>
          <p:cNvSpPr txBox="1"/>
          <p:nvPr/>
        </p:nvSpPr>
        <p:spPr>
          <a:xfrm>
            <a:off x="9931564" y="555863"/>
            <a:ext cx="21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Update  15 Juli 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649D51-1CED-262B-62FE-83A4DDB81A9C}"/>
              </a:ext>
            </a:extLst>
          </p:cNvPr>
          <p:cNvSpPr/>
          <p:nvPr/>
        </p:nvSpPr>
        <p:spPr>
          <a:xfrm>
            <a:off x="439053" y="1165830"/>
            <a:ext cx="2715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Dak Fisik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43141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6422D2-8961-FC2C-C2E3-BD661AA8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0"/>
            <a:ext cx="10515600" cy="92519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Realisasi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Belanja Program/kegiatan Sumberdana Transfer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2A7999-41F1-6453-EADD-FFFD7309E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08332"/>
              </p:ext>
            </p:extLst>
          </p:nvPr>
        </p:nvGraphicFramePr>
        <p:xfrm>
          <a:off x="330200" y="1898226"/>
          <a:ext cx="11531600" cy="4959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507079795"/>
                    </a:ext>
                  </a:extLst>
                </a:gridCol>
                <a:gridCol w="192000">
                  <a:extLst>
                    <a:ext uri="{9D8B030D-6E8A-4147-A177-3AD203B41FA5}">
                      <a16:colId xmlns:a16="http://schemas.microsoft.com/office/drawing/2014/main" val="2980918369"/>
                    </a:ext>
                  </a:extLst>
                </a:gridCol>
                <a:gridCol w="4327808">
                  <a:extLst>
                    <a:ext uri="{9D8B030D-6E8A-4147-A177-3AD203B41FA5}">
                      <a16:colId xmlns:a16="http://schemas.microsoft.com/office/drawing/2014/main" val="1411081971"/>
                    </a:ext>
                  </a:extLst>
                </a:gridCol>
                <a:gridCol w="1865752">
                  <a:extLst>
                    <a:ext uri="{9D8B030D-6E8A-4147-A177-3AD203B41FA5}">
                      <a16:colId xmlns:a16="http://schemas.microsoft.com/office/drawing/2014/main" val="505117079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3707106841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1401602837"/>
                    </a:ext>
                  </a:extLst>
                </a:gridCol>
              </a:tblGrid>
              <a:tr h="748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Sumberdana /  SKPD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Sumberdana /  SKPD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Realisasi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27618"/>
                  </a:ext>
                </a:extLst>
              </a:tr>
              <a:tr h="7670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 err="1">
                          <a:effectLst/>
                        </a:rPr>
                        <a:t>Jumlah</a:t>
                      </a:r>
                      <a:r>
                        <a:rPr lang="en-US" sz="2000" b="1" dirty="0">
                          <a:effectLst/>
                        </a:rPr>
                        <a:t> DAK Non FISIK</a:t>
                      </a:r>
                    </a:p>
                  </a:txBody>
                  <a:tcPr marL="22860" marR="228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effectLst/>
                        </a:rPr>
                        <a:t> 468.768.514.000  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effectLst/>
                        </a:rPr>
                        <a:t> 192.820.081.510  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41,13%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41481772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1.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Pendidikan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391.055.172.000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173.536.839.281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44,38%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135547236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2.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Dinas Kesehatan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59.171.881.000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14.992.383.056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25,34%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374568582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Dinas Pengendalian Penduduk dan KB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14.710.883.000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3.222.245.407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21,90%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27817498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4.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Dinas Kebudayaan dan Pariwisata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200.000.000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99.900.000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49,95%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9912116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5.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Dinas Pemberdayaan Perempuan dan Perlindungan Anak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406.000.000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89.249.500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21,98%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11084031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6.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</a:t>
                      </a:r>
                      <a:r>
                        <a:rPr lang="en-US" sz="2000" dirty="0" err="1">
                          <a:effectLst/>
                        </a:rPr>
                        <a:t>Penanaman</a:t>
                      </a:r>
                      <a:r>
                        <a:rPr lang="en-US" sz="2000" dirty="0">
                          <a:effectLst/>
                        </a:rPr>
                        <a:t> Modal dan </a:t>
                      </a:r>
                      <a:r>
                        <a:rPr lang="en-US" sz="2000" dirty="0" err="1">
                          <a:effectLst/>
                        </a:rPr>
                        <a:t>Pelayanan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Terpadu</a:t>
                      </a:r>
                      <a:r>
                        <a:rPr lang="en-US" sz="2000" dirty="0">
                          <a:effectLst/>
                        </a:rPr>
                        <a:t> Satu </a:t>
                      </a:r>
                      <a:r>
                        <a:rPr lang="en-US" sz="2000" dirty="0" err="1">
                          <a:effectLst/>
                        </a:rPr>
                        <a:t>Pintu</a:t>
                      </a:r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406.818.000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147.811.985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36,33%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13316964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7.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</a:t>
                      </a:r>
                      <a:r>
                        <a:rPr lang="en-US" sz="2000" dirty="0" err="1">
                          <a:effectLst/>
                        </a:rPr>
                        <a:t>Pertanian</a:t>
                      </a:r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845.000.000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2.925.000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0,35%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313472414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8.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Perindustrian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1.972.760.000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728.727.281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36,94%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8846293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BE4C7E-7057-F75C-D2CA-15C948E892B8}"/>
              </a:ext>
            </a:extLst>
          </p:cNvPr>
          <p:cNvSpPr txBox="1"/>
          <p:nvPr/>
        </p:nvSpPr>
        <p:spPr>
          <a:xfrm>
            <a:off x="9868393" y="1543862"/>
            <a:ext cx="21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Update  15 Juli 2024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FE83F3-FBCC-3185-B05D-812220C6DEF1}"/>
              </a:ext>
            </a:extLst>
          </p:cNvPr>
          <p:cNvSpPr/>
          <p:nvPr/>
        </p:nvSpPr>
        <p:spPr>
          <a:xfrm>
            <a:off x="330200" y="772864"/>
            <a:ext cx="4073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Dak Non Fisik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099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3952AE-CF92-EE7C-F4B4-EC4CFCC3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0"/>
            <a:ext cx="10515600" cy="92519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Realisasi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Belanja Program/kegiatan Sumberdana Transfer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BD8FD0-A05E-9113-10A5-73B9610B8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828293"/>
              </p:ext>
            </p:extLst>
          </p:nvPr>
        </p:nvGraphicFramePr>
        <p:xfrm>
          <a:off x="187960" y="1971676"/>
          <a:ext cx="11531600" cy="4721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507079795"/>
                    </a:ext>
                  </a:extLst>
                </a:gridCol>
                <a:gridCol w="192000">
                  <a:extLst>
                    <a:ext uri="{9D8B030D-6E8A-4147-A177-3AD203B41FA5}">
                      <a16:colId xmlns:a16="http://schemas.microsoft.com/office/drawing/2014/main" val="2980918369"/>
                    </a:ext>
                  </a:extLst>
                </a:gridCol>
                <a:gridCol w="4327808">
                  <a:extLst>
                    <a:ext uri="{9D8B030D-6E8A-4147-A177-3AD203B41FA5}">
                      <a16:colId xmlns:a16="http://schemas.microsoft.com/office/drawing/2014/main" val="1411081971"/>
                    </a:ext>
                  </a:extLst>
                </a:gridCol>
                <a:gridCol w="1865752">
                  <a:extLst>
                    <a:ext uri="{9D8B030D-6E8A-4147-A177-3AD203B41FA5}">
                      <a16:colId xmlns:a16="http://schemas.microsoft.com/office/drawing/2014/main" val="505117079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3707106841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1401602837"/>
                    </a:ext>
                  </a:extLst>
                </a:gridCol>
              </a:tblGrid>
              <a:tr h="748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Sumberdana /  SKPD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Sumberdana /  SKPD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Realisasi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27618"/>
                  </a:ext>
                </a:extLst>
              </a:tr>
              <a:tr h="7670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 err="1">
                          <a:effectLst/>
                        </a:rPr>
                        <a:t>Jumlah</a:t>
                      </a:r>
                      <a:r>
                        <a:rPr lang="en-US" sz="2000" b="1" dirty="0">
                          <a:effectLst/>
                        </a:rPr>
                        <a:t> DIF</a:t>
                      </a:r>
                    </a:p>
                  </a:txBody>
                  <a:tcPr marL="22860" marR="228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effectLst/>
                        </a:rPr>
                        <a:t>  30.953.583.000   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effectLst/>
                        </a:rPr>
                        <a:t>  17.143.233.500   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55,38%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41481772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1.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Pendidikan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11.055.200.000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11.055.200.000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100,00%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135547236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2.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Dinas Ketahanan Pangan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679.711.654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296.548.800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43,63%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374568582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Dinas Perdagangan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3.020.000.000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227.308.320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7,53%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27817498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4.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Dinas Pertanian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4.533.451.346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1.212.852.380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26,75%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9912116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5.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i-FI" sz="2000">
                          <a:effectLst/>
                        </a:rPr>
                        <a:t>Dinas Perumahan dan Kawasan Permukiman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6.800.000.000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2.541.780.000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37,38%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11084031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6.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Dinas Kesehatan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3.486.200.000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1.404.624.000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40,29%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13316964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7.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Dinas Lingkungan Hidup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477.300.000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-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0,00%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313472414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8.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</a:t>
                      </a:r>
                      <a:r>
                        <a:rPr lang="en-US" sz="2000" dirty="0" err="1">
                          <a:effectLst/>
                        </a:rPr>
                        <a:t>Sosial</a:t>
                      </a:r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901.720.000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404.920.000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44,91%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8846293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C06B64-B608-FE5D-AF7F-6B611B9A1A30}"/>
              </a:ext>
            </a:extLst>
          </p:cNvPr>
          <p:cNvSpPr txBox="1"/>
          <p:nvPr/>
        </p:nvSpPr>
        <p:spPr>
          <a:xfrm>
            <a:off x="9606609" y="1580445"/>
            <a:ext cx="21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Update  15 Juli 2024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04692B-DE29-983E-2A8B-A551A59D7C7C}"/>
              </a:ext>
            </a:extLst>
          </p:cNvPr>
          <p:cNvSpPr/>
          <p:nvPr/>
        </p:nvSpPr>
        <p:spPr>
          <a:xfrm>
            <a:off x="59372" y="791155"/>
            <a:ext cx="7447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Dana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Insentif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Fiskal (DIF)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277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9EFE37-A0EF-BF7A-297C-3C5CAB67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1"/>
            <a:ext cx="10515600" cy="559558"/>
          </a:xfrm>
        </p:spPr>
        <p:txBody>
          <a:bodyPr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Realisasi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Belanja Program/kegiatan Sumberdana Transfer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D7294A-EE84-E9B1-6C4A-9E0C30296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170585"/>
              </p:ext>
            </p:extLst>
          </p:nvPr>
        </p:nvGraphicFramePr>
        <p:xfrm>
          <a:off x="330200" y="1265804"/>
          <a:ext cx="11531600" cy="5427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507079795"/>
                    </a:ext>
                  </a:extLst>
                </a:gridCol>
                <a:gridCol w="192000">
                  <a:extLst>
                    <a:ext uri="{9D8B030D-6E8A-4147-A177-3AD203B41FA5}">
                      <a16:colId xmlns:a16="http://schemas.microsoft.com/office/drawing/2014/main" val="2980918369"/>
                    </a:ext>
                  </a:extLst>
                </a:gridCol>
                <a:gridCol w="4327808">
                  <a:extLst>
                    <a:ext uri="{9D8B030D-6E8A-4147-A177-3AD203B41FA5}">
                      <a16:colId xmlns:a16="http://schemas.microsoft.com/office/drawing/2014/main" val="1411081971"/>
                    </a:ext>
                  </a:extLst>
                </a:gridCol>
                <a:gridCol w="1865752">
                  <a:extLst>
                    <a:ext uri="{9D8B030D-6E8A-4147-A177-3AD203B41FA5}">
                      <a16:colId xmlns:a16="http://schemas.microsoft.com/office/drawing/2014/main" val="505117079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3707106841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1401602837"/>
                    </a:ext>
                  </a:extLst>
                </a:gridCol>
              </a:tblGrid>
              <a:tr h="6721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Sumberdana /  SKPD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Sumberdana /  SKPD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Realisasi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27618"/>
                  </a:ext>
                </a:extLst>
              </a:tr>
              <a:tr h="7670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 err="1">
                          <a:effectLst/>
                        </a:rPr>
                        <a:t>Jumlah</a:t>
                      </a:r>
                      <a:r>
                        <a:rPr lang="en-US" sz="2000" b="1" dirty="0">
                          <a:effectLst/>
                        </a:rPr>
                        <a:t> DBHCHT</a:t>
                      </a:r>
                    </a:p>
                  </a:txBody>
                  <a:tcPr marL="22860" marR="228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effectLst/>
                        </a:rPr>
                        <a:t>   14.504.116.000    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effectLst/>
                        </a:rPr>
                        <a:t>   5.247.051.160    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36,18%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414817727"/>
                  </a:ext>
                </a:extLst>
              </a:tr>
              <a:tr h="249153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1.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Perindustrian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1.814.548.900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468.048.290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25,79%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1355472367"/>
                  </a:ext>
                </a:extLst>
              </a:tr>
              <a:tr h="131322">
                <a:tc gridSpan="2">
                  <a:txBody>
                    <a:bodyPr/>
                    <a:lstStyle/>
                    <a:p>
                      <a:pPr algn="ctr"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</a:t>
                      </a:r>
                      <a:r>
                        <a:rPr lang="en-US" sz="2000" dirty="0" err="1">
                          <a:effectLst/>
                        </a:rPr>
                        <a:t>Sosial</a:t>
                      </a:r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2.751.261.250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1.115.449.400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40,54%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4042017840"/>
                  </a:ext>
                </a:extLst>
              </a:tr>
              <a:tr h="12677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2.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Tenaga </a:t>
                      </a:r>
                      <a:r>
                        <a:rPr lang="en-US" sz="2000" dirty="0" err="1">
                          <a:effectLst/>
                        </a:rPr>
                        <a:t>Kerja</a:t>
                      </a:r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1.745.307.850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863.441.100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49,47%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3745685826"/>
                  </a:ext>
                </a:extLst>
              </a:tr>
              <a:tr h="29964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Dinas Ketahanan Pangan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940.940.000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614.357.840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65,29%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2781749881"/>
                  </a:ext>
                </a:extLst>
              </a:tr>
              <a:tr h="28834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4.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</a:t>
                      </a:r>
                      <a:r>
                        <a:rPr lang="en-US" sz="2000" dirty="0" err="1">
                          <a:effectLst/>
                        </a:rPr>
                        <a:t>Komunikasi</a:t>
                      </a:r>
                      <a:r>
                        <a:rPr lang="en-US" sz="2000" dirty="0">
                          <a:effectLst/>
                        </a:rPr>
                        <a:t>, Infor., </a:t>
                      </a:r>
                      <a:r>
                        <a:rPr lang="en-US" sz="2000" dirty="0" err="1">
                          <a:effectLst/>
                        </a:rPr>
                        <a:t>Statistik</a:t>
                      </a:r>
                      <a:r>
                        <a:rPr lang="en-US" sz="2000" dirty="0">
                          <a:effectLst/>
                        </a:rPr>
                        <a:t> &amp; Persa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168.508.900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15.645.000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9,28%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9912116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5.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Satuan Polisi Pamong Praja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671.272.250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531.026.220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79,11%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11084031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6.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</a:t>
                      </a:r>
                      <a:r>
                        <a:rPr lang="en-US" sz="2000" dirty="0" err="1">
                          <a:effectLst/>
                        </a:rPr>
                        <a:t>Pemberdayaan</a:t>
                      </a:r>
                      <a:r>
                        <a:rPr lang="en-US" sz="2000" dirty="0">
                          <a:effectLst/>
                        </a:rPr>
                        <a:t> Perempuan dan </a:t>
                      </a:r>
                      <a:r>
                        <a:rPr lang="en-US" sz="2000" dirty="0" err="1">
                          <a:effectLst/>
                        </a:rPr>
                        <a:t>Perlindungan</a:t>
                      </a:r>
                      <a:r>
                        <a:rPr lang="en-US" sz="2000" dirty="0">
                          <a:effectLst/>
                        </a:rPr>
                        <a:t> Anak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134.254.450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113.111.450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84,25%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13316964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7.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Dinas Kebudayaan dan Pariwisata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100.000.000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97.500.000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97,50%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313472414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8.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Bagian Perekonomian dan SDA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376.376.000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170.799.200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45,38%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88462934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Dinas Kesehatan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4.593.356.350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91.219.800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1,99%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357664091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RSUD KRMT Wongsonegoro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1.208.290.050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1.166.452.860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96,54%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42719490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9986BD-4F58-0CEF-E373-FE1CBCF219E8}"/>
              </a:ext>
            </a:extLst>
          </p:cNvPr>
          <p:cNvSpPr txBox="1"/>
          <p:nvPr/>
        </p:nvSpPr>
        <p:spPr>
          <a:xfrm>
            <a:off x="9748849" y="896472"/>
            <a:ext cx="21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Update  15 Juli 2024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3B95C7-E528-9D56-A009-234B22B12CC9}"/>
              </a:ext>
            </a:extLst>
          </p:cNvPr>
          <p:cNvSpPr/>
          <p:nvPr/>
        </p:nvSpPr>
        <p:spPr>
          <a:xfrm>
            <a:off x="175805" y="492601"/>
            <a:ext cx="2805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DBH-CHT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793648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8C7216-D8E0-702A-7023-4574729A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0"/>
            <a:ext cx="10515600" cy="92519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Realisasi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Belanja Program/kegiatan Sumberdana Transfer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2A5C13-93C9-D296-4F41-D2471431A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096909"/>
              </p:ext>
            </p:extLst>
          </p:nvPr>
        </p:nvGraphicFramePr>
        <p:xfrm>
          <a:off x="187960" y="1755084"/>
          <a:ext cx="11531600" cy="408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507079795"/>
                    </a:ext>
                  </a:extLst>
                </a:gridCol>
                <a:gridCol w="192000">
                  <a:extLst>
                    <a:ext uri="{9D8B030D-6E8A-4147-A177-3AD203B41FA5}">
                      <a16:colId xmlns:a16="http://schemas.microsoft.com/office/drawing/2014/main" val="2980918369"/>
                    </a:ext>
                  </a:extLst>
                </a:gridCol>
                <a:gridCol w="4327808">
                  <a:extLst>
                    <a:ext uri="{9D8B030D-6E8A-4147-A177-3AD203B41FA5}">
                      <a16:colId xmlns:a16="http://schemas.microsoft.com/office/drawing/2014/main" val="1411081971"/>
                    </a:ext>
                  </a:extLst>
                </a:gridCol>
                <a:gridCol w="1865752">
                  <a:extLst>
                    <a:ext uri="{9D8B030D-6E8A-4147-A177-3AD203B41FA5}">
                      <a16:colId xmlns:a16="http://schemas.microsoft.com/office/drawing/2014/main" val="505117079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3707106841"/>
                    </a:ext>
                  </a:extLst>
                </a:gridCol>
                <a:gridCol w="2306320">
                  <a:extLst>
                    <a:ext uri="{9D8B030D-6E8A-4147-A177-3AD203B41FA5}">
                      <a16:colId xmlns:a16="http://schemas.microsoft.com/office/drawing/2014/main" val="1401602837"/>
                    </a:ext>
                  </a:extLst>
                </a:gridCol>
              </a:tblGrid>
              <a:tr h="748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Sumberdana /  SKPD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Sumberdana /  SKPD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Realisasi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4827618"/>
                  </a:ext>
                </a:extLst>
              </a:tr>
              <a:tr h="7670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2000" b="1" dirty="0" err="1">
                          <a:effectLst/>
                        </a:rPr>
                        <a:t>Jumlah</a:t>
                      </a:r>
                      <a:r>
                        <a:rPr lang="en-US" sz="2000" b="1" dirty="0">
                          <a:effectLst/>
                        </a:rPr>
                        <a:t> BANTUAN KEUANGAN</a:t>
                      </a:r>
                    </a:p>
                  </a:txBody>
                  <a:tcPr marL="22860" marR="228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effectLst/>
                        </a:rPr>
                        <a:t>    21.367.344.000     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effectLst/>
                        </a:rPr>
                        <a:t>    5.833.266.174     </a:t>
                      </a:r>
                    </a:p>
                  </a:txBody>
                  <a:tcPr marL="22860" marR="2286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effectLst/>
                        </a:rPr>
                        <a:t>27,30%</a:t>
                      </a:r>
                    </a:p>
                  </a:txBody>
                  <a:tcPr marL="22860" marR="22860" marT="0" marB="0" anchor="ctr"/>
                </a:tc>
                <a:extLst>
                  <a:ext uri="{0D108BD9-81ED-4DB2-BD59-A6C34878D82A}">
                    <a16:rowId xmlns:a16="http://schemas.microsoft.com/office/drawing/2014/main" val="141481772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1.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</a:t>
                      </a:r>
                      <a:r>
                        <a:rPr lang="en-US" sz="2000" dirty="0" err="1">
                          <a:effectLst/>
                        </a:rPr>
                        <a:t>Pemberdayaan</a:t>
                      </a:r>
                      <a:r>
                        <a:rPr lang="en-US" sz="2000" dirty="0">
                          <a:effectLst/>
                        </a:rPr>
                        <a:t> Perempuan dan </a:t>
                      </a:r>
                      <a:r>
                        <a:rPr lang="en-US" sz="2000" dirty="0" err="1">
                          <a:effectLst/>
                        </a:rPr>
                        <a:t>Perlindungan</a:t>
                      </a:r>
                      <a:r>
                        <a:rPr lang="en-US" sz="2000" dirty="0">
                          <a:effectLst/>
                        </a:rPr>
                        <a:t> Anak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690.000.000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427.559.324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61,97%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135547236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2.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Dinas Kesehatan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2.627.344.000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1.044.738.850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39,76%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404201784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3.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effectLst/>
                        </a:rPr>
                        <a:t>Badan </a:t>
                      </a:r>
                      <a:r>
                        <a:rPr lang="en-US" sz="2000" dirty="0" err="1">
                          <a:effectLst/>
                        </a:rPr>
                        <a:t>Perencanaan</a:t>
                      </a:r>
                      <a:r>
                        <a:rPr lang="en-US" sz="2000" dirty="0">
                          <a:effectLst/>
                        </a:rPr>
                        <a:t> Pembangunan Daerah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400.000.000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60.793.000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effectLst/>
                        </a:rPr>
                        <a:t>15,20%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374568582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4.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i-FI" sz="2000">
                          <a:effectLst/>
                        </a:rPr>
                        <a:t>Dinas Perumahan dan Kawasan Permukiman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5.765.000.000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dirty="0">
                          <a:effectLst/>
                        </a:rPr>
                        <a:t>4.300.175.000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74,59%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27817498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5.</a:t>
                      </a:r>
                    </a:p>
                  </a:txBody>
                  <a:tcPr marL="22860" marR="22860" marT="0" marB="0"/>
                </a:tc>
                <a:tc hMerge="1">
                  <a:txBody>
                    <a:bodyPr/>
                    <a:lstStyle/>
                    <a:p>
                      <a:pPr rtl="0" fontAlgn="b"/>
                      <a:endParaRPr lang="en-US" sz="2000" dirty="0">
                        <a:effectLst/>
                      </a:endParaRP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effectLst/>
                        </a:rPr>
                        <a:t>Dinas Pendidikan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11.885.000.000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>
                          <a:effectLst/>
                        </a:rPr>
                        <a:t>- </a:t>
                      </a:r>
                    </a:p>
                  </a:txBody>
                  <a:tcPr marL="22860" marR="22860" marT="0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effectLst/>
                        </a:rPr>
                        <a:t>0,00%</a:t>
                      </a:r>
                    </a:p>
                  </a:txBody>
                  <a:tcPr marL="22860" marR="22860" marT="0" marB="0"/>
                </a:tc>
                <a:extLst>
                  <a:ext uri="{0D108BD9-81ED-4DB2-BD59-A6C34878D82A}">
                    <a16:rowId xmlns:a16="http://schemas.microsoft.com/office/drawing/2014/main" val="9912116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42908FE-BCD2-056C-6EEE-89F8D86A751C}"/>
              </a:ext>
            </a:extLst>
          </p:cNvPr>
          <p:cNvSpPr txBox="1"/>
          <p:nvPr/>
        </p:nvSpPr>
        <p:spPr>
          <a:xfrm>
            <a:off x="9744338" y="1385752"/>
            <a:ext cx="211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Update  15 Juli 2024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57247-1227-3562-F39D-A48549014A8E}"/>
              </a:ext>
            </a:extLst>
          </p:cNvPr>
          <p:cNvSpPr/>
          <p:nvPr/>
        </p:nvSpPr>
        <p:spPr>
          <a:xfrm>
            <a:off x="50231" y="831754"/>
            <a:ext cx="5591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Bantuan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Keuangan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963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D2230-2DF6-57E3-8AD8-F9169EA1A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43" y="1140715"/>
            <a:ext cx="10515600" cy="645807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Pemberian</a:t>
            </a:r>
            <a:r>
              <a:rPr lang="en-US" b="1" dirty="0"/>
              <a:t>  TPP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mempertimbangkan</a:t>
            </a:r>
            <a:r>
              <a:rPr lang="en-US" b="1" dirty="0"/>
              <a:t> 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BD07D-BB4C-405A-19EC-D237FD279F92}"/>
              </a:ext>
            </a:extLst>
          </p:cNvPr>
          <p:cNvSpPr txBox="1"/>
          <p:nvPr/>
        </p:nvSpPr>
        <p:spPr>
          <a:xfrm>
            <a:off x="74881" y="16651"/>
            <a:ext cx="1212469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Kinerja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Serapan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Anggaran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merupakan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Komponen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dalam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Pemberian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TAMBAHAN PENGHASILAN PEGAWAI (TPP)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BAGI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  ASN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92F3E7-91B3-F206-6E4E-CFA55DF5D66A}"/>
              </a:ext>
            </a:extLst>
          </p:cNvPr>
          <p:cNvSpPr txBox="1">
            <a:spLocks/>
          </p:cNvSpPr>
          <p:nvPr/>
        </p:nvSpPr>
        <p:spPr>
          <a:xfrm>
            <a:off x="1509823" y="1712476"/>
            <a:ext cx="4718236" cy="6458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/>
              <a:t>Indikator</a:t>
            </a:r>
            <a:r>
              <a:rPr lang="en-US" b="1" dirty="0"/>
              <a:t> </a:t>
            </a:r>
            <a:r>
              <a:rPr lang="en-US" b="1" dirty="0" err="1"/>
              <a:t>Produktivitas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(60%)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1347AE-EA1B-FDB1-854E-FA04DA746E22}"/>
              </a:ext>
            </a:extLst>
          </p:cNvPr>
          <p:cNvSpPr txBox="1">
            <a:spLocks/>
          </p:cNvSpPr>
          <p:nvPr/>
        </p:nvSpPr>
        <p:spPr>
          <a:xfrm>
            <a:off x="1509823" y="4704318"/>
            <a:ext cx="5037213" cy="645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/>
              <a:t>Indikator</a:t>
            </a:r>
            <a:r>
              <a:rPr lang="en-US" sz="2400" b="1" dirty="0"/>
              <a:t> </a:t>
            </a:r>
            <a:r>
              <a:rPr lang="en-US" sz="2400" b="1" dirty="0" err="1"/>
              <a:t>Disiplin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  (40%)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197B174-507F-2D2A-01A8-3018723D83CE}"/>
              </a:ext>
            </a:extLst>
          </p:cNvPr>
          <p:cNvSpPr/>
          <p:nvPr/>
        </p:nvSpPr>
        <p:spPr>
          <a:xfrm>
            <a:off x="838200" y="1585669"/>
            <a:ext cx="671623" cy="645807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A187FBC-19D6-FAB1-DF02-3C453987F636}"/>
              </a:ext>
            </a:extLst>
          </p:cNvPr>
          <p:cNvSpPr/>
          <p:nvPr/>
        </p:nvSpPr>
        <p:spPr>
          <a:xfrm>
            <a:off x="838200" y="4577511"/>
            <a:ext cx="671623" cy="645807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02.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1905272-7F32-F1E7-2E8F-75D970064AC5}"/>
              </a:ext>
            </a:extLst>
          </p:cNvPr>
          <p:cNvSpPr/>
          <p:nvPr/>
        </p:nvSpPr>
        <p:spPr>
          <a:xfrm>
            <a:off x="1580857" y="2253556"/>
            <a:ext cx="395177" cy="240206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778FD-129A-EF9B-579F-8AE2EE24C12C}"/>
              </a:ext>
            </a:extLst>
          </p:cNvPr>
          <p:cNvSpPr txBox="1"/>
          <p:nvPr/>
        </p:nvSpPr>
        <p:spPr>
          <a:xfrm>
            <a:off x="2017567" y="2188088"/>
            <a:ext cx="5058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Kinerja  </a:t>
            </a:r>
            <a:r>
              <a:rPr lang="en-US" dirty="0" err="1"/>
              <a:t>Organisasi</a:t>
            </a:r>
            <a:r>
              <a:rPr lang="en-US" dirty="0"/>
              <a:t>   (30%)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Rencana</a:t>
            </a:r>
            <a:r>
              <a:rPr lang="en-US" dirty="0"/>
              <a:t> 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autput</a:t>
            </a:r>
            <a:r>
              <a:rPr lang="en-US" dirty="0"/>
              <a:t>/</a:t>
            </a:r>
            <a:r>
              <a:rPr lang="en-US" dirty="0" err="1"/>
              <a:t>autcome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Serapan</a:t>
            </a:r>
            <a:r>
              <a:rPr lang="en-US" dirty="0"/>
              <a:t>  Belanja Program/Kegiatan/</a:t>
            </a:r>
            <a:r>
              <a:rPr lang="en-US" dirty="0" err="1"/>
              <a:t>subKegiatan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Dan/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err="1"/>
              <a:t>Serapan</a:t>
            </a:r>
            <a:r>
              <a:rPr lang="en-US" dirty="0"/>
              <a:t>  Pendapatan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196297-9E6C-69EB-C2A8-6F28789D600A}"/>
              </a:ext>
            </a:extLst>
          </p:cNvPr>
          <p:cNvSpPr txBox="1"/>
          <p:nvPr/>
        </p:nvSpPr>
        <p:spPr>
          <a:xfrm>
            <a:off x="2017566" y="3707219"/>
            <a:ext cx="3467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Kinerja  </a:t>
            </a:r>
            <a:r>
              <a:rPr lang="en-US" dirty="0" err="1"/>
              <a:t>Pegawai</a:t>
            </a:r>
            <a:r>
              <a:rPr lang="en-US" dirty="0"/>
              <a:t>  (70%)</a:t>
            </a:r>
          </a:p>
          <a:p>
            <a:pPr marL="285750" indent="-285750">
              <a:buFontTx/>
              <a:buChar char="-"/>
            </a:pPr>
            <a:r>
              <a:rPr lang="en-US" dirty="0"/>
              <a:t>Kinerja </a:t>
            </a:r>
            <a:r>
              <a:rPr lang="en-US" dirty="0" err="1"/>
              <a:t>Bulanan</a:t>
            </a:r>
            <a:r>
              <a:rPr lang="en-US" dirty="0"/>
              <a:t>  </a:t>
            </a:r>
            <a:r>
              <a:rPr lang="en-US" dirty="0" err="1"/>
              <a:t>Pegawai</a:t>
            </a:r>
            <a:r>
              <a:rPr lang="en-US" dirty="0"/>
              <a:t>  (30%)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Harian</a:t>
            </a:r>
            <a:r>
              <a:rPr lang="en-US" dirty="0"/>
              <a:t>  (70%)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E33C55-8F96-FC1E-BDE9-D7A4E9844EBA}"/>
              </a:ext>
            </a:extLst>
          </p:cNvPr>
          <p:cNvSpPr txBox="1"/>
          <p:nvPr/>
        </p:nvSpPr>
        <p:spPr>
          <a:xfrm>
            <a:off x="1509823" y="5038652"/>
            <a:ext cx="323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Berdasarkan </a:t>
            </a:r>
            <a:r>
              <a:rPr lang="en-US" dirty="0" err="1"/>
              <a:t>kehadiran</a:t>
            </a:r>
            <a:r>
              <a:rPr lang="en-US" dirty="0"/>
              <a:t>  ASN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6DDE9C12-D1F0-0366-0EB9-F13636107E56}"/>
              </a:ext>
            </a:extLst>
          </p:cNvPr>
          <p:cNvSpPr/>
          <p:nvPr/>
        </p:nvSpPr>
        <p:spPr>
          <a:xfrm>
            <a:off x="1580856" y="3818306"/>
            <a:ext cx="395177" cy="240206"/>
          </a:xfrm>
          <a:prstGeom prst="homePlat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b.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63DAFB-AF22-DA1D-422C-16AFDAE057DD}"/>
              </a:ext>
            </a:extLst>
          </p:cNvPr>
          <p:cNvCxnSpPr/>
          <p:nvPr/>
        </p:nvCxnSpPr>
        <p:spPr>
          <a:xfrm>
            <a:off x="1281341" y="3755068"/>
            <a:ext cx="10260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608363-EB96-4535-D776-F56470E4C55B}"/>
              </a:ext>
            </a:extLst>
          </p:cNvPr>
          <p:cNvCxnSpPr/>
          <p:nvPr/>
        </p:nvCxnSpPr>
        <p:spPr>
          <a:xfrm>
            <a:off x="1509823" y="4704318"/>
            <a:ext cx="102604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9AEFFAF-257A-E56A-AFEF-DB41EE3D2C6E}"/>
              </a:ext>
            </a:extLst>
          </p:cNvPr>
          <p:cNvSpPr/>
          <p:nvPr/>
        </p:nvSpPr>
        <p:spPr>
          <a:xfrm>
            <a:off x="7119580" y="2220478"/>
            <a:ext cx="396523" cy="1217377"/>
          </a:xfrm>
          <a:prstGeom prst="rightArrow">
            <a:avLst/>
          </a:prstGeom>
          <a:gradFill flip="none" rotWithShape="1">
            <a:gsLst>
              <a:gs pos="24000">
                <a:srgbClr val="60943D"/>
              </a:gs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79D70FC-977A-7FD2-7E4C-E7B050823FC3}"/>
              </a:ext>
            </a:extLst>
          </p:cNvPr>
          <p:cNvSpPr/>
          <p:nvPr/>
        </p:nvSpPr>
        <p:spPr>
          <a:xfrm>
            <a:off x="7112670" y="3737613"/>
            <a:ext cx="331365" cy="879603"/>
          </a:xfrm>
          <a:prstGeom prst="rightArrow">
            <a:avLst/>
          </a:prstGeom>
          <a:gradFill flip="none" rotWithShape="1">
            <a:gsLst>
              <a:gs pos="24000">
                <a:srgbClr val="60943D"/>
              </a:gs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8BE7A02-D004-6E69-90E8-150B4C141D05}"/>
              </a:ext>
            </a:extLst>
          </p:cNvPr>
          <p:cNvSpPr/>
          <p:nvPr/>
        </p:nvSpPr>
        <p:spPr>
          <a:xfrm>
            <a:off x="7162758" y="4992580"/>
            <a:ext cx="261761" cy="830807"/>
          </a:xfrm>
          <a:prstGeom prst="rightArrow">
            <a:avLst/>
          </a:prstGeom>
          <a:gradFill flip="none" rotWithShape="1">
            <a:gsLst>
              <a:gs pos="24000">
                <a:srgbClr val="60943D"/>
              </a:gs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56A367-1656-F7D4-A9A5-FE94FDF3D45B}"/>
              </a:ext>
            </a:extLst>
          </p:cNvPr>
          <p:cNvSpPr txBox="1"/>
          <p:nvPr/>
        </p:nvSpPr>
        <p:spPr>
          <a:xfrm>
            <a:off x="7870973" y="4946319"/>
            <a:ext cx="3645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Tingkat </a:t>
            </a:r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</a:t>
            </a:r>
            <a:r>
              <a:rPr lang="en-US" dirty="0" err="1"/>
              <a:t>Harian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Kehadiran</a:t>
            </a:r>
            <a:r>
              <a:rPr lang="en-US" dirty="0"/>
              <a:t> pada </a:t>
            </a:r>
            <a:r>
              <a:rPr lang="en-US" dirty="0" err="1"/>
              <a:t>Apel</a:t>
            </a:r>
            <a:r>
              <a:rPr lang="en-US" dirty="0"/>
              <a:t> dan </a:t>
            </a:r>
            <a:r>
              <a:rPr lang="en-US" dirty="0" err="1"/>
              <a:t>Upacara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ym typeface="Wingdings" panose="05000000000000000000" pitchFamily="2" charset="2"/>
              </a:rPr>
              <a:t> </a:t>
            </a:r>
            <a:r>
              <a:rPr lang="en-US" b="1" dirty="0" err="1"/>
              <a:t>Presensi</a:t>
            </a:r>
            <a:r>
              <a:rPr lang="en-US" b="1" dirty="0"/>
              <a:t>   </a:t>
            </a:r>
            <a:r>
              <a:rPr lang="en-US" b="1" dirty="0" err="1"/>
              <a:t>Aplikasi</a:t>
            </a:r>
            <a:r>
              <a:rPr lang="en-US" b="1" dirty="0"/>
              <a:t> SADEWA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54CBF3-0162-C71A-FFAD-4068C4C31BA5}"/>
              </a:ext>
            </a:extLst>
          </p:cNvPr>
          <p:cNvSpPr txBox="1"/>
          <p:nvPr/>
        </p:nvSpPr>
        <p:spPr>
          <a:xfrm>
            <a:off x="7932226" y="2246963"/>
            <a:ext cx="409772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 </a:t>
            </a:r>
            <a:r>
              <a:rPr lang="en-US" dirty="0" err="1"/>
              <a:t>Penilaian</a:t>
            </a:r>
            <a:r>
              <a:rPr lang="en-US" dirty="0"/>
              <a:t> Kinerja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Triwulan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Tingkat </a:t>
            </a:r>
            <a:r>
              <a:rPr lang="en-US" dirty="0" err="1"/>
              <a:t>capaian</a:t>
            </a:r>
            <a:r>
              <a:rPr lang="en-US" dirty="0"/>
              <a:t> Output/Outcome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Kinerja Anggaran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/>
              <a:t>Kinerja </a:t>
            </a:r>
            <a:r>
              <a:rPr lang="en-US" b="1" dirty="0" err="1"/>
              <a:t>Serapan</a:t>
            </a:r>
            <a:r>
              <a:rPr lang="en-US" b="1" dirty="0"/>
              <a:t> Belanja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Kinerja </a:t>
            </a:r>
            <a:r>
              <a:rPr lang="en-US" dirty="0" err="1"/>
              <a:t>serapan</a:t>
            </a:r>
            <a:r>
              <a:rPr lang="en-US" dirty="0"/>
              <a:t>  Pendapatan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5A11D7-1A62-F1E3-53D6-F257B76D556C}"/>
              </a:ext>
            </a:extLst>
          </p:cNvPr>
          <p:cNvSpPr txBox="1"/>
          <p:nvPr/>
        </p:nvSpPr>
        <p:spPr>
          <a:xfrm>
            <a:off x="7779533" y="3868394"/>
            <a:ext cx="376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Oleh ASN  dan </a:t>
            </a:r>
            <a:r>
              <a:rPr lang="en-US" dirty="0" err="1"/>
              <a:t>diverifikasi</a:t>
            </a:r>
            <a:r>
              <a:rPr lang="en-US" dirty="0"/>
              <a:t> oleh </a:t>
            </a:r>
            <a:r>
              <a:rPr lang="en-US" dirty="0" err="1"/>
              <a:t>atasan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lang="en-US" dirty="0"/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A109A420-C8D5-B340-AEB8-10EFA025BD04}"/>
              </a:ext>
            </a:extLst>
          </p:cNvPr>
          <p:cNvSpPr/>
          <p:nvPr/>
        </p:nvSpPr>
        <p:spPr>
          <a:xfrm>
            <a:off x="7878302" y="3165315"/>
            <a:ext cx="3482827" cy="251273"/>
          </a:xfrm>
          <a:prstGeom prst="homePlate">
            <a:avLst/>
          </a:prstGeom>
          <a:gradFill flip="none" rotWithShape="1">
            <a:gsLst>
              <a:gs pos="82000">
                <a:schemeClr val="accent4">
                  <a:lumMod val="0"/>
                  <a:lumOff val="100000"/>
                  <a:alpha val="84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47000">
                <a:schemeClr val="accent4">
                  <a:lumMod val="100000"/>
                  <a:alpha val="25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776FB6-B4CD-26DE-E3A0-9FAF47B0140B}"/>
              </a:ext>
            </a:extLst>
          </p:cNvPr>
          <p:cNvSpPr txBox="1"/>
          <p:nvPr/>
        </p:nvSpPr>
        <p:spPr>
          <a:xfrm>
            <a:off x="677343" y="6321455"/>
            <a:ext cx="10744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Sumber</a:t>
            </a:r>
            <a:r>
              <a:rPr lang="en-US" sz="1400" i="1" dirty="0"/>
              <a:t> :  Lampiran Surat </a:t>
            </a:r>
            <a:r>
              <a:rPr lang="en-US" sz="1400" i="1" dirty="0" err="1"/>
              <a:t>Walikota</a:t>
            </a:r>
            <a:r>
              <a:rPr lang="en-US" sz="1400" i="1" dirty="0"/>
              <a:t> Semarang No. B.166/800.1.11.13/I/2024 </a:t>
            </a:r>
            <a:r>
              <a:rPr lang="en-US" sz="1400" i="1" dirty="0" err="1"/>
              <a:t>Perihal</a:t>
            </a:r>
            <a:r>
              <a:rPr lang="en-US" sz="1400" i="1" dirty="0"/>
              <a:t> </a:t>
            </a:r>
            <a:r>
              <a:rPr lang="en-US" sz="1400" i="1" dirty="0" err="1"/>
              <a:t>Pertunjuk</a:t>
            </a:r>
            <a:r>
              <a:rPr lang="en-US" sz="1400" i="1" dirty="0"/>
              <a:t> Teknis </a:t>
            </a:r>
            <a:r>
              <a:rPr lang="en-US" sz="1400" i="1" dirty="0" err="1"/>
              <a:t>Pelaksanaan</a:t>
            </a:r>
            <a:r>
              <a:rPr lang="en-US" sz="1400" i="1" dirty="0"/>
              <a:t> </a:t>
            </a:r>
            <a:r>
              <a:rPr lang="en-US" sz="1400" i="1" dirty="0" err="1"/>
              <a:t>Pemberian</a:t>
            </a:r>
            <a:r>
              <a:rPr lang="en-US" sz="1400" i="1" dirty="0"/>
              <a:t> </a:t>
            </a:r>
            <a:r>
              <a:rPr lang="en-US" sz="1400" i="1" dirty="0" err="1"/>
              <a:t>Tambahan</a:t>
            </a:r>
            <a:r>
              <a:rPr lang="en-US" sz="1400" i="1" dirty="0"/>
              <a:t> </a:t>
            </a:r>
            <a:r>
              <a:rPr lang="en-US" sz="1400" i="1" dirty="0" err="1"/>
              <a:t>Penghasilan</a:t>
            </a:r>
            <a:r>
              <a:rPr lang="en-US" sz="1400" i="1" dirty="0"/>
              <a:t> </a:t>
            </a:r>
            <a:r>
              <a:rPr lang="en-US" sz="1400" i="1" dirty="0" err="1"/>
              <a:t>Pegawai</a:t>
            </a:r>
            <a:r>
              <a:rPr lang="en-US" sz="1400" i="1" dirty="0"/>
              <a:t> (TPP) </a:t>
            </a:r>
            <a:r>
              <a:rPr lang="en-US" sz="1400" i="1" dirty="0" err="1"/>
              <a:t>bagi</a:t>
            </a:r>
            <a:r>
              <a:rPr lang="en-US" sz="1400" i="1" dirty="0"/>
              <a:t> </a:t>
            </a:r>
            <a:r>
              <a:rPr lang="en-US" sz="1400" i="1" dirty="0" err="1"/>
              <a:t>Aparatur</a:t>
            </a:r>
            <a:r>
              <a:rPr lang="en-US" sz="1400" i="1" dirty="0"/>
              <a:t> </a:t>
            </a:r>
            <a:r>
              <a:rPr lang="en-US" sz="1400" i="1" dirty="0" err="1"/>
              <a:t>Sipil</a:t>
            </a:r>
            <a:r>
              <a:rPr lang="en-US" sz="1400" i="1" dirty="0"/>
              <a:t> Negara di </a:t>
            </a:r>
            <a:r>
              <a:rPr lang="en-US" sz="1400" i="1" dirty="0" err="1"/>
              <a:t>Lingkungan</a:t>
            </a:r>
            <a:r>
              <a:rPr lang="en-US" sz="1400" i="1" dirty="0"/>
              <a:t> </a:t>
            </a:r>
            <a:r>
              <a:rPr lang="en-US" sz="1400" i="1" dirty="0" err="1"/>
              <a:t>Pemerintah</a:t>
            </a:r>
            <a:r>
              <a:rPr lang="en-US" sz="1400" i="1" dirty="0"/>
              <a:t> Kota Semarang. </a:t>
            </a:r>
          </a:p>
        </p:txBody>
      </p:sp>
    </p:spTree>
    <p:extLst>
      <p:ext uri="{BB962C8B-B14F-4D97-AF65-F5344CB8AC3E}">
        <p14:creationId xmlns:p14="http://schemas.microsoft.com/office/powerpoint/2010/main" val="18373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19A5-B191-F6C0-A8E7-25625031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6" y="37400"/>
            <a:ext cx="10515600" cy="59067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Kinerja Anggaran SKPD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36ABF-D160-3547-4518-2B3263BF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640" y="794364"/>
            <a:ext cx="10122200" cy="1356183"/>
          </a:xfrm>
        </p:spPr>
        <p:txBody>
          <a:bodyPr>
            <a:noAutofit/>
          </a:bodyPr>
          <a:lstStyle/>
          <a:p>
            <a:pPr algn="just"/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keberhasilan</a:t>
            </a:r>
            <a:r>
              <a:rPr lang="en-US" sz="2000" dirty="0"/>
              <a:t> SKPD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mengelola</a:t>
            </a:r>
            <a:r>
              <a:rPr lang="en-US" sz="2000" dirty="0"/>
              <a:t> anggaran </a:t>
            </a:r>
            <a:r>
              <a:rPr lang="en-US" sz="2000" dirty="0" err="1"/>
              <a:t>baik</a:t>
            </a:r>
            <a:r>
              <a:rPr lang="en-US" sz="2000" dirty="0"/>
              <a:t> Penerimaan </a:t>
            </a:r>
            <a:r>
              <a:rPr lang="en-US" sz="2000" dirty="0" err="1"/>
              <a:t>maupuan</a:t>
            </a:r>
            <a:r>
              <a:rPr lang="en-US" sz="2000" dirty="0"/>
              <a:t> </a:t>
            </a:r>
            <a:r>
              <a:rPr lang="en-US" sz="2000" dirty="0" err="1"/>
              <a:t>pengeluaran</a:t>
            </a:r>
            <a:r>
              <a:rPr lang="en-US" sz="2000" dirty="0"/>
              <a:t>/belanja untuk </a:t>
            </a:r>
            <a:r>
              <a:rPr lang="en-US" sz="2000" dirty="0" err="1"/>
              <a:t>mencapai</a:t>
            </a:r>
            <a:r>
              <a:rPr lang="en-US" sz="2000" dirty="0"/>
              <a:t> target yang </a:t>
            </a:r>
            <a:r>
              <a:rPr lang="en-US" sz="2000" dirty="0" err="1"/>
              <a:t>direncanakan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periode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yang </a:t>
            </a:r>
            <a:r>
              <a:rPr lang="en-US" sz="2000" dirty="0" err="1"/>
              <a:t>ditentukan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 </a:t>
            </a:r>
            <a:r>
              <a:rPr lang="en-US" sz="2000" dirty="0" err="1"/>
              <a:t>membandingkan</a:t>
            </a:r>
            <a:r>
              <a:rPr lang="en-US" sz="2000" dirty="0"/>
              <a:t> </a:t>
            </a:r>
            <a:r>
              <a:rPr lang="en-US" sz="2000" dirty="0" err="1"/>
              <a:t>realisasi</a:t>
            </a:r>
            <a:r>
              <a:rPr lang="en-US" sz="2000" dirty="0"/>
              <a:t> Penerimaan/</a:t>
            </a:r>
            <a:r>
              <a:rPr lang="en-US" sz="2000" dirty="0" err="1"/>
              <a:t>pengeluaran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periode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rencana</a:t>
            </a:r>
            <a:r>
              <a:rPr lang="en-US" sz="2000" dirty="0"/>
              <a:t> Anggaran Kas pada </a:t>
            </a:r>
            <a:r>
              <a:rPr lang="en-US" sz="2000" dirty="0" err="1"/>
              <a:t>periode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20BA5BE6-7343-980C-45AD-7761FEFA64AC}"/>
              </a:ext>
            </a:extLst>
          </p:cNvPr>
          <p:cNvSpPr/>
          <p:nvPr/>
        </p:nvSpPr>
        <p:spPr>
          <a:xfrm rot="20958310">
            <a:off x="1037580" y="622523"/>
            <a:ext cx="439801" cy="676043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5F380D2-BE59-C8A5-56CF-C9487E5C03A1}"/>
              </a:ext>
            </a:extLst>
          </p:cNvPr>
          <p:cNvSpPr/>
          <p:nvPr/>
        </p:nvSpPr>
        <p:spPr>
          <a:xfrm>
            <a:off x="1257480" y="2868024"/>
            <a:ext cx="2767351" cy="7620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Tingkat </a:t>
            </a:r>
            <a:r>
              <a:rPr lang="en-US" dirty="0" err="1"/>
              <a:t>Capaian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27035-EB0F-ED6C-4739-16C8F2E41C9A}"/>
              </a:ext>
            </a:extLst>
          </p:cNvPr>
          <p:cNvSpPr txBox="1"/>
          <p:nvPr/>
        </p:nvSpPr>
        <p:spPr>
          <a:xfrm>
            <a:off x="5498065" y="2820746"/>
            <a:ext cx="347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Realisasi</a:t>
            </a:r>
            <a:r>
              <a:rPr lang="en-US" dirty="0"/>
              <a:t> Penerimaan/</a:t>
            </a:r>
            <a:r>
              <a:rPr lang="en-US" dirty="0" err="1"/>
              <a:t>Pengeluaran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58D2A-843C-C80B-5D7A-C07EFB39CD24}"/>
              </a:ext>
            </a:extLst>
          </p:cNvPr>
          <p:cNvSpPr txBox="1"/>
          <p:nvPr/>
        </p:nvSpPr>
        <p:spPr>
          <a:xfrm>
            <a:off x="4503542" y="3224943"/>
            <a:ext cx="532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Rencana</a:t>
            </a:r>
            <a:r>
              <a:rPr lang="en-US" dirty="0"/>
              <a:t> Anggaran Kas (</a:t>
            </a:r>
            <a:r>
              <a:rPr lang="en-US" b="1" dirty="0"/>
              <a:t>RAK</a:t>
            </a:r>
            <a:r>
              <a:rPr lang="en-US" dirty="0"/>
              <a:t>) Penerimaan/</a:t>
            </a:r>
            <a:r>
              <a:rPr lang="en-US" dirty="0" err="1"/>
              <a:t>Pengeluaran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648C7B-87DF-1E50-0074-7230EACB30C1}"/>
              </a:ext>
            </a:extLst>
          </p:cNvPr>
          <p:cNvCxnSpPr>
            <a:cxnSpLocks/>
          </p:cNvCxnSpPr>
          <p:nvPr/>
        </p:nvCxnSpPr>
        <p:spPr>
          <a:xfrm>
            <a:off x="4503542" y="3224943"/>
            <a:ext cx="5459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B55425-C0E6-29A5-DD16-10C8376B0924}"/>
              </a:ext>
            </a:extLst>
          </p:cNvPr>
          <p:cNvSpPr/>
          <p:nvPr/>
        </p:nvSpPr>
        <p:spPr>
          <a:xfrm>
            <a:off x="5968930" y="4668671"/>
            <a:ext cx="5749996" cy="122936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Rencana</a:t>
            </a:r>
            <a:r>
              <a:rPr lang="en-US" sz="2800" dirty="0">
                <a:solidFill>
                  <a:schemeClr val="tx1"/>
                </a:solidFill>
              </a:rPr>
              <a:t> Anggaran Kas (RAK) </a:t>
            </a:r>
            <a:r>
              <a:rPr lang="en-US" sz="2800" dirty="0" err="1">
                <a:solidFill>
                  <a:schemeClr val="tx1"/>
                </a:solidFill>
              </a:rPr>
              <a:t>disusun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harus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b="1" dirty="0" err="1">
                <a:solidFill>
                  <a:schemeClr val="tx1"/>
                </a:solidFill>
              </a:rPr>
              <a:t>Tepat</a:t>
            </a:r>
            <a:r>
              <a:rPr lang="en-US" sz="2800" b="1" dirty="0">
                <a:solidFill>
                  <a:schemeClr val="tx1"/>
                </a:solidFill>
              </a:rPr>
              <a:t>, agar </a:t>
            </a:r>
            <a:r>
              <a:rPr lang="en-US" sz="2800" b="1" dirty="0" err="1">
                <a:solidFill>
                  <a:schemeClr val="tx1"/>
                </a:solidFill>
              </a:rPr>
              <a:t>kinerja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Capaian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Keuangan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 err="1">
                <a:solidFill>
                  <a:schemeClr val="tx1"/>
                </a:solidFill>
              </a:rPr>
              <a:t>Baik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85DC8D4-ECF7-8FC7-13CA-DD5E507B3C13}"/>
              </a:ext>
            </a:extLst>
          </p:cNvPr>
          <p:cNvSpPr/>
          <p:nvPr/>
        </p:nvSpPr>
        <p:spPr>
          <a:xfrm>
            <a:off x="4859142" y="4262277"/>
            <a:ext cx="822960" cy="204214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008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Anggaran Kas  SKPD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03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209260"/>
            <a:ext cx="10342728" cy="1608838"/>
          </a:xfr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anchor="ctr">
            <a:normAutofit fontScale="9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i="1" dirty="0" err="1"/>
              <a:t>Merupakan</a:t>
            </a:r>
            <a:r>
              <a:rPr lang="en-US" sz="2800" i="1" dirty="0"/>
              <a:t> </a:t>
            </a:r>
            <a:r>
              <a:rPr lang="en-US" sz="2800" i="1" dirty="0" err="1"/>
              <a:t>perkiraan</a:t>
            </a:r>
            <a:r>
              <a:rPr lang="en-US" sz="2800" i="1" dirty="0"/>
              <a:t> </a:t>
            </a:r>
            <a:r>
              <a:rPr lang="en-US" sz="2800" i="1" dirty="0" err="1"/>
              <a:t>arus</a:t>
            </a:r>
            <a:r>
              <a:rPr lang="en-US" sz="2800" i="1" dirty="0"/>
              <a:t> kas </a:t>
            </a:r>
            <a:r>
              <a:rPr lang="en-US" sz="2800" i="1" dirty="0" err="1"/>
              <a:t>masuk</a:t>
            </a:r>
            <a:r>
              <a:rPr lang="en-US" sz="2800" i="1" dirty="0"/>
              <a:t> yang </a:t>
            </a:r>
            <a:r>
              <a:rPr lang="en-US" sz="2800" i="1" dirty="0" err="1"/>
              <a:t>bersumber</a:t>
            </a:r>
            <a:r>
              <a:rPr lang="en-US" sz="2800" i="1" dirty="0"/>
              <a:t> </a:t>
            </a:r>
            <a:r>
              <a:rPr lang="en-US" sz="2800" i="1" dirty="0" err="1"/>
              <a:t>dari</a:t>
            </a:r>
            <a:r>
              <a:rPr lang="en-US" sz="2800" i="1" dirty="0"/>
              <a:t> Penerimaan dan </a:t>
            </a:r>
            <a:r>
              <a:rPr lang="en-US" sz="2800" i="1" dirty="0" err="1"/>
              <a:t>perkiraan</a:t>
            </a:r>
            <a:r>
              <a:rPr lang="en-US" sz="2800" i="1" dirty="0"/>
              <a:t> </a:t>
            </a:r>
            <a:r>
              <a:rPr lang="en-US" sz="2800" i="1" dirty="0" err="1"/>
              <a:t>arus</a:t>
            </a:r>
            <a:r>
              <a:rPr lang="en-US" sz="2800" i="1" dirty="0"/>
              <a:t> kas </a:t>
            </a:r>
            <a:r>
              <a:rPr lang="en-US" sz="2800" i="1" dirty="0" err="1"/>
              <a:t>keluar</a:t>
            </a:r>
            <a:r>
              <a:rPr lang="en-US" sz="2800" i="1" dirty="0"/>
              <a:t> untuk </a:t>
            </a:r>
            <a:r>
              <a:rPr lang="en-US" sz="2800" i="1" dirty="0" err="1"/>
              <a:t>mengatur</a:t>
            </a:r>
            <a:r>
              <a:rPr lang="en-US" sz="2800" i="1" dirty="0"/>
              <a:t> </a:t>
            </a:r>
            <a:r>
              <a:rPr lang="en-US" sz="2800" i="1" dirty="0" err="1"/>
              <a:t>ketersediaan</a:t>
            </a:r>
            <a:r>
              <a:rPr lang="en-US" sz="2800" i="1" dirty="0"/>
              <a:t> dana yang </a:t>
            </a:r>
            <a:r>
              <a:rPr lang="en-US" sz="2800" i="1" dirty="0" err="1"/>
              <a:t>cukup</a:t>
            </a:r>
            <a:r>
              <a:rPr lang="en-US" sz="2800" i="1" dirty="0"/>
              <a:t> </a:t>
            </a:r>
            <a:r>
              <a:rPr lang="en-US" sz="2800" i="1" dirty="0" err="1"/>
              <a:t>guna</a:t>
            </a:r>
            <a:r>
              <a:rPr lang="en-US" sz="2800" i="1" dirty="0"/>
              <a:t> </a:t>
            </a:r>
            <a:r>
              <a:rPr lang="en-US" sz="2800" i="1" dirty="0" err="1"/>
              <a:t>mendanai</a:t>
            </a:r>
            <a:r>
              <a:rPr lang="en-US" sz="2800" i="1" dirty="0"/>
              <a:t> </a:t>
            </a:r>
            <a:r>
              <a:rPr lang="en-US" sz="2800" i="1" dirty="0" err="1"/>
              <a:t>pelaksanaan</a:t>
            </a:r>
            <a:r>
              <a:rPr lang="en-US" sz="2800" i="1" dirty="0"/>
              <a:t> APBD </a:t>
            </a:r>
            <a:r>
              <a:rPr lang="en-US" sz="2800" i="1" dirty="0" err="1"/>
              <a:t>dalam</a:t>
            </a:r>
            <a:r>
              <a:rPr lang="en-US" sz="2800" i="1" dirty="0"/>
              <a:t> </a:t>
            </a:r>
            <a:r>
              <a:rPr lang="en-US" sz="2800" i="1" dirty="0" err="1"/>
              <a:t>setiap</a:t>
            </a:r>
            <a:r>
              <a:rPr lang="en-US" sz="2800" i="1" dirty="0"/>
              <a:t> </a:t>
            </a:r>
            <a:r>
              <a:rPr lang="en-US" sz="2800" i="1" dirty="0" err="1"/>
              <a:t>periode</a:t>
            </a:r>
            <a:r>
              <a:rPr lang="en-US" sz="2800" i="1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3B6374-CCDF-E2A7-8291-7750FA37BCAA}"/>
              </a:ext>
            </a:extLst>
          </p:cNvPr>
          <p:cNvSpPr txBox="1">
            <a:spLocks/>
          </p:cNvSpPr>
          <p:nvPr/>
        </p:nvSpPr>
        <p:spPr>
          <a:xfrm>
            <a:off x="904672" y="3236927"/>
            <a:ext cx="10504856" cy="2756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err="1">
                <a:solidFill>
                  <a:schemeClr val="tx1"/>
                </a:solidFill>
              </a:rPr>
              <a:t>Tujuan</a:t>
            </a:r>
            <a:r>
              <a:rPr lang="en-US" sz="2800" i="1" dirty="0">
                <a:solidFill>
                  <a:schemeClr val="tx1"/>
                </a:solidFill>
              </a:rPr>
              <a:t> :</a:t>
            </a:r>
          </a:p>
          <a:p>
            <a:endParaRPr lang="en-US" sz="2800" i="1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i="1" dirty="0" err="1">
                <a:solidFill>
                  <a:schemeClr val="tx1"/>
                </a:solidFill>
              </a:rPr>
              <a:t>Informasi</a:t>
            </a:r>
            <a:r>
              <a:rPr lang="en-US" sz="2800" i="1" dirty="0">
                <a:solidFill>
                  <a:schemeClr val="tx1"/>
                </a:solidFill>
              </a:rPr>
              <a:t> yang </a:t>
            </a:r>
            <a:r>
              <a:rPr lang="en-US" sz="2800" i="1" dirty="0" err="1">
                <a:solidFill>
                  <a:schemeClr val="tx1"/>
                </a:solidFill>
              </a:rPr>
              <a:t>jelas</a:t>
            </a:r>
            <a:r>
              <a:rPr lang="en-US" sz="2800" i="1" dirty="0">
                <a:solidFill>
                  <a:schemeClr val="tx1"/>
                </a:solidFill>
              </a:rPr>
              <a:t> dan </a:t>
            </a:r>
            <a:r>
              <a:rPr lang="en-US" sz="2800" i="1" dirty="0" err="1">
                <a:solidFill>
                  <a:schemeClr val="tx1"/>
                </a:solidFill>
              </a:rPr>
              <a:t>terencana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serta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mengatur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ketersediaan</a:t>
            </a:r>
            <a:r>
              <a:rPr lang="en-US" sz="2800" i="1" dirty="0">
                <a:solidFill>
                  <a:schemeClr val="tx1"/>
                </a:solidFill>
              </a:rPr>
              <a:t>  dana yang </a:t>
            </a:r>
            <a:r>
              <a:rPr lang="en-US" sz="2800" i="1" dirty="0" err="1">
                <a:solidFill>
                  <a:schemeClr val="tx1"/>
                </a:solidFill>
              </a:rPr>
              <a:t>cukup</a:t>
            </a:r>
            <a:r>
              <a:rPr lang="en-US" sz="2800" i="1" dirty="0">
                <a:solidFill>
                  <a:schemeClr val="tx1"/>
                </a:solidFill>
              </a:rPr>
              <a:t> untuk </a:t>
            </a:r>
            <a:r>
              <a:rPr lang="en-US" sz="2800" i="1" dirty="0" err="1">
                <a:solidFill>
                  <a:schemeClr val="tx1"/>
                </a:solidFill>
              </a:rPr>
              <a:t>mendanai</a:t>
            </a:r>
            <a:r>
              <a:rPr lang="en-US" sz="2800" i="1" dirty="0">
                <a:solidFill>
                  <a:schemeClr val="tx1"/>
                </a:solidFill>
              </a:rPr>
              <a:t> Kebutuhan belanja sesuai </a:t>
            </a:r>
            <a:r>
              <a:rPr lang="en-US" sz="2800" i="1" dirty="0" err="1">
                <a:solidFill>
                  <a:schemeClr val="tx1"/>
                </a:solidFill>
              </a:rPr>
              <a:t>dengan</a:t>
            </a:r>
            <a:r>
              <a:rPr lang="en-US" sz="2800" i="1" dirty="0">
                <a:solidFill>
                  <a:schemeClr val="tx1"/>
                </a:solidFill>
              </a:rPr>
              <a:t>  </a:t>
            </a:r>
            <a:r>
              <a:rPr lang="en-US" sz="2800" i="1" dirty="0" err="1">
                <a:solidFill>
                  <a:schemeClr val="tx1"/>
                </a:solidFill>
              </a:rPr>
              <a:t>rencana</a:t>
            </a:r>
            <a:r>
              <a:rPr lang="en-US" sz="2800" i="1" dirty="0">
                <a:solidFill>
                  <a:schemeClr val="tx1"/>
                </a:solidFill>
              </a:rPr>
              <a:t> belanja yang </a:t>
            </a:r>
            <a:r>
              <a:rPr lang="en-US" sz="2800" i="1" dirty="0" err="1">
                <a:solidFill>
                  <a:schemeClr val="tx1"/>
                </a:solidFill>
              </a:rPr>
              <a:t>tercantum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dalam</a:t>
            </a:r>
            <a:r>
              <a:rPr lang="en-US" sz="2800" i="1" dirty="0">
                <a:solidFill>
                  <a:schemeClr val="tx1"/>
                </a:solidFill>
              </a:rPr>
              <a:t> DPA-SKPD yang </a:t>
            </a:r>
            <a:r>
              <a:rPr lang="en-US" sz="2800" i="1" dirty="0" err="1">
                <a:solidFill>
                  <a:schemeClr val="tx1"/>
                </a:solidFill>
              </a:rPr>
              <a:t>telah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ditetapkan</a:t>
            </a:r>
            <a:r>
              <a:rPr lang="en-US" sz="2800" i="1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i="1" dirty="0" err="1">
                <a:solidFill>
                  <a:schemeClr val="tx1"/>
                </a:solidFill>
              </a:rPr>
              <a:t>Bahan</a:t>
            </a:r>
            <a:r>
              <a:rPr lang="en-US" sz="2800" i="1" dirty="0">
                <a:solidFill>
                  <a:schemeClr val="tx1"/>
                </a:solidFill>
              </a:rPr>
              <a:t> untuk Menyusun  anggaran kas </a:t>
            </a:r>
            <a:r>
              <a:rPr lang="en-US" sz="2800" i="1" dirty="0" err="1">
                <a:solidFill>
                  <a:schemeClr val="tx1"/>
                </a:solidFill>
              </a:rPr>
              <a:t>pemerintah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daerah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FEE72-7854-D4BA-3FE1-51D1B4968E53}"/>
              </a:ext>
            </a:extLst>
          </p:cNvPr>
          <p:cNvSpPr txBox="1"/>
          <p:nvPr/>
        </p:nvSpPr>
        <p:spPr>
          <a:xfrm>
            <a:off x="904672" y="686040"/>
            <a:ext cx="2358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Anggaran  Kas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A5094-9B60-292F-672F-F7FA39A888C1}"/>
              </a:ext>
            </a:extLst>
          </p:cNvPr>
          <p:cNvSpPr txBox="1"/>
          <p:nvPr/>
        </p:nvSpPr>
        <p:spPr>
          <a:xfrm>
            <a:off x="6465436" y="421099"/>
            <a:ext cx="529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PP 12 tahun 2019  dan  </a:t>
            </a:r>
            <a:r>
              <a:rPr lang="en-US" b="1" dirty="0" err="1"/>
              <a:t>Permendagri</a:t>
            </a:r>
            <a:r>
              <a:rPr lang="en-US" b="1" dirty="0"/>
              <a:t> 77 tahun 2020 </a:t>
            </a: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13CF5138-51A3-E7FE-FF56-21137567D47F}"/>
              </a:ext>
            </a:extLst>
          </p:cNvPr>
          <p:cNvSpPr/>
          <p:nvPr/>
        </p:nvSpPr>
        <p:spPr>
          <a:xfrm rot="19547582">
            <a:off x="283874" y="1116427"/>
            <a:ext cx="580359" cy="102332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BBDEA9B0-AE98-07B6-B757-2813BCF9BC8C}"/>
              </a:ext>
            </a:extLst>
          </p:cNvPr>
          <p:cNvSpPr/>
          <p:nvPr/>
        </p:nvSpPr>
        <p:spPr>
          <a:xfrm rot="20719238">
            <a:off x="489192" y="3828935"/>
            <a:ext cx="464333" cy="122914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8A55-768D-B57D-E84F-3EF9451A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446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 HUKUM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6EEA18-6634-C045-8CCF-E0214C980B51}"/>
              </a:ext>
            </a:extLst>
          </p:cNvPr>
          <p:cNvSpPr/>
          <p:nvPr/>
        </p:nvSpPr>
        <p:spPr>
          <a:xfrm>
            <a:off x="197665" y="1571528"/>
            <a:ext cx="846861" cy="71296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66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E492AB4-9D3A-7236-D73A-5CB8316EB6D1}"/>
              </a:ext>
            </a:extLst>
          </p:cNvPr>
          <p:cNvSpPr txBox="1">
            <a:spLocks/>
          </p:cNvSpPr>
          <p:nvPr/>
        </p:nvSpPr>
        <p:spPr>
          <a:xfrm>
            <a:off x="1152441" y="2707340"/>
            <a:ext cx="5181600" cy="1325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latin typeface="Arial Nova" panose="020B0504020202020204" pitchFamily="34" charset="0"/>
              </a:rPr>
              <a:t>Peraturan</a:t>
            </a:r>
            <a:r>
              <a:rPr lang="en-US" sz="2400" b="1" dirty="0">
                <a:latin typeface="Arial Nova" panose="020B0504020202020204" pitchFamily="34" charset="0"/>
              </a:rPr>
              <a:t> </a:t>
            </a:r>
            <a:r>
              <a:rPr lang="en-US" sz="2400" b="1" dirty="0" err="1">
                <a:latin typeface="Arial Nova" panose="020B0504020202020204" pitchFamily="34" charset="0"/>
              </a:rPr>
              <a:t>Pemerintah</a:t>
            </a:r>
            <a:endParaRPr lang="en-US" sz="2400" b="1" dirty="0">
              <a:latin typeface="Arial Nova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 Nova" panose="020B0504020202020204" pitchFamily="34" charset="0"/>
              </a:rPr>
              <a:t>No. 12 Tahun 219 tentang </a:t>
            </a:r>
            <a:r>
              <a:rPr lang="en-US" sz="2000" dirty="0" err="1">
                <a:latin typeface="Arial Nova" panose="020B0504020202020204" pitchFamily="34" charset="0"/>
              </a:rPr>
              <a:t>Pengelolaan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Keuangan</a:t>
            </a:r>
            <a:r>
              <a:rPr lang="en-US" sz="2000" dirty="0">
                <a:latin typeface="Arial Nova" panose="020B0504020202020204" pitchFamily="34" charset="0"/>
              </a:rPr>
              <a:t> Daerah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8562BB-8F11-5121-CB32-281B78A4FF4B}"/>
              </a:ext>
            </a:extLst>
          </p:cNvPr>
          <p:cNvSpPr/>
          <p:nvPr/>
        </p:nvSpPr>
        <p:spPr>
          <a:xfrm>
            <a:off x="112540" y="4520214"/>
            <a:ext cx="846861" cy="82731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66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03.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ED73EAF-6A3E-AD5F-C99E-F9703EB701C9}"/>
              </a:ext>
            </a:extLst>
          </p:cNvPr>
          <p:cNvSpPr txBox="1">
            <a:spLocks/>
          </p:cNvSpPr>
          <p:nvPr/>
        </p:nvSpPr>
        <p:spPr>
          <a:xfrm>
            <a:off x="1186767" y="1225553"/>
            <a:ext cx="4393354" cy="1481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latin typeface="Arial Nova" panose="020B0504020202020204" pitchFamily="34" charset="0"/>
              </a:rPr>
              <a:t>Undang-Undang</a:t>
            </a:r>
            <a:endParaRPr lang="en-US" sz="3200" b="1" dirty="0">
              <a:latin typeface="Arial Nova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 Nova" panose="020B0504020202020204" pitchFamily="34" charset="0"/>
              </a:rPr>
              <a:t>No. 1 Tahun 2022 tentang </a:t>
            </a:r>
            <a:r>
              <a:rPr lang="en-US" sz="2000" dirty="0" err="1">
                <a:latin typeface="Arial Nova" panose="020B0504020202020204" pitchFamily="34" charset="0"/>
              </a:rPr>
              <a:t>Hubungan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Keuangan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Pemerintah</a:t>
            </a:r>
            <a:r>
              <a:rPr lang="en-US" sz="2000" dirty="0">
                <a:latin typeface="Arial Nova" panose="020B0504020202020204" pitchFamily="34" charset="0"/>
              </a:rPr>
              <a:t> Pusat dan Daerah</a:t>
            </a:r>
            <a:endParaRPr lang="en-US" sz="2000" b="1" dirty="0">
              <a:latin typeface="Arial Nova" panose="020B05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7A42FF-0312-B6E3-7FA6-33F8FB7AADD9}"/>
              </a:ext>
            </a:extLst>
          </p:cNvPr>
          <p:cNvSpPr/>
          <p:nvPr/>
        </p:nvSpPr>
        <p:spPr>
          <a:xfrm>
            <a:off x="202870" y="2590793"/>
            <a:ext cx="846861" cy="71296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66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BA9E608-77F2-1EF1-E7C3-ECAB81B3748F}"/>
              </a:ext>
            </a:extLst>
          </p:cNvPr>
          <p:cNvSpPr txBox="1">
            <a:spLocks/>
          </p:cNvSpPr>
          <p:nvPr/>
        </p:nvSpPr>
        <p:spPr>
          <a:xfrm>
            <a:off x="7394265" y="3589289"/>
            <a:ext cx="5181600" cy="1325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latin typeface="Arial Nova" panose="020B0504020202020204" pitchFamily="34" charset="0"/>
              </a:rPr>
              <a:t>Peraturan</a:t>
            </a:r>
            <a:r>
              <a:rPr lang="en-US" sz="2400" b="1" dirty="0">
                <a:latin typeface="Arial Nova" panose="020B0504020202020204" pitchFamily="34" charset="0"/>
              </a:rPr>
              <a:t> </a:t>
            </a:r>
            <a:r>
              <a:rPr lang="en-US" sz="2400" b="1" dirty="0" err="1">
                <a:latin typeface="Arial Nova" panose="020B0504020202020204" pitchFamily="34" charset="0"/>
              </a:rPr>
              <a:t>Walikota</a:t>
            </a:r>
            <a:r>
              <a:rPr lang="en-US" sz="2400" b="1" dirty="0">
                <a:latin typeface="Arial Nova" panose="020B0504020202020204" pitchFamily="34" charset="0"/>
              </a:rPr>
              <a:t> Semarang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 Nova" panose="020B0504020202020204" pitchFamily="34" charset="0"/>
              </a:rPr>
              <a:t>No. 86  Tahun 223 tentang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Arial Nova" panose="020B0504020202020204" pitchFamily="34" charset="0"/>
              </a:rPr>
              <a:t>Tambahan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Penghasilan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bagi</a:t>
            </a:r>
            <a:endParaRPr lang="en-US" sz="2000" dirty="0">
              <a:latin typeface="Arial Nova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Arial Nova" panose="020B0504020202020204" pitchFamily="34" charset="0"/>
              </a:rPr>
              <a:t>Pegawaii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Aparatur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Sipil</a:t>
            </a:r>
            <a:r>
              <a:rPr lang="en-US" sz="2000" dirty="0">
                <a:latin typeface="Arial Nova" panose="020B0504020202020204" pitchFamily="34" charset="0"/>
              </a:rPr>
              <a:t> Negara di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Arial Nova" panose="020B0504020202020204" pitchFamily="34" charset="0"/>
              </a:rPr>
              <a:t>Lingkungan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Pemerintah</a:t>
            </a:r>
            <a:r>
              <a:rPr lang="en-US" sz="2000" dirty="0">
                <a:latin typeface="Arial Nova" panose="020B0504020202020204" pitchFamily="34" charset="0"/>
              </a:rPr>
              <a:t> Daerah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EEEA91-1B86-DE02-4FBC-41A02E4E15FC}"/>
              </a:ext>
            </a:extLst>
          </p:cNvPr>
          <p:cNvSpPr/>
          <p:nvPr/>
        </p:nvSpPr>
        <p:spPr>
          <a:xfrm>
            <a:off x="6283243" y="3692899"/>
            <a:ext cx="846861" cy="82731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66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04.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3B862BB-EE53-3146-062A-FDD2076FC945}"/>
              </a:ext>
            </a:extLst>
          </p:cNvPr>
          <p:cNvSpPr txBox="1">
            <a:spLocks/>
          </p:cNvSpPr>
          <p:nvPr/>
        </p:nvSpPr>
        <p:spPr>
          <a:xfrm>
            <a:off x="1101643" y="4684747"/>
            <a:ext cx="5181600" cy="1325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err="1">
                <a:latin typeface="Arial Nova" panose="020B0504020202020204" pitchFamily="34" charset="0"/>
              </a:rPr>
              <a:t>Peraturan</a:t>
            </a:r>
            <a:r>
              <a:rPr lang="en-US" sz="2400" b="1" dirty="0">
                <a:latin typeface="Arial Nova" panose="020B0504020202020204" pitchFamily="34" charset="0"/>
              </a:rPr>
              <a:t> Menteri </a:t>
            </a:r>
            <a:r>
              <a:rPr lang="en-US" sz="2400" b="1" dirty="0" err="1">
                <a:latin typeface="Arial Nova" panose="020B0504020202020204" pitchFamily="34" charset="0"/>
              </a:rPr>
              <a:t>Dalam</a:t>
            </a:r>
            <a:r>
              <a:rPr lang="en-US" sz="2400" b="1" dirty="0">
                <a:latin typeface="Arial Nova" panose="020B0504020202020204" pitchFamily="34" charset="0"/>
              </a:rPr>
              <a:t> Negeri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rial Nova" panose="020B0504020202020204" pitchFamily="34" charset="0"/>
              </a:rPr>
              <a:t>No. 77  Tahun 2020 tentang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Arial Nova" panose="020B0504020202020204" pitchFamily="34" charset="0"/>
              </a:rPr>
              <a:t>Pedoman</a:t>
            </a:r>
            <a:r>
              <a:rPr lang="en-US" sz="2000" dirty="0">
                <a:latin typeface="Arial Nova" panose="020B0504020202020204" pitchFamily="34" charset="0"/>
              </a:rPr>
              <a:t> Teknis </a:t>
            </a:r>
            <a:r>
              <a:rPr lang="en-US" sz="2000" dirty="0" err="1">
                <a:latin typeface="Arial Nova" panose="020B0504020202020204" pitchFamily="34" charset="0"/>
              </a:rPr>
              <a:t>Pengelolaan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Keuangan</a:t>
            </a:r>
            <a:r>
              <a:rPr lang="en-US" sz="2000" dirty="0">
                <a:latin typeface="Arial Nova" panose="020B0504020202020204" pitchFamily="34" charset="0"/>
              </a:rPr>
              <a:t> Daerah</a:t>
            </a:r>
            <a:endParaRPr lang="en-US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1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D299-41C1-4E0E-2058-3700D01E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60" y="0"/>
            <a:ext cx="12131040" cy="71003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err="1"/>
              <a:t>Penyusunan</a:t>
            </a:r>
            <a:r>
              <a:rPr lang="en-US" b="1" dirty="0"/>
              <a:t> Anggaran Kas  oleh SKPD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2818F-CBFF-2407-4064-384DFD53D889}"/>
              </a:ext>
            </a:extLst>
          </p:cNvPr>
          <p:cNvSpPr txBox="1"/>
          <p:nvPr/>
        </p:nvSpPr>
        <p:spPr>
          <a:xfrm>
            <a:off x="333504" y="1536174"/>
            <a:ext cx="8991431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000" b="1" dirty="0"/>
              <a:t>SKPD  </a:t>
            </a:r>
            <a:r>
              <a:rPr lang="en-US" sz="2000" b="1" dirty="0" err="1"/>
              <a:t>menyusun</a:t>
            </a:r>
            <a:r>
              <a:rPr lang="en-US" sz="2000" b="1" dirty="0"/>
              <a:t> </a:t>
            </a:r>
            <a:r>
              <a:rPr lang="en-US" sz="2000" b="1" dirty="0" err="1"/>
              <a:t>perkiraan</a:t>
            </a:r>
            <a:r>
              <a:rPr lang="en-US" sz="2000" b="1" dirty="0"/>
              <a:t> </a:t>
            </a:r>
            <a:r>
              <a:rPr lang="en-US" sz="2000" b="1" dirty="0" err="1"/>
              <a:t>arus</a:t>
            </a:r>
            <a:r>
              <a:rPr lang="en-US" sz="2000" b="1" dirty="0"/>
              <a:t> kas </a:t>
            </a:r>
            <a:r>
              <a:rPr lang="en-US" sz="2000" b="1" dirty="0" err="1"/>
              <a:t>masuk</a:t>
            </a:r>
            <a:r>
              <a:rPr lang="en-US" sz="2000" b="1" dirty="0"/>
              <a:t>  berdasarkan </a:t>
            </a:r>
            <a:r>
              <a:rPr lang="en-US" sz="2000" b="1" dirty="0" err="1"/>
              <a:t>rencana</a:t>
            </a:r>
            <a:r>
              <a:rPr lang="en-US" sz="2000" b="1" dirty="0"/>
              <a:t> Penerimaan sub </a:t>
            </a:r>
            <a:r>
              <a:rPr lang="en-US" sz="2000" b="1" dirty="0" err="1"/>
              <a:t>rincian</a:t>
            </a:r>
            <a:r>
              <a:rPr lang="en-US" sz="2000" b="1" dirty="0"/>
              <a:t> </a:t>
            </a:r>
            <a:r>
              <a:rPr lang="en-US" sz="2000" b="1" dirty="0" err="1"/>
              <a:t>obyek</a:t>
            </a:r>
            <a:r>
              <a:rPr lang="en-US" sz="2000" b="1" dirty="0"/>
              <a:t> pendapatan dan </a:t>
            </a:r>
            <a:r>
              <a:rPr lang="en-US" sz="2000" b="1" dirty="0" err="1"/>
              <a:t>rencana</a:t>
            </a:r>
            <a:r>
              <a:rPr lang="en-US" sz="2000" b="1" dirty="0"/>
              <a:t> Penerimaan </a:t>
            </a:r>
            <a:r>
              <a:rPr lang="en-US" sz="2000" b="1" dirty="0" err="1"/>
              <a:t>pembiayaan</a:t>
            </a:r>
            <a:r>
              <a:rPr lang="en-US" sz="2000" b="1" dirty="0"/>
              <a:t> untuk </a:t>
            </a:r>
            <a:r>
              <a:rPr lang="en-US" sz="2000" b="1" dirty="0" err="1"/>
              <a:t>setiap</a:t>
            </a:r>
            <a:r>
              <a:rPr lang="en-US" sz="2000" b="1" dirty="0"/>
              <a:t> </a:t>
            </a:r>
            <a:r>
              <a:rPr lang="en-US" sz="2000" b="1" dirty="0" err="1"/>
              <a:t>bulannya</a:t>
            </a:r>
            <a:r>
              <a:rPr lang="en-US" sz="2000" b="1" dirty="0"/>
              <a:t> berdasarkan </a:t>
            </a:r>
            <a:r>
              <a:rPr lang="en-US" sz="2000" b="1" dirty="0" err="1"/>
              <a:t>waktu</a:t>
            </a:r>
            <a:r>
              <a:rPr lang="en-US" sz="2000" b="1" dirty="0"/>
              <a:t> </a:t>
            </a:r>
            <a:r>
              <a:rPr lang="en-US" sz="2000" b="1" dirty="0" err="1"/>
              <a:t>estimasi</a:t>
            </a:r>
            <a:r>
              <a:rPr lang="en-US" sz="2000" b="1" dirty="0"/>
              <a:t> </a:t>
            </a:r>
            <a:r>
              <a:rPr lang="en-US" sz="2000" b="1" dirty="0" err="1"/>
              <a:t>realisasi</a:t>
            </a:r>
            <a:r>
              <a:rPr lang="en-US" sz="2000" b="1" dirty="0"/>
              <a:t> Penerimaan </a:t>
            </a:r>
            <a:r>
              <a:rPr lang="en-US" sz="2000" b="1" dirty="0" err="1"/>
              <a:t>dalam</a:t>
            </a:r>
            <a:r>
              <a:rPr lang="en-US" sz="2000" b="1" dirty="0"/>
              <a:t> anggaran Kas SKPD</a:t>
            </a:r>
          </a:p>
          <a:p>
            <a:pPr marL="342900" indent="-342900" algn="just">
              <a:buAutoNum type="arabicPeriod"/>
            </a:pPr>
            <a:endParaRPr lang="en-US" sz="2000" b="1" dirty="0"/>
          </a:p>
          <a:p>
            <a:pPr marL="342900" indent="-342900" algn="just">
              <a:buAutoNum type="arabicPeriod"/>
            </a:pPr>
            <a:r>
              <a:rPr lang="en-US" sz="2000" b="1" dirty="0"/>
              <a:t> SKPD </a:t>
            </a:r>
            <a:r>
              <a:rPr lang="en-US" sz="2000" b="1" dirty="0" err="1"/>
              <a:t>menyusun</a:t>
            </a:r>
            <a:r>
              <a:rPr lang="en-US" sz="2000" b="1" dirty="0"/>
              <a:t> </a:t>
            </a:r>
            <a:r>
              <a:rPr lang="en-US" sz="2000" b="1" dirty="0" err="1"/>
              <a:t>perkiraan</a:t>
            </a:r>
            <a:r>
              <a:rPr lang="en-US" sz="2000" b="1" dirty="0"/>
              <a:t> </a:t>
            </a:r>
            <a:r>
              <a:rPr lang="en-US" sz="2000" b="1" dirty="0" err="1"/>
              <a:t>arus</a:t>
            </a:r>
            <a:r>
              <a:rPr lang="en-US" sz="2000" b="1" dirty="0"/>
              <a:t> kas </a:t>
            </a:r>
            <a:r>
              <a:rPr lang="en-US" sz="2000" b="1" dirty="0" err="1"/>
              <a:t>keluar</a:t>
            </a:r>
            <a:r>
              <a:rPr lang="en-US" sz="2000" b="1" dirty="0"/>
              <a:t>  yang </a:t>
            </a:r>
            <a:r>
              <a:rPr lang="en-US" sz="2000" b="1" dirty="0" err="1"/>
              <a:t>dihitung</a:t>
            </a:r>
            <a:r>
              <a:rPr lang="en-US" sz="2000" b="1" dirty="0"/>
              <a:t> berdasarkan </a:t>
            </a:r>
            <a:r>
              <a:rPr lang="en-US" sz="2000" b="1" dirty="0" err="1"/>
              <a:t>rencana</a:t>
            </a:r>
            <a:r>
              <a:rPr lang="en-US" sz="2000" b="1" dirty="0"/>
              <a:t> belanja per sub </a:t>
            </a:r>
            <a:r>
              <a:rPr lang="en-US" sz="2000" b="1" dirty="0" err="1"/>
              <a:t>rincian</a:t>
            </a:r>
            <a:r>
              <a:rPr lang="en-US" sz="2000" b="1" dirty="0"/>
              <a:t> </a:t>
            </a:r>
            <a:r>
              <a:rPr lang="en-US" sz="2000" b="1" dirty="0" err="1"/>
              <a:t>objek</a:t>
            </a:r>
            <a:r>
              <a:rPr lang="en-US" sz="2000" b="1" dirty="0"/>
              <a:t> </a:t>
            </a:r>
            <a:r>
              <a:rPr lang="en-US" sz="2000" b="1" dirty="0" err="1"/>
              <a:t>setiap</a:t>
            </a:r>
            <a:r>
              <a:rPr lang="en-US" sz="2000" b="1" dirty="0"/>
              <a:t> </a:t>
            </a:r>
            <a:r>
              <a:rPr lang="en-US" sz="2000" b="1" dirty="0" err="1"/>
              <a:t>bulannya</a:t>
            </a:r>
            <a:r>
              <a:rPr lang="en-US" sz="2000" b="1" dirty="0"/>
              <a:t> berdasarkan </a:t>
            </a:r>
            <a:r>
              <a:rPr lang="en-US" sz="2000" b="1" dirty="0" err="1"/>
              <a:t>waktu</a:t>
            </a:r>
            <a:r>
              <a:rPr lang="en-US" sz="2000" b="1" dirty="0"/>
              <a:t> </a:t>
            </a:r>
            <a:r>
              <a:rPr lang="en-US" sz="2000" b="1" dirty="0" err="1"/>
              <a:t>pelaksanaan</a:t>
            </a:r>
            <a:r>
              <a:rPr lang="en-US" sz="2000" b="1" dirty="0"/>
              <a:t> sub kegiatan </a:t>
            </a:r>
            <a:r>
              <a:rPr lang="en-US" sz="2000" b="1" dirty="0" err="1"/>
              <a:t>dalam</a:t>
            </a:r>
            <a:r>
              <a:rPr lang="en-US" sz="2000" b="1" dirty="0"/>
              <a:t> anggaran Kas SKPD 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menyusun</a:t>
            </a:r>
            <a:r>
              <a:rPr lang="en-US" sz="2000" b="1" dirty="0"/>
              <a:t> </a:t>
            </a:r>
            <a:r>
              <a:rPr lang="en-US" sz="2000" b="1" dirty="0" err="1"/>
              <a:t>perkiraan</a:t>
            </a:r>
            <a:r>
              <a:rPr lang="en-US" sz="2000" b="1" dirty="0"/>
              <a:t> </a:t>
            </a:r>
            <a:r>
              <a:rPr lang="en-US" sz="2000" b="1" dirty="0" err="1"/>
              <a:t>pengeluaran</a:t>
            </a:r>
            <a:r>
              <a:rPr lang="en-US" sz="2000" b="1" dirty="0"/>
              <a:t> </a:t>
            </a:r>
            <a:r>
              <a:rPr lang="en-US" sz="2000" b="1" dirty="0" err="1"/>
              <a:t>pembiayaan</a:t>
            </a:r>
            <a:r>
              <a:rPr lang="en-US" sz="2000" b="1" dirty="0"/>
              <a:t> untuk </a:t>
            </a:r>
            <a:r>
              <a:rPr lang="en-US" sz="2000" b="1" dirty="0" err="1"/>
              <a:t>setiap</a:t>
            </a:r>
            <a:r>
              <a:rPr lang="en-US" sz="2000" b="1" dirty="0"/>
              <a:t> </a:t>
            </a:r>
            <a:r>
              <a:rPr lang="en-US" sz="2000" b="1" dirty="0" err="1"/>
              <a:t>bulannya</a:t>
            </a:r>
            <a:r>
              <a:rPr lang="en-US" sz="2000" b="1" dirty="0"/>
              <a:t> berdasarkan </a:t>
            </a:r>
            <a:r>
              <a:rPr lang="en-US" sz="2000" b="1" dirty="0" err="1"/>
              <a:t>pengeluaran</a:t>
            </a:r>
            <a:r>
              <a:rPr lang="en-US" sz="2000" b="1" dirty="0"/>
              <a:t> </a:t>
            </a:r>
            <a:r>
              <a:rPr lang="en-US" sz="2000" b="1" dirty="0" err="1"/>
              <a:t>pembiayaan</a:t>
            </a:r>
            <a:r>
              <a:rPr lang="en-US" sz="2000" b="1" dirty="0"/>
              <a:t> yang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ditetapkan</a:t>
            </a:r>
            <a:r>
              <a:rPr lang="en-US" sz="2000" b="1" dirty="0"/>
              <a:t>.</a:t>
            </a:r>
          </a:p>
          <a:p>
            <a:pPr marL="342900" indent="-342900" algn="just">
              <a:buAutoNum type="arabicPeriod"/>
            </a:pPr>
            <a:endParaRPr lang="en-US" sz="2000" b="1" dirty="0"/>
          </a:p>
          <a:p>
            <a:pPr marL="342900" indent="-342900" algn="just">
              <a:buAutoNum type="arabicPeriod"/>
            </a:pPr>
            <a:r>
              <a:rPr lang="en-US" sz="2000" b="1" dirty="0"/>
              <a:t>Kuasa BUD </a:t>
            </a:r>
            <a:r>
              <a:rPr lang="en-US" sz="2000" b="1" dirty="0" err="1"/>
              <a:t>melakukan</a:t>
            </a:r>
            <a:r>
              <a:rPr lang="en-US" sz="2000" b="1" dirty="0"/>
              <a:t> </a:t>
            </a:r>
            <a:r>
              <a:rPr lang="en-US" sz="2000" b="1" dirty="0" err="1"/>
              <a:t>verifikasi</a:t>
            </a:r>
            <a:r>
              <a:rPr lang="en-US" sz="2000" b="1" dirty="0"/>
              <a:t> anggaran Kas SKPD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0CECAB-EB79-22A8-AA75-9C896DCFE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0679" y="2459984"/>
            <a:ext cx="1879401" cy="1181911"/>
          </a:xfrm>
        </p:spPr>
        <p:txBody>
          <a:bodyPr>
            <a:normAutofit/>
          </a:bodyPr>
          <a:lstStyle/>
          <a:p>
            <a:r>
              <a:rPr lang="en-US" sz="1600" dirty="0"/>
              <a:t>RAK Pendapatan</a:t>
            </a:r>
          </a:p>
          <a:p>
            <a:r>
              <a:rPr lang="en-US" sz="1600" dirty="0"/>
              <a:t>RAK Belanja</a:t>
            </a:r>
          </a:p>
          <a:p>
            <a:r>
              <a:rPr lang="en-US" sz="1600" dirty="0"/>
              <a:t>RAK </a:t>
            </a:r>
            <a:r>
              <a:rPr lang="en-US" sz="1600" dirty="0" err="1"/>
              <a:t>Pembiayaan</a:t>
            </a:r>
            <a:endParaRPr lang="en-US" sz="16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6F45400-7F4E-4FF8-EEF6-527A691A5D17}"/>
              </a:ext>
            </a:extLst>
          </p:cNvPr>
          <p:cNvSpPr/>
          <p:nvPr/>
        </p:nvSpPr>
        <p:spPr>
          <a:xfrm>
            <a:off x="9488351" y="1669613"/>
            <a:ext cx="538912" cy="2762655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60753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F8AF-77A4-068A-E9D6-EF27E81A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5"/>
            <a:ext cx="12192000" cy="70696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Penyusunan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Anggaran Kas  SKPD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FA1C-5F56-A2E7-DF29-96D6951D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634" y="1429792"/>
            <a:ext cx="10582121" cy="4503648"/>
          </a:xfrm>
          <a:solidFill>
            <a:schemeClr val="accent6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subkegiatan</a:t>
            </a:r>
            <a:r>
              <a:rPr lang="en-US" dirty="0"/>
              <a:t> berdasarkan </a:t>
            </a:r>
            <a:r>
              <a:rPr lang="en-US" dirty="0" err="1"/>
              <a:t>waktu</a:t>
            </a:r>
            <a:r>
              <a:rPr lang="en-US" dirty="0"/>
              <a:t> Kegiatan </a:t>
            </a:r>
            <a:r>
              <a:rPr lang="en-US" dirty="0" err="1"/>
              <a:t>rutinitas</a:t>
            </a:r>
            <a:r>
              <a:rPr lang="en-US" dirty="0"/>
              <a:t> (</a:t>
            </a:r>
            <a:r>
              <a:rPr lang="en-US" dirty="0" err="1"/>
              <a:t>bulanan</a:t>
            </a:r>
            <a:r>
              <a:rPr lang="en-US" dirty="0"/>
              <a:t>, </a:t>
            </a:r>
            <a:r>
              <a:rPr lang="en-US" dirty="0" err="1"/>
              <a:t>triwulan</a:t>
            </a:r>
            <a:r>
              <a:rPr lang="en-US" dirty="0"/>
              <a:t>, </a:t>
            </a:r>
            <a:r>
              <a:rPr lang="en-US" dirty="0" err="1"/>
              <a:t>semesteran</a:t>
            </a:r>
            <a:r>
              <a:rPr lang="en-US" dirty="0"/>
              <a:t>, </a:t>
            </a:r>
            <a:r>
              <a:rPr lang="en-US" dirty="0" err="1"/>
              <a:t>tahunan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Kegiatan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 (berdasarkan </a:t>
            </a:r>
            <a:r>
              <a:rPr lang="en-US" dirty="0" err="1"/>
              <a:t>termin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sesuai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kontrak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timing/</a:t>
            </a:r>
            <a:r>
              <a:rPr lang="en-US" dirty="0" err="1"/>
              <a:t>musiman</a:t>
            </a:r>
            <a:endParaRPr lang="en-US" dirty="0"/>
          </a:p>
          <a:p>
            <a:pPr lvl="1"/>
            <a:r>
              <a:rPr lang="en-US" dirty="0" err="1"/>
              <a:t>Regulasi</a:t>
            </a:r>
            <a:r>
              <a:rPr lang="en-US" dirty="0"/>
              <a:t>  (</a:t>
            </a:r>
            <a:r>
              <a:rPr lang="en-US" dirty="0" err="1"/>
              <a:t>tahapan-tahapan</a:t>
            </a:r>
            <a:r>
              <a:rPr lang="en-US" dirty="0"/>
              <a:t> kegiatan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pelaksanaannya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belanja,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/</a:t>
            </a:r>
            <a:r>
              <a:rPr lang="en-US" dirty="0" err="1"/>
              <a:t>parsial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Keberadaan</a:t>
            </a:r>
            <a:r>
              <a:rPr lang="en-US" dirty="0"/>
              <a:t> kegiatan </a:t>
            </a:r>
            <a:r>
              <a:rPr lang="en-US" dirty="0" err="1"/>
              <a:t>didalam</a:t>
            </a:r>
            <a:r>
              <a:rPr lang="en-US" dirty="0"/>
              <a:t> APBD </a:t>
            </a:r>
            <a:r>
              <a:rPr lang="en-US" dirty="0" err="1"/>
              <a:t>apakah</a:t>
            </a:r>
            <a:r>
              <a:rPr lang="en-US" dirty="0"/>
              <a:t> itu </a:t>
            </a:r>
            <a:r>
              <a:rPr lang="en-US" dirty="0" err="1"/>
              <a:t>berdiri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dana </a:t>
            </a:r>
            <a:r>
              <a:rPr lang="en-US" dirty="0" err="1"/>
              <a:t>pendamping</a:t>
            </a:r>
            <a:r>
              <a:rPr lang="en-US" dirty="0"/>
              <a:t>/</a:t>
            </a:r>
            <a:r>
              <a:rPr lang="en-US" dirty="0" err="1"/>
              <a:t>keterkaitan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kegiatan lain</a:t>
            </a:r>
          </a:p>
          <a:p>
            <a:pPr marL="0" indent="0">
              <a:buNone/>
            </a:pP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diinput</a:t>
            </a:r>
            <a:r>
              <a:rPr lang="en-US" dirty="0"/>
              <a:t> di </a:t>
            </a:r>
            <a:r>
              <a:rPr lang="en-US" dirty="0" err="1"/>
              <a:t>aplikasi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BAD8BE8-0875-5DA1-F8A6-23CF8F160C51}"/>
              </a:ext>
            </a:extLst>
          </p:cNvPr>
          <p:cNvSpPr/>
          <p:nvPr/>
        </p:nvSpPr>
        <p:spPr>
          <a:xfrm>
            <a:off x="762000" y="1429793"/>
            <a:ext cx="372634" cy="27708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C8E816C-501B-1D69-66C5-275C3EDDFADB}"/>
              </a:ext>
            </a:extLst>
          </p:cNvPr>
          <p:cNvSpPr/>
          <p:nvPr/>
        </p:nvSpPr>
        <p:spPr>
          <a:xfrm>
            <a:off x="709579" y="3985921"/>
            <a:ext cx="372634" cy="19965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B87D029-BFC6-0EAB-179C-5C2D2C5D5E23}"/>
              </a:ext>
            </a:extLst>
          </p:cNvPr>
          <p:cNvSpPr/>
          <p:nvPr/>
        </p:nvSpPr>
        <p:spPr>
          <a:xfrm>
            <a:off x="702856" y="4446677"/>
            <a:ext cx="372634" cy="27708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A0BEDC4-6E89-03AD-E184-9D4C95C241CD}"/>
              </a:ext>
            </a:extLst>
          </p:cNvPr>
          <p:cNvSpPr/>
          <p:nvPr/>
        </p:nvSpPr>
        <p:spPr>
          <a:xfrm>
            <a:off x="717188" y="5261951"/>
            <a:ext cx="372634" cy="27708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742A0A-2BCD-F6EA-9763-D2FA61D8E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1666901"/>
            <a:ext cx="11568162" cy="31244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8F325D6-4C68-0759-14E7-586FB83E8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50" y="709424"/>
            <a:ext cx="8761413" cy="706964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: 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 RAK</a:t>
            </a:r>
          </a:p>
        </p:txBody>
      </p:sp>
    </p:spTree>
    <p:extLst>
      <p:ext uri="{BB962C8B-B14F-4D97-AF65-F5344CB8AC3E}">
        <p14:creationId xmlns:p14="http://schemas.microsoft.com/office/powerpoint/2010/main" val="2162264723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CE0554D-2AB0-67A6-F72A-DF3233D8EF32}"/>
              </a:ext>
            </a:extLst>
          </p:cNvPr>
          <p:cNvSpPr/>
          <p:nvPr/>
        </p:nvSpPr>
        <p:spPr>
          <a:xfrm>
            <a:off x="957828" y="2312640"/>
            <a:ext cx="11113145" cy="39174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3D3FEA-A2DB-09A0-D06D-56FA795A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959"/>
            <a:ext cx="12191999" cy="71772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MEKANISME   RAK  SKPD DALAM PENATAUSAHAAN SIPD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F856B8-14E7-6015-7C11-0CB17DBE8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881" y="3022600"/>
            <a:ext cx="7804092" cy="32075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BDA987-87E4-71CE-AA26-CA91442AE17D}"/>
              </a:ext>
            </a:extLst>
          </p:cNvPr>
          <p:cNvSpPr txBox="1"/>
          <p:nvPr/>
        </p:nvSpPr>
        <p:spPr>
          <a:xfrm>
            <a:off x="0" y="1318094"/>
            <a:ext cx="190148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SIPD (</a:t>
            </a:r>
            <a:r>
              <a:rPr lang="en-US" b="1" dirty="0" err="1"/>
              <a:t>merah</a:t>
            </a:r>
            <a:r>
              <a:rPr lang="en-US" b="1" dirty="0"/>
              <a:t>)</a:t>
            </a:r>
          </a:p>
          <a:p>
            <a:r>
              <a:rPr lang="en-US" b="1" dirty="0" err="1"/>
              <a:t>Penganggaran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6CE5F9-D8F5-9388-E653-5A54BB23E873}"/>
              </a:ext>
            </a:extLst>
          </p:cNvPr>
          <p:cNvSpPr txBox="1"/>
          <p:nvPr/>
        </p:nvSpPr>
        <p:spPr>
          <a:xfrm>
            <a:off x="3993584" y="2411747"/>
            <a:ext cx="618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SIPD  (</a:t>
            </a:r>
            <a:r>
              <a:rPr lang="en-US" b="1" dirty="0" err="1"/>
              <a:t>Biru</a:t>
            </a:r>
            <a:r>
              <a:rPr lang="en-US" b="1" dirty="0"/>
              <a:t>) </a:t>
            </a:r>
            <a:r>
              <a:rPr lang="en-US" b="1" dirty="0" err="1"/>
              <a:t>Penatausahaan</a:t>
            </a:r>
            <a:endParaRPr lang="en-US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B419B6-F516-275B-0F97-BB89A1F8D7E7}"/>
              </a:ext>
            </a:extLst>
          </p:cNvPr>
          <p:cNvSpPr/>
          <p:nvPr/>
        </p:nvSpPr>
        <p:spPr>
          <a:xfrm>
            <a:off x="1753149" y="3041818"/>
            <a:ext cx="2066854" cy="864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Peatausahaan</a:t>
            </a:r>
            <a:endParaRPr lang="en-US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FF8A3D7-D67D-1EA1-2CB8-F515B71FA568}"/>
              </a:ext>
            </a:extLst>
          </p:cNvPr>
          <p:cNvSpPr/>
          <p:nvPr/>
        </p:nvSpPr>
        <p:spPr>
          <a:xfrm rot="19603344">
            <a:off x="78769" y="2081543"/>
            <a:ext cx="1079770" cy="439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POST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66F7E24-1980-2C37-BB48-CABF1CDDDC4D}"/>
              </a:ext>
            </a:extLst>
          </p:cNvPr>
          <p:cNvSpPr/>
          <p:nvPr/>
        </p:nvSpPr>
        <p:spPr>
          <a:xfrm>
            <a:off x="3917081" y="3165014"/>
            <a:ext cx="349800" cy="5328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50E93A-AF73-4C8E-C21B-E19DABF4CA19}"/>
              </a:ext>
            </a:extLst>
          </p:cNvPr>
          <p:cNvSpPr/>
          <p:nvPr/>
        </p:nvSpPr>
        <p:spPr>
          <a:xfrm>
            <a:off x="950742" y="2312640"/>
            <a:ext cx="6185401" cy="1784866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44BB54-0D45-0756-988E-85461DBB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754" y="902548"/>
            <a:ext cx="8761413" cy="706964"/>
          </a:xfrm>
        </p:spPr>
        <p:txBody>
          <a:bodyPr/>
          <a:lstStyle/>
          <a:p>
            <a:r>
              <a:rPr lang="en-US" dirty="0"/>
              <a:t>Kapan Input RAK 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896368-8EC5-41CC-4BCA-7A3654EFAE68}"/>
              </a:ext>
            </a:extLst>
          </p:cNvPr>
          <p:cNvSpPr txBox="1"/>
          <p:nvPr/>
        </p:nvSpPr>
        <p:spPr>
          <a:xfrm>
            <a:off x="2661660" y="2535893"/>
            <a:ext cx="8096051" cy="295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/>
              <a:t>Penetapan</a:t>
            </a:r>
            <a:r>
              <a:rPr lang="en-US" sz="3200" dirty="0"/>
              <a:t> APBD </a:t>
            </a:r>
            <a:r>
              <a:rPr lang="en-US" sz="3200" dirty="0" err="1"/>
              <a:t>Murni</a:t>
            </a:r>
            <a:endParaRPr lang="en-US" sz="3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Pergeseran APBD (</a:t>
            </a:r>
            <a:r>
              <a:rPr lang="en-US" sz="2000" dirty="0" err="1"/>
              <a:t>Kebijakan</a:t>
            </a:r>
            <a:r>
              <a:rPr lang="en-US" sz="3200" dirty="0"/>
              <a:t>)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/>
              <a:t>Penetapan</a:t>
            </a:r>
            <a:r>
              <a:rPr lang="en-US" sz="3200" dirty="0"/>
              <a:t> APBD Perubahan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Pergeseran APBD Perubahan  (</a:t>
            </a:r>
            <a:r>
              <a:rPr lang="en-US" sz="2000" dirty="0" err="1"/>
              <a:t>Kebijakan</a:t>
            </a:r>
            <a:r>
              <a:rPr lang="en-US" sz="3200" dirty="0"/>
              <a:t>)</a:t>
            </a:r>
          </a:p>
        </p:txBody>
      </p:sp>
      <p:pic>
        <p:nvPicPr>
          <p:cNvPr id="2" name="Picture 1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AF458-CB9D-4748-6E4D-AD3C10763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03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114A1-0ABC-2AB4-4AED-C696BE502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" y="2573178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Terima</a:t>
            </a:r>
            <a:r>
              <a:rPr lang="en-US" b="1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77543876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D77A8-B95B-3570-3EA4-F2946F7C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130175"/>
            <a:ext cx="11358880" cy="83375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APBD KOTA SEMARANG TAHUN 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D1EBC0-3782-B50F-5306-EE75FFAA1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455390"/>
              </p:ext>
            </p:extLst>
          </p:nvPr>
        </p:nvGraphicFramePr>
        <p:xfrm>
          <a:off x="2047240" y="1239520"/>
          <a:ext cx="917448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299">
                  <a:extLst>
                    <a:ext uri="{9D8B030D-6E8A-4147-A177-3AD203B41FA5}">
                      <a16:colId xmlns:a16="http://schemas.microsoft.com/office/drawing/2014/main" val="3192011874"/>
                    </a:ext>
                  </a:extLst>
                </a:gridCol>
                <a:gridCol w="5325021">
                  <a:extLst>
                    <a:ext uri="{9D8B030D-6E8A-4147-A177-3AD203B41FA5}">
                      <a16:colId xmlns:a16="http://schemas.microsoft.com/office/drawing/2014/main" val="85148094"/>
                    </a:ext>
                  </a:extLst>
                </a:gridCol>
                <a:gridCol w="3058160">
                  <a:extLst>
                    <a:ext uri="{9D8B030D-6E8A-4147-A177-3AD203B41FA5}">
                      <a16:colId xmlns:a16="http://schemas.microsoft.com/office/drawing/2014/main" val="680732171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URAIAN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ANGGARAN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51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PENDAPATAN DAERAH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5.736.813.138.370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6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Pendapatan Asli Daerah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3.161.678.857.823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222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Pendapatan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2.575.134.280.547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98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BELANJA DAERAH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5.965.832.498.816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3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Belanja </a:t>
                      </a:r>
                      <a:r>
                        <a:rPr lang="en-US" dirty="0" err="1"/>
                        <a:t>Operasi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4.641.180.632.712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81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Belanja  Modal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1.259.850.893.505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12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Belanja Tak </a:t>
                      </a:r>
                      <a:r>
                        <a:rPr lang="en-US" dirty="0" err="1"/>
                        <a:t>Terduga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64.800.972.599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32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23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59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6.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PEMBIAYAAN DAERAH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229.019.360.446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1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Penerimaan </a:t>
                      </a:r>
                      <a:r>
                        <a:rPr lang="en-US" dirty="0" err="1"/>
                        <a:t>Pembiayaan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296.341.360.446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66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Pengeluaran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Pembiayaan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67.322.000.000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2731"/>
                  </a:ext>
                </a:extLst>
              </a:tr>
            </a:tbl>
          </a:graphicData>
        </a:graphic>
      </p:graphicFrame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F00FE745-7A53-4979-28DD-AC84D85D7F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3312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54A6A-B0B8-4577-1AB2-E38F6D519AB2}"/>
              </a:ext>
            </a:extLst>
          </p:cNvPr>
          <p:cNvSpPr txBox="1"/>
          <p:nvPr/>
        </p:nvSpPr>
        <p:spPr>
          <a:xfrm>
            <a:off x="1960880" y="6053951"/>
            <a:ext cx="287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Sumber</a:t>
            </a:r>
            <a:r>
              <a:rPr lang="en-US" sz="1200" i="1" dirty="0"/>
              <a:t> :  APBD  Tahun 2024  Pergeseran  3</a:t>
            </a:r>
          </a:p>
        </p:txBody>
      </p:sp>
    </p:spTree>
    <p:extLst>
      <p:ext uri="{BB962C8B-B14F-4D97-AF65-F5344CB8AC3E}">
        <p14:creationId xmlns:p14="http://schemas.microsoft.com/office/powerpoint/2010/main" val="348960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E9D9AB-F68E-29ED-EE80-AAD5CEFE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28257"/>
            <a:ext cx="11501120" cy="884555"/>
          </a:xfr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Realisasi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APBD  Tahun 2024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Semester  I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56CB53A0-A8B7-B9D1-8D76-C677379D0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3312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7BDAF0-DB09-4535-52D3-D605D9A68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4994"/>
              </p:ext>
            </p:extLst>
          </p:nvPr>
        </p:nvGraphicFramePr>
        <p:xfrm>
          <a:off x="1762760" y="1168400"/>
          <a:ext cx="10012681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184">
                  <a:extLst>
                    <a:ext uri="{9D8B030D-6E8A-4147-A177-3AD203B41FA5}">
                      <a16:colId xmlns:a16="http://schemas.microsoft.com/office/drawing/2014/main" val="3192011874"/>
                    </a:ext>
                  </a:extLst>
                </a:gridCol>
                <a:gridCol w="3863505">
                  <a:extLst>
                    <a:ext uri="{9D8B030D-6E8A-4147-A177-3AD203B41FA5}">
                      <a16:colId xmlns:a16="http://schemas.microsoft.com/office/drawing/2014/main" val="85148094"/>
                    </a:ext>
                  </a:extLst>
                </a:gridCol>
                <a:gridCol w="2193126">
                  <a:extLst>
                    <a:ext uri="{9D8B030D-6E8A-4147-A177-3AD203B41FA5}">
                      <a16:colId xmlns:a16="http://schemas.microsoft.com/office/drawing/2014/main" val="680732171"/>
                    </a:ext>
                  </a:extLst>
                </a:gridCol>
                <a:gridCol w="2193126">
                  <a:extLst>
                    <a:ext uri="{9D8B030D-6E8A-4147-A177-3AD203B41FA5}">
                      <a16:colId xmlns:a16="http://schemas.microsoft.com/office/drawing/2014/main" val="2336925172"/>
                    </a:ext>
                  </a:extLst>
                </a:gridCol>
                <a:gridCol w="971740">
                  <a:extLst>
                    <a:ext uri="{9D8B030D-6E8A-4147-A177-3AD203B41FA5}">
                      <a16:colId xmlns:a16="http://schemas.microsoft.com/office/drawing/2014/main" val="2800424547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URAIAN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ANGGARAN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51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PENDAPATAN DAERAH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5.736.813.138.370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2.686.099.922.562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46,82%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6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Pendapatan Asli Daerah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3.161.678.857.823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1.369.733.116.949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43,32%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222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Pendapatan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2.575.134.280.547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1.316.366.805.613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51,12%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98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5.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BELANJA DAERAH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5.965.832.498.816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 2.226.335.398.893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37,32%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83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Belanja </a:t>
                      </a:r>
                      <a:r>
                        <a:rPr lang="en-US" dirty="0" err="1"/>
                        <a:t>Operasi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4.641.180.632.712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2.126.812.349.127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45,82%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81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Belanja  Modal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1.259.850.893.505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98.718.439.486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7,84%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12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Belanja Tak </a:t>
                      </a:r>
                      <a:r>
                        <a:rPr lang="en-US" dirty="0" err="1"/>
                        <a:t>Terduga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64.800.972.599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804.610.280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32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23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59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6.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PEMBIAYAAN DAERAH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229.019.360.446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288.372.856.863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125,9%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1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Penerimaan </a:t>
                      </a:r>
                      <a:r>
                        <a:rPr lang="en-US" dirty="0" err="1"/>
                        <a:t>Pembiayaan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296.341.360.446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288.372.856.863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66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Pengeluaran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Pembiayaan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67.322.000.000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27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C74193A-778C-A758-DE28-2F075651F435}"/>
              </a:ext>
            </a:extLst>
          </p:cNvPr>
          <p:cNvSpPr txBox="1"/>
          <p:nvPr/>
        </p:nvSpPr>
        <p:spPr>
          <a:xfrm>
            <a:off x="1960880" y="6053951"/>
            <a:ext cx="249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Sumber</a:t>
            </a:r>
            <a:r>
              <a:rPr lang="en-US" sz="1200" i="1" dirty="0"/>
              <a:t> : LRA APBD  2024  Semester I</a:t>
            </a:r>
          </a:p>
        </p:txBody>
      </p:sp>
    </p:spTree>
    <p:extLst>
      <p:ext uri="{BB962C8B-B14F-4D97-AF65-F5344CB8AC3E}">
        <p14:creationId xmlns:p14="http://schemas.microsoft.com/office/powerpoint/2010/main" val="197209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5DBB-39B9-29FB-A1D6-491BD483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25120"/>
            <a:ext cx="10515600" cy="959168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Realisasi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Penyerapan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Anggaran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80F609E-1DC0-DBBC-2066-308101784332}"/>
              </a:ext>
            </a:extLst>
          </p:cNvPr>
          <p:cNvSpPr txBox="1">
            <a:spLocks/>
          </p:cNvSpPr>
          <p:nvPr/>
        </p:nvSpPr>
        <p:spPr>
          <a:xfrm>
            <a:off x="1386240" y="1532931"/>
            <a:ext cx="8570678" cy="959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dirty="0" err="1">
                <a:latin typeface="Arial Nova" panose="020B0504020202020204" pitchFamily="34" charset="0"/>
              </a:rPr>
              <a:t>Adalah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capaian</a:t>
            </a:r>
            <a:r>
              <a:rPr lang="en-US" sz="2000" dirty="0">
                <a:latin typeface="Arial Nova" panose="020B0504020202020204" pitchFamily="34" charset="0"/>
              </a:rPr>
              <a:t>  </a:t>
            </a:r>
            <a:r>
              <a:rPr lang="en-US" sz="2000" dirty="0" err="1">
                <a:latin typeface="Arial Nova" panose="020B0504020202020204" pitchFamily="34" charset="0"/>
              </a:rPr>
              <a:t>keberhasilan</a:t>
            </a:r>
            <a:r>
              <a:rPr lang="en-US" sz="2000" dirty="0">
                <a:latin typeface="Arial Nova" panose="020B0504020202020204" pitchFamily="34" charset="0"/>
              </a:rPr>
              <a:t>  Lembaga/</a:t>
            </a:r>
            <a:r>
              <a:rPr lang="en-US" sz="2000" dirty="0" err="1">
                <a:latin typeface="Arial Nova" panose="020B0504020202020204" pitchFamily="34" charset="0"/>
              </a:rPr>
              <a:t>organisasi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perangkat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daerah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dalam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pengelolaan</a:t>
            </a:r>
            <a:r>
              <a:rPr lang="en-US" sz="2000" dirty="0">
                <a:latin typeface="Arial Nova" panose="020B0504020202020204" pitchFamily="34" charset="0"/>
              </a:rPr>
              <a:t> anggaran, </a:t>
            </a:r>
            <a:r>
              <a:rPr lang="en-US" sz="2000" dirty="0" err="1">
                <a:latin typeface="Arial Nova" panose="020B0504020202020204" pitchFamily="34" charset="0"/>
              </a:rPr>
              <a:t>dengan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membandingkan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realisasi</a:t>
            </a:r>
            <a:r>
              <a:rPr lang="en-US" sz="2000" dirty="0">
                <a:latin typeface="Arial Nova" panose="020B0504020202020204" pitchFamily="34" charset="0"/>
              </a:rPr>
              <a:t> anggaran </a:t>
            </a:r>
            <a:r>
              <a:rPr lang="en-US" sz="2000" dirty="0" err="1">
                <a:latin typeface="Arial Nova" panose="020B0504020202020204" pitchFamily="34" charset="0"/>
              </a:rPr>
              <a:t>terhadap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Rencana</a:t>
            </a:r>
            <a:r>
              <a:rPr lang="en-US" sz="2000" dirty="0">
                <a:latin typeface="Arial Nova" panose="020B0504020202020204" pitchFamily="34" charset="0"/>
              </a:rPr>
              <a:t> Anggaran </a:t>
            </a:r>
            <a:r>
              <a:rPr lang="en-US" sz="2000" dirty="0" err="1">
                <a:latin typeface="Arial Nova" panose="020B0504020202020204" pitchFamily="34" charset="0"/>
              </a:rPr>
              <a:t>dalam</a:t>
            </a:r>
            <a:r>
              <a:rPr lang="en-US" sz="2000" dirty="0">
                <a:latin typeface="Arial Nova" panose="020B0504020202020204" pitchFamily="34" charset="0"/>
              </a:rPr>
              <a:t> 1(</a:t>
            </a:r>
            <a:r>
              <a:rPr lang="en-US" sz="2000" dirty="0" err="1">
                <a:latin typeface="Arial Nova" panose="020B0504020202020204" pitchFamily="34" charset="0"/>
              </a:rPr>
              <a:t>satu</a:t>
            </a:r>
            <a:r>
              <a:rPr lang="en-US" sz="2000" dirty="0">
                <a:latin typeface="Arial Nova" panose="020B0504020202020204" pitchFamily="34" charset="0"/>
              </a:rPr>
              <a:t>) tahun anggaran.</a:t>
            </a: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6A6134BA-A599-B5F6-13EB-455DBC5A1654}"/>
              </a:ext>
            </a:extLst>
          </p:cNvPr>
          <p:cNvSpPr/>
          <p:nvPr/>
        </p:nvSpPr>
        <p:spPr>
          <a:xfrm rot="20935927">
            <a:off x="809960" y="1089184"/>
            <a:ext cx="477520" cy="107516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DE1C1-D11F-80E8-0B43-809D692906C8}"/>
              </a:ext>
            </a:extLst>
          </p:cNvPr>
          <p:cNvSpPr txBox="1"/>
          <p:nvPr/>
        </p:nvSpPr>
        <p:spPr>
          <a:xfrm>
            <a:off x="812800" y="2719835"/>
            <a:ext cx="627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Berdasarkan  </a:t>
            </a:r>
            <a:r>
              <a:rPr lang="en-US" dirty="0" err="1"/>
              <a:t>Struktur</a:t>
            </a:r>
            <a:r>
              <a:rPr lang="en-US" dirty="0"/>
              <a:t>  APBD,  </a:t>
            </a:r>
            <a:r>
              <a:rPr lang="en-US" dirty="0" err="1"/>
              <a:t>ada</a:t>
            </a:r>
            <a:r>
              <a:rPr lang="en-US" dirty="0"/>
              <a:t> 3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penyerapan</a:t>
            </a:r>
            <a:r>
              <a:rPr lang="en-US" dirty="0"/>
              <a:t>  Anggaran :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64C910B6-6929-F88E-5094-933535346697}"/>
              </a:ext>
            </a:extLst>
          </p:cNvPr>
          <p:cNvSpPr/>
          <p:nvPr/>
        </p:nvSpPr>
        <p:spPr>
          <a:xfrm>
            <a:off x="670560" y="3260895"/>
            <a:ext cx="782320" cy="494942"/>
          </a:xfrm>
          <a:prstGeom prst="diamond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BD9123FF-1CE9-3822-AB86-F4927E9C2BD8}"/>
              </a:ext>
            </a:extLst>
          </p:cNvPr>
          <p:cNvSpPr/>
          <p:nvPr/>
        </p:nvSpPr>
        <p:spPr>
          <a:xfrm>
            <a:off x="670560" y="4220062"/>
            <a:ext cx="782320" cy="494942"/>
          </a:xfrm>
          <a:prstGeom prst="diamond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C4849E32-D91E-44DD-6873-A6B71EBBBD86}"/>
              </a:ext>
            </a:extLst>
          </p:cNvPr>
          <p:cNvSpPr/>
          <p:nvPr/>
        </p:nvSpPr>
        <p:spPr>
          <a:xfrm>
            <a:off x="606760" y="5462334"/>
            <a:ext cx="782320" cy="494942"/>
          </a:xfrm>
          <a:prstGeom prst="diamond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06395E-B78E-1A1C-A7EC-362B2CCC9A63}"/>
              </a:ext>
            </a:extLst>
          </p:cNvPr>
          <p:cNvSpPr txBox="1"/>
          <p:nvPr/>
        </p:nvSpPr>
        <p:spPr>
          <a:xfrm>
            <a:off x="1574799" y="3323700"/>
            <a:ext cx="133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Pendapatan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C5F27-53CD-BCFC-C30A-52662552032E}"/>
              </a:ext>
            </a:extLst>
          </p:cNvPr>
          <p:cNvSpPr txBox="1"/>
          <p:nvPr/>
        </p:nvSpPr>
        <p:spPr>
          <a:xfrm>
            <a:off x="1574799" y="4216667"/>
            <a:ext cx="174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Belanja Daerah</a:t>
            </a:r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F97FF-3A29-5784-64A2-2395FEC612FA}"/>
              </a:ext>
            </a:extLst>
          </p:cNvPr>
          <p:cNvSpPr txBox="1"/>
          <p:nvPr/>
        </p:nvSpPr>
        <p:spPr>
          <a:xfrm>
            <a:off x="1569719" y="5525139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Pembiayaan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3027D9-BA63-4207-B1FE-980A7B3DC202}"/>
              </a:ext>
            </a:extLst>
          </p:cNvPr>
          <p:cNvCxnSpPr/>
          <p:nvPr/>
        </p:nvCxnSpPr>
        <p:spPr>
          <a:xfrm flipV="1">
            <a:off x="1011243" y="4068494"/>
            <a:ext cx="10662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0AC7DA-6D3B-E58A-1348-5C1B6C92477D}"/>
              </a:ext>
            </a:extLst>
          </p:cNvPr>
          <p:cNvCxnSpPr/>
          <p:nvPr/>
        </p:nvCxnSpPr>
        <p:spPr>
          <a:xfrm flipV="1">
            <a:off x="1011243" y="5456958"/>
            <a:ext cx="10662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1EDDF0C-4C15-2D56-A801-3E647B06A019}"/>
              </a:ext>
            </a:extLst>
          </p:cNvPr>
          <p:cNvSpPr txBox="1">
            <a:spLocks/>
          </p:cNvSpPr>
          <p:nvPr/>
        </p:nvSpPr>
        <p:spPr>
          <a:xfrm>
            <a:off x="3153962" y="3089167"/>
            <a:ext cx="8570678" cy="959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dirty="0" err="1">
                <a:latin typeface="Arial Nova" panose="020B0504020202020204" pitchFamily="34" charset="0"/>
              </a:rPr>
              <a:t>Adalah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ukuran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keberhasilan</a:t>
            </a:r>
            <a:r>
              <a:rPr lang="en-US" sz="2000" dirty="0">
                <a:latin typeface="Arial Nova" panose="020B0504020202020204" pitchFamily="34" charset="0"/>
              </a:rPr>
              <a:t>  </a:t>
            </a:r>
            <a:r>
              <a:rPr lang="en-US" sz="2000" dirty="0" err="1">
                <a:latin typeface="Arial Nova" panose="020B0504020202020204" pitchFamily="34" charset="0"/>
              </a:rPr>
              <a:t>dalam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pengelolaan</a:t>
            </a:r>
            <a:r>
              <a:rPr lang="en-US" sz="2000" dirty="0">
                <a:latin typeface="Arial Nova" panose="020B0504020202020204" pitchFamily="34" charset="0"/>
              </a:rPr>
              <a:t> anggaran pendapatan, </a:t>
            </a:r>
            <a:r>
              <a:rPr lang="en-US" sz="2000" dirty="0" err="1">
                <a:latin typeface="Arial Nova" panose="020B0504020202020204" pitchFamily="34" charset="0"/>
              </a:rPr>
              <a:t>dengan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membandingkan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realisasi</a:t>
            </a:r>
            <a:r>
              <a:rPr lang="en-US" sz="2000" dirty="0">
                <a:latin typeface="Arial Nova" panose="020B0504020202020204" pitchFamily="34" charset="0"/>
              </a:rPr>
              <a:t> Penerimaan pendapatan </a:t>
            </a:r>
            <a:r>
              <a:rPr lang="en-US" sz="2000" dirty="0" err="1">
                <a:latin typeface="Arial Nova" panose="020B0504020202020204" pitchFamily="34" charset="0"/>
              </a:rPr>
              <a:t>terhadap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Rencana</a:t>
            </a:r>
            <a:r>
              <a:rPr lang="en-US" sz="2000" dirty="0">
                <a:latin typeface="Arial Nova" panose="020B0504020202020204" pitchFamily="34" charset="0"/>
              </a:rPr>
              <a:t> Penerimaan pendapatan </a:t>
            </a:r>
            <a:r>
              <a:rPr lang="en-US" sz="2000" dirty="0" err="1">
                <a:latin typeface="Arial Nova" panose="020B0504020202020204" pitchFamily="34" charset="0"/>
              </a:rPr>
              <a:t>dalam</a:t>
            </a:r>
            <a:r>
              <a:rPr lang="en-US" sz="2000" dirty="0">
                <a:latin typeface="Arial Nova" panose="020B0504020202020204" pitchFamily="34" charset="0"/>
              </a:rPr>
              <a:t> 1(</a:t>
            </a:r>
            <a:r>
              <a:rPr lang="en-US" sz="2000" dirty="0" err="1">
                <a:latin typeface="Arial Nova" panose="020B0504020202020204" pitchFamily="34" charset="0"/>
              </a:rPr>
              <a:t>satu</a:t>
            </a:r>
            <a:r>
              <a:rPr lang="en-US" sz="2000" dirty="0">
                <a:latin typeface="Arial Nova" panose="020B0504020202020204" pitchFamily="34" charset="0"/>
              </a:rPr>
              <a:t>) tahun anggaran.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BB700AEE-C63A-04D5-589B-5B74651D29B2}"/>
              </a:ext>
            </a:extLst>
          </p:cNvPr>
          <p:cNvSpPr txBox="1">
            <a:spLocks/>
          </p:cNvSpPr>
          <p:nvPr/>
        </p:nvSpPr>
        <p:spPr>
          <a:xfrm>
            <a:off x="3153962" y="4244944"/>
            <a:ext cx="8570678" cy="959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dirty="0" err="1">
                <a:latin typeface="Arial Nova" panose="020B0504020202020204" pitchFamily="34" charset="0"/>
              </a:rPr>
              <a:t>Adalah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ukuran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keberhasilan</a:t>
            </a:r>
            <a:r>
              <a:rPr lang="en-US" sz="2000" dirty="0">
                <a:latin typeface="Arial Nova" panose="020B0504020202020204" pitchFamily="34" charset="0"/>
              </a:rPr>
              <a:t>  </a:t>
            </a:r>
            <a:r>
              <a:rPr lang="en-US" sz="2000" dirty="0" err="1">
                <a:latin typeface="Arial Nova" panose="020B0504020202020204" pitchFamily="34" charset="0"/>
              </a:rPr>
              <a:t>dalam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pengelolaan</a:t>
            </a:r>
            <a:r>
              <a:rPr lang="en-US" sz="2000" dirty="0">
                <a:latin typeface="Arial Nova" panose="020B0504020202020204" pitchFamily="34" charset="0"/>
              </a:rPr>
              <a:t> anggaran Belanja/</a:t>
            </a:r>
            <a:r>
              <a:rPr lang="en-US" sz="2000" dirty="0" err="1">
                <a:latin typeface="Arial Nova" panose="020B0504020202020204" pitchFamily="34" charset="0"/>
              </a:rPr>
              <a:t>pengeluaran</a:t>
            </a:r>
            <a:r>
              <a:rPr lang="en-US" sz="2000" dirty="0">
                <a:latin typeface="Arial Nova" panose="020B0504020202020204" pitchFamily="34" charset="0"/>
              </a:rPr>
              <a:t>, </a:t>
            </a:r>
            <a:r>
              <a:rPr lang="en-US" sz="2000" dirty="0" err="1">
                <a:latin typeface="Arial Nova" panose="020B0504020202020204" pitchFamily="34" charset="0"/>
              </a:rPr>
              <a:t>dengan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membandingkan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realisasi</a:t>
            </a:r>
            <a:r>
              <a:rPr lang="en-US" sz="2000" dirty="0">
                <a:latin typeface="Arial Nova" panose="020B0504020202020204" pitchFamily="34" charset="0"/>
              </a:rPr>
              <a:t> Belanja/</a:t>
            </a:r>
            <a:r>
              <a:rPr lang="en-US" sz="2000" dirty="0" err="1">
                <a:latin typeface="Arial Nova" panose="020B0504020202020204" pitchFamily="34" charset="0"/>
              </a:rPr>
              <a:t>Pengeluaran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terhadap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Rencana</a:t>
            </a:r>
            <a:r>
              <a:rPr lang="en-US" sz="2000" dirty="0">
                <a:latin typeface="Arial Nova" panose="020B0504020202020204" pitchFamily="34" charset="0"/>
              </a:rPr>
              <a:t> Belanja/</a:t>
            </a:r>
            <a:r>
              <a:rPr lang="en-US" sz="2000" dirty="0" err="1">
                <a:latin typeface="Arial Nova" panose="020B0504020202020204" pitchFamily="34" charset="0"/>
              </a:rPr>
              <a:t>Pengeluaran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dalam</a:t>
            </a:r>
            <a:r>
              <a:rPr lang="en-US" sz="2000" dirty="0">
                <a:latin typeface="Arial Nova" panose="020B0504020202020204" pitchFamily="34" charset="0"/>
              </a:rPr>
              <a:t> 1(</a:t>
            </a:r>
            <a:r>
              <a:rPr lang="en-US" sz="2000" dirty="0" err="1">
                <a:latin typeface="Arial Nova" panose="020B0504020202020204" pitchFamily="34" charset="0"/>
              </a:rPr>
              <a:t>satu</a:t>
            </a:r>
            <a:r>
              <a:rPr lang="en-US" sz="2000" dirty="0">
                <a:latin typeface="Arial Nova" panose="020B0504020202020204" pitchFamily="34" charset="0"/>
              </a:rPr>
              <a:t>) tahun anggaran.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303CBE83-7D7B-5AE2-35E6-7B7C70EE6DB4}"/>
              </a:ext>
            </a:extLst>
          </p:cNvPr>
          <p:cNvSpPr txBox="1">
            <a:spLocks/>
          </p:cNvSpPr>
          <p:nvPr/>
        </p:nvSpPr>
        <p:spPr>
          <a:xfrm>
            <a:off x="3103485" y="5504843"/>
            <a:ext cx="8570678" cy="959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000" dirty="0" err="1">
                <a:latin typeface="Arial Nova" panose="020B0504020202020204" pitchFamily="34" charset="0"/>
              </a:rPr>
              <a:t>Adalah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ukuran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keberhasilan</a:t>
            </a:r>
            <a:r>
              <a:rPr lang="en-US" sz="2000" dirty="0">
                <a:latin typeface="Arial Nova" panose="020B0504020202020204" pitchFamily="34" charset="0"/>
              </a:rPr>
              <a:t>  </a:t>
            </a:r>
            <a:r>
              <a:rPr lang="en-US" sz="2000" dirty="0" err="1">
                <a:latin typeface="Arial Nova" panose="020B0504020202020204" pitchFamily="34" charset="0"/>
              </a:rPr>
              <a:t>dalam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pengelolaan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pembiayaan</a:t>
            </a:r>
            <a:r>
              <a:rPr lang="en-US" sz="2000" dirty="0">
                <a:latin typeface="Arial Nova" panose="020B0504020202020204" pitchFamily="34" charset="0"/>
              </a:rPr>
              <a:t>, </a:t>
            </a:r>
            <a:r>
              <a:rPr lang="en-US" sz="2000" dirty="0" err="1">
                <a:latin typeface="Arial Nova" panose="020B0504020202020204" pitchFamily="34" charset="0"/>
              </a:rPr>
              <a:t>dengan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membandingkan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realisasi</a:t>
            </a:r>
            <a:r>
              <a:rPr lang="en-US" sz="2000" dirty="0">
                <a:latin typeface="Arial Nova" panose="020B0504020202020204" pitchFamily="34" charset="0"/>
              </a:rPr>
              <a:t> Penerimaan/</a:t>
            </a:r>
            <a:r>
              <a:rPr lang="en-US" sz="2000" dirty="0" err="1">
                <a:latin typeface="Arial Nova" panose="020B0504020202020204" pitchFamily="34" charset="0"/>
              </a:rPr>
              <a:t>pengeluaran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pembiayaan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terhadap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Rencana</a:t>
            </a:r>
            <a:r>
              <a:rPr lang="en-US" sz="2000" dirty="0">
                <a:latin typeface="Arial Nova" panose="020B0504020202020204" pitchFamily="34" charset="0"/>
              </a:rPr>
              <a:t> Penerimaan/</a:t>
            </a:r>
            <a:r>
              <a:rPr lang="en-US" sz="2000" dirty="0" err="1">
                <a:latin typeface="Arial Nova" panose="020B0504020202020204" pitchFamily="34" charset="0"/>
              </a:rPr>
              <a:t>pengeluaran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Pembiayaan</a:t>
            </a:r>
            <a:r>
              <a:rPr lang="en-US" sz="2000" dirty="0">
                <a:latin typeface="Arial Nova" panose="020B0504020202020204" pitchFamily="34" charset="0"/>
              </a:rPr>
              <a:t> </a:t>
            </a:r>
            <a:r>
              <a:rPr lang="en-US" sz="2000" dirty="0" err="1">
                <a:latin typeface="Arial Nova" panose="020B0504020202020204" pitchFamily="34" charset="0"/>
              </a:rPr>
              <a:t>dalam</a:t>
            </a:r>
            <a:r>
              <a:rPr lang="en-US" sz="2000" dirty="0">
                <a:latin typeface="Arial Nova" panose="020B0504020202020204" pitchFamily="34" charset="0"/>
              </a:rPr>
              <a:t> 1(</a:t>
            </a:r>
            <a:r>
              <a:rPr lang="en-US" sz="2000" dirty="0" err="1">
                <a:latin typeface="Arial Nova" panose="020B0504020202020204" pitchFamily="34" charset="0"/>
              </a:rPr>
              <a:t>satu</a:t>
            </a:r>
            <a:r>
              <a:rPr lang="en-US" sz="2000" dirty="0">
                <a:latin typeface="Arial Nova" panose="020B0504020202020204" pitchFamily="34" charset="0"/>
              </a:rPr>
              <a:t>) tahun anggaran.</a:t>
            </a:r>
          </a:p>
        </p:txBody>
      </p:sp>
    </p:spTree>
    <p:extLst>
      <p:ext uri="{BB962C8B-B14F-4D97-AF65-F5344CB8AC3E}">
        <p14:creationId xmlns:p14="http://schemas.microsoft.com/office/powerpoint/2010/main" val="3562772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C0F9-9D88-C3CC-3952-520FBFAE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0"/>
            <a:ext cx="11450320" cy="1105745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Kinerja SKPD  berdasarkan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Serapan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Belanja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Semester I  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1A165C-FEBC-FF46-75D2-6278C86B3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40746"/>
              </p:ext>
            </p:extLst>
          </p:nvPr>
        </p:nvGraphicFramePr>
        <p:xfrm>
          <a:off x="55881" y="3075940"/>
          <a:ext cx="432308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027">
                  <a:extLst>
                    <a:ext uri="{9D8B030D-6E8A-4147-A177-3AD203B41FA5}">
                      <a16:colId xmlns:a16="http://schemas.microsoft.com/office/drawing/2014/main" val="2489176588"/>
                    </a:ext>
                  </a:extLst>
                </a:gridCol>
                <a:gridCol w="1441027">
                  <a:extLst>
                    <a:ext uri="{9D8B030D-6E8A-4147-A177-3AD203B41FA5}">
                      <a16:colId xmlns:a16="http://schemas.microsoft.com/office/drawing/2014/main" val="3663291208"/>
                    </a:ext>
                  </a:extLst>
                </a:gridCol>
                <a:gridCol w="1441027">
                  <a:extLst>
                    <a:ext uri="{9D8B030D-6E8A-4147-A177-3AD203B41FA5}">
                      <a16:colId xmlns:a16="http://schemas.microsoft.com/office/drawing/2014/main" val="632591555"/>
                    </a:ext>
                  </a:extLst>
                </a:gridCol>
              </a:tblGrid>
              <a:tr h="32926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Predikat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Nilai Absolut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Keterangan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159831"/>
                  </a:ext>
                </a:extLst>
              </a:tr>
              <a:tr h="568730">
                <a:tc>
                  <a:txBody>
                    <a:bodyPr/>
                    <a:lstStyle/>
                    <a:p>
                      <a:r>
                        <a:rPr lang="en-US" sz="1600" dirty="0"/>
                        <a:t>AA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16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Sangat </a:t>
                      </a:r>
                      <a:r>
                        <a:rPr lang="en-US" sz="1600" dirty="0" err="1"/>
                        <a:t>memuaskan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043744"/>
                  </a:ext>
                </a:extLst>
              </a:tr>
              <a:tr h="329265">
                <a:tc>
                  <a:txBody>
                    <a:bodyPr/>
                    <a:lstStyle/>
                    <a:p>
                      <a:r>
                        <a:rPr lang="en-US" sz="1600" dirty="0"/>
                        <a:t>A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 80  &lt;=  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Memuaskan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39000"/>
                  </a:ext>
                </a:extLst>
              </a:tr>
              <a:tr h="329265">
                <a:tc>
                  <a:txBody>
                    <a:bodyPr/>
                    <a:lstStyle/>
                    <a:p>
                      <a:r>
                        <a:rPr lang="en-US" sz="1600" dirty="0"/>
                        <a:t>BB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 70  &lt;= 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Sangat </a:t>
                      </a:r>
                      <a:r>
                        <a:rPr lang="en-US" sz="1600" dirty="0" err="1"/>
                        <a:t>Baik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72690"/>
                  </a:ext>
                </a:extLst>
              </a:tr>
              <a:tr h="329265"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 60   &lt;= 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Baik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369543"/>
                  </a:ext>
                </a:extLst>
              </a:tr>
              <a:tr h="329265">
                <a:tc>
                  <a:txBody>
                    <a:bodyPr/>
                    <a:lstStyle/>
                    <a:p>
                      <a:r>
                        <a:rPr lang="en-US" sz="1600" dirty="0"/>
                        <a:t>CC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 50  &lt;= 60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Cukup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626564"/>
                  </a:ext>
                </a:extLst>
              </a:tr>
              <a:tr h="329265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 30  &lt;=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Kurang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30425"/>
                  </a:ext>
                </a:extLst>
              </a:tr>
              <a:tr h="329265">
                <a:tc>
                  <a:txBody>
                    <a:bodyPr/>
                    <a:lstStyle/>
                    <a:p>
                      <a:r>
                        <a:rPr lang="en-US" sz="1600" dirty="0"/>
                        <a:t>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 0   &lt;=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Sangat Kurang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3091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F229C2B-89BA-CEED-92B6-8A27AC6F5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5108"/>
            <a:ext cx="1463810" cy="52083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781E06-4012-7C21-A94F-B69A906F1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66338"/>
              </p:ext>
            </p:extLst>
          </p:nvPr>
        </p:nvGraphicFramePr>
        <p:xfrm>
          <a:off x="5119411" y="3066925"/>
          <a:ext cx="676170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134">
                  <a:extLst>
                    <a:ext uri="{9D8B030D-6E8A-4147-A177-3AD203B41FA5}">
                      <a16:colId xmlns:a16="http://schemas.microsoft.com/office/drawing/2014/main" val="4130719949"/>
                    </a:ext>
                  </a:extLst>
                </a:gridCol>
                <a:gridCol w="2050606">
                  <a:extLst>
                    <a:ext uri="{9D8B030D-6E8A-4147-A177-3AD203B41FA5}">
                      <a16:colId xmlns:a16="http://schemas.microsoft.com/office/drawing/2014/main" val="4290530893"/>
                    </a:ext>
                  </a:extLst>
                </a:gridCol>
                <a:gridCol w="3766961">
                  <a:extLst>
                    <a:ext uri="{9D8B030D-6E8A-4147-A177-3AD203B41FA5}">
                      <a16:colId xmlns:a16="http://schemas.microsoft.com/office/drawing/2014/main" val="2060897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676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  SKPD</a:t>
                      </a: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Sangat </a:t>
                      </a:r>
                      <a:r>
                        <a:rPr lang="en-US" sz="1600" dirty="0" err="1"/>
                        <a:t>Memuaskan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KESBANG, SMG TGH, DUKCAPIL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0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16 SKPD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Memuaskan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6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15 SKPD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Sangat </a:t>
                      </a:r>
                      <a:r>
                        <a:rPr lang="en-US" sz="1600" dirty="0" err="1"/>
                        <a:t>Baik</a:t>
                      </a: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7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8 SKPD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Baik</a:t>
                      </a:r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5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6 SKPD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Cukup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Smg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Tmr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Smg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Utr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DukKB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Budpar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Mijen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Tembalang</a:t>
                      </a:r>
                      <a:endParaRPr lang="en-US" sz="16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557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 SKPD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Kurang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DISTARU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3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 SKPD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Sangat </a:t>
                      </a:r>
                      <a:r>
                        <a:rPr lang="en-US" sz="1600" dirty="0" err="1"/>
                        <a:t>kurang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DPU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11676"/>
                  </a:ext>
                </a:extLst>
              </a:tr>
            </a:tbl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05F34F7F-BEBE-DC7D-3685-CB930F82CAB5}"/>
              </a:ext>
            </a:extLst>
          </p:cNvPr>
          <p:cNvSpPr/>
          <p:nvPr/>
        </p:nvSpPr>
        <p:spPr>
          <a:xfrm rot="827881">
            <a:off x="4617342" y="2038614"/>
            <a:ext cx="488666" cy="20581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281D0-31D3-6E0E-3650-32515DBFBFAB}"/>
              </a:ext>
            </a:extLst>
          </p:cNvPr>
          <p:cNvSpPr txBox="1"/>
          <p:nvPr/>
        </p:nvSpPr>
        <p:spPr>
          <a:xfrm>
            <a:off x="1026162" y="1074340"/>
            <a:ext cx="485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Capaian</a:t>
            </a:r>
            <a:r>
              <a:rPr lang="en-US" dirty="0"/>
              <a:t> SKPD </a:t>
            </a:r>
            <a:r>
              <a:rPr lang="en-US" dirty="0" err="1"/>
              <a:t>dalam</a:t>
            </a:r>
            <a:r>
              <a:rPr lang="en-US" dirty="0"/>
              <a:t>  </a:t>
            </a:r>
            <a:r>
              <a:rPr lang="en-US" dirty="0" err="1"/>
              <a:t>pengelolaan</a:t>
            </a:r>
            <a:r>
              <a:rPr lang="en-US" dirty="0"/>
              <a:t> Anggaran Belanja,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membandingkan</a:t>
            </a:r>
            <a:r>
              <a:rPr lang="en-US" dirty="0"/>
              <a:t>  </a:t>
            </a:r>
            <a:r>
              <a:rPr lang="en-US" dirty="0" err="1"/>
              <a:t>realisasi</a:t>
            </a:r>
            <a:r>
              <a:rPr lang="en-US" dirty="0"/>
              <a:t>  belanja </a:t>
            </a:r>
            <a:r>
              <a:rPr lang="en-US" dirty="0" err="1"/>
              <a:t>periode</a:t>
            </a:r>
            <a:r>
              <a:rPr lang="en-US" dirty="0"/>
              <a:t> semester I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anggaran Belanja pada </a:t>
            </a:r>
            <a:r>
              <a:rPr lang="en-US" dirty="0" err="1"/>
              <a:t>periode</a:t>
            </a:r>
            <a:r>
              <a:rPr lang="en-US" dirty="0"/>
              <a:t> semester I. </a:t>
            </a: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2E7EDFF3-83CC-0D05-F377-5DB727191A69}"/>
              </a:ext>
            </a:extLst>
          </p:cNvPr>
          <p:cNvSpPr/>
          <p:nvPr/>
        </p:nvSpPr>
        <p:spPr>
          <a:xfrm rot="19720280">
            <a:off x="415785" y="996069"/>
            <a:ext cx="428271" cy="820571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8A348-03FD-49C8-D631-9C6D1DAA1ECE}"/>
              </a:ext>
            </a:extLst>
          </p:cNvPr>
          <p:cNvSpPr txBox="1"/>
          <p:nvPr/>
        </p:nvSpPr>
        <p:spPr>
          <a:xfrm>
            <a:off x="5723386" y="2492358"/>
            <a:ext cx="615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Hasil  </a:t>
            </a:r>
            <a:r>
              <a:rPr lang="en-US" b="1" dirty="0" err="1"/>
              <a:t>penilaian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kinerja</a:t>
            </a:r>
            <a:r>
              <a:rPr lang="en-US" b="1" dirty="0"/>
              <a:t> </a:t>
            </a:r>
            <a:r>
              <a:rPr lang="en-US" b="1" dirty="0" err="1"/>
              <a:t>serapan</a:t>
            </a:r>
            <a:r>
              <a:rPr lang="en-US" b="1" dirty="0"/>
              <a:t> SKPD </a:t>
            </a:r>
            <a:r>
              <a:rPr lang="en-US" b="1" dirty="0" err="1"/>
              <a:t>periode</a:t>
            </a:r>
            <a:r>
              <a:rPr lang="en-US" b="1" dirty="0"/>
              <a:t> semester 1 Tahun 2024</a:t>
            </a:r>
          </a:p>
        </p:txBody>
      </p:sp>
    </p:spTree>
    <p:extLst>
      <p:ext uri="{BB962C8B-B14F-4D97-AF65-F5344CB8AC3E}">
        <p14:creationId xmlns:p14="http://schemas.microsoft.com/office/powerpoint/2010/main" val="279963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521C-3BDA-7AB5-15E8-3613DB8C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238759"/>
            <a:ext cx="11353800" cy="884555"/>
          </a:xfr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Realisasi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Belanja Daerah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Semester  I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 SKPD</a:t>
            </a:r>
          </a:p>
        </p:txBody>
      </p:sp>
      <p:pic>
        <p:nvPicPr>
          <p:cNvPr id="4" name="Picture 3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6CEA5350-4CD1-6CF8-6F3C-C583F355B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3312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A289B4-5298-8ADE-BC0C-6BA99C584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517944"/>
              </p:ext>
            </p:extLst>
          </p:nvPr>
        </p:nvGraphicFramePr>
        <p:xfrm>
          <a:off x="1056640" y="1026477"/>
          <a:ext cx="10983355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10">
                  <a:extLst>
                    <a:ext uri="{9D8B030D-6E8A-4147-A177-3AD203B41FA5}">
                      <a16:colId xmlns:a16="http://schemas.microsoft.com/office/drawing/2014/main" val="4032622132"/>
                    </a:ext>
                  </a:extLst>
                </a:gridCol>
                <a:gridCol w="3890710">
                  <a:extLst>
                    <a:ext uri="{9D8B030D-6E8A-4147-A177-3AD203B41FA5}">
                      <a16:colId xmlns:a16="http://schemas.microsoft.com/office/drawing/2014/main" val="1975070107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195730927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764111856"/>
                    </a:ext>
                  </a:extLst>
                </a:gridCol>
                <a:gridCol w="1018889">
                  <a:extLst>
                    <a:ext uri="{9D8B030D-6E8A-4147-A177-3AD203B41FA5}">
                      <a16:colId xmlns:a16="http://schemas.microsoft.com/office/drawing/2014/main" val="955888751"/>
                    </a:ext>
                  </a:extLst>
                </a:gridCol>
                <a:gridCol w="1540552">
                  <a:extLst>
                    <a:ext uri="{9D8B030D-6E8A-4147-A177-3AD203B41FA5}">
                      <a16:colId xmlns:a16="http://schemas.microsoft.com/office/drawing/2014/main" val="2830769333"/>
                    </a:ext>
                  </a:extLst>
                </a:gridCol>
                <a:gridCol w="844554">
                  <a:extLst>
                    <a:ext uri="{9D8B030D-6E8A-4147-A177-3AD203B41FA5}">
                      <a16:colId xmlns:a16="http://schemas.microsoft.com/office/drawing/2014/main" val="215278024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Anggaran 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Serapan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Belanja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RAK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(TW I + TW II)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Kinerja SKPD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190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Rp.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12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Pendidikan  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1.234.721.244.210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617.055.160.773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49,98%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729.432.576.516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84,59%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631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Kesehatan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538.082.634.343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239.213.585.671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44,46%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308.210.214.691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77,61%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19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RSWN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570.702.300.606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160.483.987.047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28,12%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211.051.629.690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76,04%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45227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Pekerjaan </a:t>
                      </a:r>
                      <a:r>
                        <a:rPr lang="en-US" sz="1400" dirty="0" err="1"/>
                        <a:t>Umum</a:t>
                      </a:r>
                      <a:r>
                        <a:rPr lang="en-US" sz="1400" dirty="0"/>
                        <a:t>  (D)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469.028.897.135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66.477.559.725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0000"/>
                          </a:highlight>
                        </a:rPr>
                        <a:t>14,17%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254.402.782.351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26,13%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22871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Penataan</a:t>
                      </a:r>
                      <a:r>
                        <a:rPr lang="en-US" sz="1400" dirty="0"/>
                        <a:t> Ruang 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132.215.359.481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12.633.514.950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9,56%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27.764.262.646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45,50%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5316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Perumahan</a:t>
                      </a:r>
                      <a:r>
                        <a:rPr lang="en-US" sz="1400" dirty="0"/>
                        <a:t> dan Kawasan </a:t>
                      </a:r>
                      <a:r>
                        <a:rPr lang="en-US" sz="1400" dirty="0" err="1"/>
                        <a:t>Permukiman</a:t>
                      </a:r>
                      <a:r>
                        <a:rPr lang="en-US" sz="1400" dirty="0"/>
                        <a:t> 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341.971.818.392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61.348.903.916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0000"/>
                          </a:highlight>
                        </a:rPr>
                        <a:t>17,94%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93.901.953.369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65,33%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4632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Kantor </a:t>
                      </a:r>
                      <a:r>
                        <a:rPr lang="en-US" sz="1400" dirty="0" err="1"/>
                        <a:t>Satpol</a:t>
                      </a:r>
                      <a:r>
                        <a:rPr lang="en-US" sz="1400" dirty="0"/>
                        <a:t> PP  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36.185.268.932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16.470.617.878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45,52%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21.489.939.175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76,64%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60523786"/>
                  </a:ext>
                </a:extLst>
              </a:tr>
              <a:tr h="136843">
                <a:tc>
                  <a:txBody>
                    <a:bodyPr/>
                    <a:lstStyle/>
                    <a:p>
                      <a:r>
                        <a:rPr lang="en-US" sz="14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Pemadam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Kebakaran</a:t>
                      </a:r>
                      <a:r>
                        <a:rPr lang="en-US" sz="1400" dirty="0"/>
                        <a:t>  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37.179.603.374 </a:t>
                      </a:r>
                    </a:p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20.104.851.888 </a:t>
                      </a:r>
                    </a:p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50,07%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24.660.614.765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81,53%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02526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Badan </a:t>
                      </a:r>
                      <a:r>
                        <a:rPr lang="en-US" sz="1400" dirty="0" err="1"/>
                        <a:t>Penanggulangan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Bencana</a:t>
                      </a:r>
                      <a:r>
                        <a:rPr lang="en-US" sz="1400" dirty="0"/>
                        <a:t> Daerah  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13.954.280.300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8.050.390.556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57,68%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8.998.979.914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89,46%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7606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Sosial</a:t>
                      </a:r>
                      <a:r>
                        <a:rPr lang="en-US" sz="1400" dirty="0"/>
                        <a:t>  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33.013.315.788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13.784.310.488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41,75%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16.418.115.628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83,96%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509817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Tenaga </a:t>
                      </a:r>
                      <a:r>
                        <a:rPr lang="en-US" sz="1400" dirty="0" err="1"/>
                        <a:t>Kerja</a:t>
                      </a:r>
                      <a:r>
                        <a:rPr lang="en-US" sz="1400" dirty="0"/>
                        <a:t>  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18.331.252.793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9.017.005.147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49,19%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10.661.836.210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84,57%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36784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Pemberdayaan</a:t>
                      </a:r>
                      <a:r>
                        <a:rPr lang="en-US" sz="1400" dirty="0"/>
                        <a:t> Perempuan dan Anak 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26.390.239.709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10.411.084.355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39,45%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14.198.747.173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73,32%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94451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Ketahanan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Pangan</a:t>
                      </a:r>
                      <a:r>
                        <a:rPr lang="en-US" sz="1400" dirty="0"/>
                        <a:t>   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17.951.253.129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7.513.319.222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39,02%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10.502.413.968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71,54%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74816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85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6C43C5-6304-7CB4-EAE8-BC423C72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238759"/>
            <a:ext cx="11353800" cy="884555"/>
          </a:xfr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Realisasi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Belanja Daerah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Semester  I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7CE78C79-8E7D-ADA4-3406-FE75F3ED1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33120" cy="6858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696505-6341-17A5-5F2C-E3D0907B2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90225"/>
              </p:ext>
            </p:extLst>
          </p:nvPr>
        </p:nvGraphicFramePr>
        <p:xfrm>
          <a:off x="1127760" y="1123314"/>
          <a:ext cx="10850880" cy="577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943">
                  <a:extLst>
                    <a:ext uri="{9D8B030D-6E8A-4147-A177-3AD203B41FA5}">
                      <a16:colId xmlns:a16="http://schemas.microsoft.com/office/drawing/2014/main" val="4032622132"/>
                    </a:ext>
                  </a:extLst>
                </a:gridCol>
                <a:gridCol w="3807737">
                  <a:extLst>
                    <a:ext uri="{9D8B030D-6E8A-4147-A177-3AD203B41FA5}">
                      <a16:colId xmlns:a16="http://schemas.microsoft.com/office/drawing/2014/main" val="1975070107"/>
                    </a:ext>
                  </a:extLst>
                </a:gridCol>
                <a:gridCol w="1513840">
                  <a:extLst>
                    <a:ext uri="{9D8B030D-6E8A-4147-A177-3AD203B41FA5}">
                      <a16:colId xmlns:a16="http://schemas.microsoft.com/office/drawing/2014/main" val="1957309275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1764111856"/>
                    </a:ext>
                  </a:extLst>
                </a:gridCol>
                <a:gridCol w="1015628">
                  <a:extLst>
                    <a:ext uri="{9D8B030D-6E8A-4147-A177-3AD203B41FA5}">
                      <a16:colId xmlns:a16="http://schemas.microsoft.com/office/drawing/2014/main" val="955888751"/>
                    </a:ext>
                  </a:extLst>
                </a:gridCol>
                <a:gridCol w="1482247">
                  <a:extLst>
                    <a:ext uri="{9D8B030D-6E8A-4147-A177-3AD203B41FA5}">
                      <a16:colId xmlns:a16="http://schemas.microsoft.com/office/drawing/2014/main" val="3984887234"/>
                    </a:ext>
                  </a:extLst>
                </a:gridCol>
                <a:gridCol w="997165">
                  <a:extLst>
                    <a:ext uri="{9D8B030D-6E8A-4147-A177-3AD203B41FA5}">
                      <a16:colId xmlns:a16="http://schemas.microsoft.com/office/drawing/2014/main" val="123144244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Anggaran 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Serapan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Belanja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RAK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(TW I + TW II)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Kinerja SKPD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190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Rp.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03670"/>
                  </a:ext>
                </a:extLst>
              </a:tr>
              <a:tr h="222886">
                <a:tc>
                  <a:txBody>
                    <a:bodyPr/>
                    <a:lstStyle/>
                    <a:p>
                      <a:r>
                        <a:rPr lang="en-US" sz="1400" dirty="0"/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Lingkungan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Hidup</a:t>
                      </a:r>
                      <a:r>
                        <a:rPr lang="en-US" sz="1400" dirty="0"/>
                        <a:t>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117.026.516.606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50.531.619.642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43,18%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65.102.832.108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9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Pendaftaran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Penduduk</a:t>
                      </a:r>
                      <a:r>
                        <a:rPr lang="en-US" sz="1400" dirty="0"/>
                        <a:t> dan </a:t>
                      </a:r>
                      <a:r>
                        <a:rPr lang="en-US" sz="1400" dirty="0" err="1"/>
                        <a:t>Capil</a:t>
                      </a:r>
                      <a:r>
                        <a:rPr lang="en-US" sz="1400" dirty="0"/>
                        <a:t>  </a:t>
                      </a:r>
                      <a:r>
                        <a:rPr lang="en-US" sz="1400" b="1" dirty="0"/>
                        <a:t>(AA)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21.215.594.269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10.584.336.544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49,84%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11.656.522.350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5227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Pengendalian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Penduduk</a:t>
                      </a:r>
                      <a:r>
                        <a:rPr lang="en-US" sz="1400" dirty="0"/>
                        <a:t> dan KB (CC)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40.671.299.318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11.822.159.024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29,07%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22.278.394.340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53,07%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8712241"/>
                  </a:ext>
                </a:extLst>
              </a:tr>
              <a:tr h="186692">
                <a:tc>
                  <a:txBody>
                    <a:bodyPr/>
                    <a:lstStyle/>
                    <a:p>
                      <a:r>
                        <a:rPr lang="en-US" sz="1400" dirty="0"/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Perhubungan</a:t>
                      </a:r>
                      <a:r>
                        <a:rPr lang="en-US" sz="1400" dirty="0"/>
                        <a:t> 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307.979.701.993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131.564.875.639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42,72%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151.037.998.107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316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Komunikasi</a:t>
                      </a:r>
                      <a:r>
                        <a:rPr lang="en-US" sz="1400" dirty="0"/>
                        <a:t>, Inform, </a:t>
                      </a:r>
                      <a:r>
                        <a:rPr lang="en-US" sz="1400" dirty="0" err="1"/>
                        <a:t>statistik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Persand</a:t>
                      </a:r>
                      <a:r>
                        <a:rPr lang="en-US" sz="1400" dirty="0"/>
                        <a:t> 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60.134.820.806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23.902.431.585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39,75%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36.973.567.698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6320317"/>
                  </a:ext>
                </a:extLst>
              </a:tr>
              <a:tr h="370206">
                <a:tc>
                  <a:txBody>
                    <a:bodyPr/>
                    <a:lstStyle/>
                    <a:p>
                      <a:r>
                        <a:rPr lang="en-US" sz="1400" dirty="0"/>
                        <a:t>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Koperasi</a:t>
                      </a:r>
                      <a:r>
                        <a:rPr lang="en-US" sz="1400" dirty="0"/>
                        <a:t> 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25.709.465.294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10.798.405.811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42,00%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16.324.271.719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0523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Penanaman</a:t>
                      </a:r>
                      <a:r>
                        <a:rPr lang="en-US" sz="1400" dirty="0"/>
                        <a:t> Modal dan PTSP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24.891.546.773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8.790.704.234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35,32%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12.115.071.529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5268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21.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Pemuda dan </a:t>
                      </a:r>
                      <a:r>
                        <a:rPr lang="en-US" sz="1400" dirty="0" err="1"/>
                        <a:t>Olahraga</a:t>
                      </a:r>
                      <a:r>
                        <a:rPr lang="en-US" sz="1400" dirty="0"/>
                        <a:t>  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58.205.817.256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28.907.334.553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49,66%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35.289.910.787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65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Kebudayaan</a:t>
                      </a:r>
                      <a:r>
                        <a:rPr lang="en-US" sz="1400" dirty="0"/>
                        <a:t> dan </a:t>
                      </a:r>
                      <a:r>
                        <a:rPr lang="en-US" sz="1400" dirty="0" err="1"/>
                        <a:t>Pariwisata</a:t>
                      </a:r>
                      <a:r>
                        <a:rPr lang="en-US" sz="1400" dirty="0"/>
                        <a:t>  (CC)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50.337.324.532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18.219.646.379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36,20%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31.197.560.026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58,40%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606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Perpustakaan</a:t>
                      </a:r>
                      <a:r>
                        <a:rPr lang="en-US" sz="1400" dirty="0"/>
                        <a:t> dan </a:t>
                      </a:r>
                      <a:r>
                        <a:rPr lang="en-US" sz="1400" dirty="0" err="1"/>
                        <a:t>Arsip</a:t>
                      </a:r>
                      <a:r>
                        <a:rPr lang="en-US" sz="1400" dirty="0"/>
                        <a:t> Daerah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17.473.496.033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9.003.301.909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51,53%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11.660.571.884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9817978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r>
                        <a:rPr lang="en-US" sz="1400" dirty="0"/>
                        <a:t>24.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Perikanan</a:t>
                      </a:r>
                      <a:r>
                        <a:rPr lang="en-US" sz="1400" dirty="0"/>
                        <a:t>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12.606.011.176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5.396.790.489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42,81%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6.068.934.710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678459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r>
                        <a:rPr lang="en-US" sz="1400" dirty="0"/>
                        <a:t>25.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Pertanian</a:t>
                      </a:r>
                      <a:r>
                        <a:rPr lang="en-US" sz="1400" dirty="0"/>
                        <a:t> 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39.140.720.818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13.461.451.139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17.361.098.835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94451746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r>
                        <a:rPr lang="en-US" sz="1400" dirty="0"/>
                        <a:t>26.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</a:t>
                      </a:r>
                      <a:r>
                        <a:rPr lang="en-US" sz="1400" dirty="0" err="1"/>
                        <a:t>Perdagangan</a:t>
                      </a:r>
                      <a:r>
                        <a:rPr lang="en-US" sz="1400" dirty="0"/>
                        <a:t> 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65.398.501.038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24.949.314.734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38,15%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36.117.873.565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819940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r>
                        <a:rPr lang="en-US" sz="1400" dirty="0"/>
                        <a:t>27.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Dinas Perindustrian 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20.631.857.113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8.211.213.841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39,80%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10.606.093.544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5735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Sekretariat</a:t>
                      </a:r>
                      <a:r>
                        <a:rPr lang="en-US" sz="1400" dirty="0"/>
                        <a:t> Daerah 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217.260.308.857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79.312.553.972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36,51%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126.056.013.509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62,92%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56425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03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281C3B-B728-B0D6-E1EE-B8E646A4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238759"/>
            <a:ext cx="11353800" cy="884555"/>
          </a:xfr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Realisasi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Belanja Daerah  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Semester  I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0A7212C5-31D2-2A59-0A92-64D6ECAC3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3312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784EFC-B57E-7FDE-3D7E-392E89D4E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898828"/>
              </p:ext>
            </p:extLst>
          </p:nvPr>
        </p:nvGraphicFramePr>
        <p:xfrm>
          <a:off x="1513840" y="1123314"/>
          <a:ext cx="10525760" cy="5617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302">
                  <a:extLst>
                    <a:ext uri="{9D8B030D-6E8A-4147-A177-3AD203B41FA5}">
                      <a16:colId xmlns:a16="http://schemas.microsoft.com/office/drawing/2014/main" val="4032622132"/>
                    </a:ext>
                  </a:extLst>
                </a:gridCol>
                <a:gridCol w="3183298">
                  <a:extLst>
                    <a:ext uri="{9D8B030D-6E8A-4147-A177-3AD203B41FA5}">
                      <a16:colId xmlns:a16="http://schemas.microsoft.com/office/drawing/2014/main" val="1975070107"/>
                    </a:ext>
                  </a:extLst>
                </a:gridCol>
                <a:gridCol w="1838960">
                  <a:extLst>
                    <a:ext uri="{9D8B030D-6E8A-4147-A177-3AD203B41FA5}">
                      <a16:colId xmlns:a16="http://schemas.microsoft.com/office/drawing/2014/main" val="1957309275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1764111856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955888751"/>
                    </a:ext>
                  </a:extLst>
                </a:gridCol>
                <a:gridCol w="1513840">
                  <a:extLst>
                    <a:ext uri="{9D8B030D-6E8A-4147-A177-3AD203B41FA5}">
                      <a16:colId xmlns:a16="http://schemas.microsoft.com/office/drawing/2014/main" val="2114435689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429089296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Anggaran 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RAK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(TW I + TW II)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Kinerja SKPD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190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Rp.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829086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r>
                        <a:rPr lang="en-US" sz="1400" dirty="0"/>
                        <a:t>29.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Sekretariat</a:t>
                      </a:r>
                      <a:r>
                        <a:rPr lang="en-US" sz="1400" dirty="0"/>
                        <a:t> DPRD 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134.626.999.755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51.283.243.571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38,09%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68.998.903.799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1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BAPPEDA  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27.001.864.991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8.330.050.348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30,85%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11.216.131.827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97477"/>
                  </a:ext>
                </a:extLst>
              </a:tr>
              <a:tr h="205423">
                <a:tc>
                  <a:txBody>
                    <a:bodyPr/>
                    <a:lstStyle/>
                    <a:p>
                      <a:r>
                        <a:rPr lang="en-US" sz="1400" dirty="0"/>
                        <a:t>31.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BPKAD    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123.320.827.766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53.906.750.295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43,71%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60.136.612.311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5227698"/>
                  </a:ext>
                </a:extLst>
              </a:tr>
              <a:tr h="307023">
                <a:tc>
                  <a:txBody>
                    <a:bodyPr/>
                    <a:lstStyle/>
                    <a:p>
                      <a:r>
                        <a:rPr lang="en-US" sz="1400" dirty="0"/>
                        <a:t>32.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BAPENDA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102.861.224.245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  30.992.557.815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35.604.162.368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8712241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33.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BKPP  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33.685.447.137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12.793.300.253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37,98%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18.124.308.461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316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BRIDA 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11.962.150.326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1.444.007.524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0000"/>
                          </a:highlight>
                        </a:rPr>
                        <a:t>12,07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2.285.681.144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632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INSPEKTORAT  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27.561.067.642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10.310.683.768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37,41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14.636.133.147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118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Semarang Selatan  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40.010.644.416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14.065.636.712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35,15%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21.461.656.070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526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Semarang Utara (CC)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47.158.961.893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17.002.065.452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36,05%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20.054.841.795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606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Semarang Barat   (</a:t>
                      </a:r>
                      <a:r>
                        <a:rPr lang="en-US" sz="1400" b="1" dirty="0"/>
                        <a:t>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62.535.735.628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22.676.759.324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36,26%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39.520.782.220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9817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Semarang Timur  (CC)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43.283.319.375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15.685.953.275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36,24%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18.038.731.053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51,46%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6784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Semarang Tengah </a:t>
                      </a:r>
                      <a:r>
                        <a:rPr lang="en-US" sz="1400" b="1" dirty="0"/>
                        <a:t> (AA)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51.307.006.039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19.059.262.571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37,15%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37.037.300.406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94451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Gunungpati</a:t>
                      </a:r>
                      <a:r>
                        <a:rPr lang="en-US" sz="1400" dirty="0"/>
                        <a:t> 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59.164.044.970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21.652.531.319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36,60%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24.032.594.048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4504567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r>
                        <a:rPr lang="en-US" sz="1400" dirty="0"/>
                        <a:t>42.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Kecamatan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Tugu</a:t>
                      </a:r>
                      <a:r>
                        <a:rPr lang="en-US" sz="1400" dirty="0"/>
                        <a:t>   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32.567.752.580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 8.970.478.642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27,54%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12.471.616.633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7856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99847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2560</Words>
  <Application>Microsoft Office PowerPoint</Application>
  <PresentationFormat>Widescreen</PresentationFormat>
  <Paragraphs>879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Nova</vt:lpstr>
      <vt:lpstr>Calibri</vt:lpstr>
      <vt:lpstr>Calibri Light</vt:lpstr>
      <vt:lpstr>Wingdings</vt:lpstr>
      <vt:lpstr>Office Theme</vt:lpstr>
      <vt:lpstr>  EVALUASI PENYERAPAN  ANGGARAN</vt:lpstr>
      <vt:lpstr>DASAR HUKUM</vt:lpstr>
      <vt:lpstr>APBD KOTA SEMARANG TAHUN 2024</vt:lpstr>
      <vt:lpstr>Realisasi  APBD  Tahun 2024  s.d Semester  I</vt:lpstr>
      <vt:lpstr>Realisasi Penyerapan Anggaran</vt:lpstr>
      <vt:lpstr>Kinerja SKPD  berdasarkan  Serapan  Belanja periode  Semester I  2024</vt:lpstr>
      <vt:lpstr>Realisasi Belanja Daerah    s.d  Semester  I Per  SKPD</vt:lpstr>
      <vt:lpstr>Realisasi Belanja Daerah    s.d  Semester  I</vt:lpstr>
      <vt:lpstr>Realisasi Belanja Daerah    s.d  Semester  I</vt:lpstr>
      <vt:lpstr>Realisasi Belanja Daerah    s.d  Semester  I</vt:lpstr>
      <vt:lpstr>Realisasi  Belanja Program/kegiatan Sumberdana Transfer</vt:lpstr>
      <vt:lpstr>Realisasi  Belanja Program/kegiatan Sumberdana Transfer</vt:lpstr>
      <vt:lpstr>Realisasi  Belanja Program/kegiatan Sumberdana Transfer</vt:lpstr>
      <vt:lpstr>Realisasi  Belanja Program/kegiatan Sumberdana Transfer</vt:lpstr>
      <vt:lpstr>Realisasi  Belanja Program/kegiatan Sumberdana Transfer</vt:lpstr>
      <vt:lpstr>PowerPoint Presentation</vt:lpstr>
      <vt:lpstr>Kinerja Anggaran SKPD</vt:lpstr>
      <vt:lpstr>Anggaran Kas  SKPD</vt:lpstr>
      <vt:lpstr>Merupakan perkiraan arus kas masuk yang bersumber dari Penerimaan dan perkiraan arus kas keluar untuk mengatur ketersediaan dana yang cukup guna mendanai pelaksanaan APBD dalam setiap periode.</vt:lpstr>
      <vt:lpstr>Penyusunan Anggaran Kas  oleh SKPD</vt:lpstr>
      <vt:lpstr>Tips  Penyusunan Anggaran Kas  SKPD</vt:lpstr>
      <vt:lpstr>Contoh :  Kertas Kerja  RAK</vt:lpstr>
      <vt:lpstr>MEKANISME   RAK  SKPD DALAM PENATAUSAHAAN SIPD</vt:lpstr>
      <vt:lpstr>Kapan Input RAK  ?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kipascosmos15@outlook.com</dc:creator>
  <cp:lastModifiedBy>kipascosmos15@outlook.com</cp:lastModifiedBy>
  <cp:revision>52</cp:revision>
  <dcterms:created xsi:type="dcterms:W3CDTF">2024-07-11T09:19:39Z</dcterms:created>
  <dcterms:modified xsi:type="dcterms:W3CDTF">2024-07-15T16:22:21Z</dcterms:modified>
</cp:coreProperties>
</file>