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7" r:id="rId2"/>
    <p:sldMasterId id="2147483682" r:id="rId3"/>
    <p:sldMasterId id="2147483724" r:id="rId4"/>
  </p:sldMasterIdLst>
  <p:notesMasterIdLst>
    <p:notesMasterId r:id="rId43"/>
  </p:notesMasterIdLst>
  <p:sldIdLst>
    <p:sldId id="256" r:id="rId5"/>
    <p:sldId id="597" r:id="rId6"/>
    <p:sldId id="598" r:id="rId7"/>
    <p:sldId id="1852" r:id="rId8"/>
    <p:sldId id="596" r:id="rId9"/>
    <p:sldId id="272" r:id="rId10"/>
    <p:sldId id="595" r:id="rId11"/>
    <p:sldId id="594" r:id="rId12"/>
    <p:sldId id="586" r:id="rId13"/>
    <p:sldId id="587" r:id="rId14"/>
    <p:sldId id="588" r:id="rId15"/>
    <p:sldId id="267" r:id="rId16"/>
    <p:sldId id="563" r:id="rId17"/>
    <p:sldId id="359" r:id="rId18"/>
    <p:sldId id="257" r:id="rId19"/>
    <p:sldId id="568" r:id="rId20"/>
    <p:sldId id="569" r:id="rId21"/>
    <p:sldId id="570" r:id="rId22"/>
    <p:sldId id="571" r:id="rId23"/>
    <p:sldId id="572" r:id="rId24"/>
    <p:sldId id="573" r:id="rId25"/>
    <p:sldId id="574" r:id="rId26"/>
    <p:sldId id="575" r:id="rId27"/>
    <p:sldId id="576" r:id="rId28"/>
    <p:sldId id="577" r:id="rId29"/>
    <p:sldId id="578" r:id="rId30"/>
    <p:sldId id="1858" r:id="rId31"/>
    <p:sldId id="1856" r:id="rId32"/>
    <p:sldId id="1857" r:id="rId33"/>
    <p:sldId id="1854" r:id="rId34"/>
    <p:sldId id="1853" r:id="rId35"/>
    <p:sldId id="1855" r:id="rId36"/>
    <p:sldId id="266" r:id="rId37"/>
    <p:sldId id="268" r:id="rId38"/>
    <p:sldId id="269" r:id="rId39"/>
    <p:sldId id="270" r:id="rId40"/>
    <p:sldId id="1859" r:id="rId41"/>
    <p:sldId id="271" r:id="rId42"/>
  </p:sldIdLst>
  <p:sldSz cx="18288000" cy="10287000"/>
  <p:notesSz cx="6858000" cy="9144000"/>
  <p:embeddedFontLst>
    <p:embeddedFont>
      <p:font typeface="ADLaM Display" panose="02010000000000000000" pitchFamily="2" charset="0"/>
      <p:regular r:id="rId44"/>
    </p:embeddedFont>
    <p:embeddedFont>
      <p:font typeface="Aharoni" panose="02010803020104030203" pitchFamily="2" charset="-79"/>
      <p:bold r:id="rId45"/>
    </p:embeddedFont>
    <p:embeddedFont>
      <p:font typeface="Amasis MT Pro" panose="02040504050005020304" pitchFamily="18" charset="0"/>
      <p:regular r:id="rId46"/>
      <p:bold r:id="rId47"/>
      <p:italic r:id="rId48"/>
      <p:boldItalic r:id="rId49"/>
    </p:embeddedFont>
    <p:embeddedFont>
      <p:font typeface="Aptos Narrow" panose="020B0004020202020204" pitchFamily="34" charset="0"/>
      <p:regular r:id="rId50"/>
      <p:bold r:id="rId51"/>
      <p:italic r:id="rId52"/>
      <p:boldItalic r:id="rId53"/>
    </p:embeddedFont>
    <p:embeddedFont>
      <p:font typeface="Congenial" panose="02000503040000020004" pitchFamily="2" charset="0"/>
      <p:regular r:id="rId54"/>
      <p:bold r:id="rId55"/>
      <p:italic r:id="rId56"/>
      <p:boldItalic r:id="rId57"/>
    </p:embeddedFont>
    <p:embeddedFont>
      <p:font typeface="Nourd Bold" panose="020B0604020202020204" charset="0"/>
      <p:regular r:id="rId58"/>
      <p:bold r:id="rId59"/>
    </p:embeddedFont>
    <p:embeddedFont>
      <p:font typeface="Source Sans Pro" panose="020B050303040302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AA9"/>
    <a:srgbClr val="F15846"/>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26" autoAdjust="0"/>
  </p:normalViewPr>
  <p:slideViewPr>
    <p:cSldViewPr>
      <p:cViewPr>
        <p:scale>
          <a:sx n="40" d="100"/>
          <a:sy n="40" d="100"/>
        </p:scale>
        <p:origin x="82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ID" sz="1200" dirty="0" err="1">
                <a:latin typeface="Nourd Bold" panose="020B0604020202020204" charset="0"/>
              </a:rPr>
              <a:t>Pertumbuhan</a:t>
            </a:r>
            <a:r>
              <a:rPr lang="en-ID" sz="1200" dirty="0">
                <a:latin typeface="Nourd Bold" panose="020B0604020202020204" charset="0"/>
              </a:rPr>
              <a:t> PAD Kota Semarang</a:t>
            </a:r>
          </a:p>
          <a:p>
            <a:pPr>
              <a:defRPr/>
            </a:pPr>
            <a:r>
              <a:rPr lang="en-ID" sz="1200" dirty="0" err="1">
                <a:latin typeface="Nourd Bold" panose="020B0604020202020204" charset="0"/>
              </a:rPr>
              <a:t>Dibandingkan</a:t>
            </a:r>
            <a:r>
              <a:rPr lang="en-ID" sz="1200" baseline="0" dirty="0">
                <a:latin typeface="Nourd Bold" panose="020B0604020202020204" charset="0"/>
              </a:rPr>
              <a:t> </a:t>
            </a:r>
            <a:r>
              <a:rPr lang="en-ID" sz="1200" baseline="0" dirty="0" err="1">
                <a:latin typeface="Nourd Bold" panose="020B0604020202020204" charset="0"/>
              </a:rPr>
              <a:t>Provinsi</a:t>
            </a:r>
            <a:r>
              <a:rPr lang="en-ID" sz="1200" baseline="0" dirty="0">
                <a:latin typeface="Nourd Bold" panose="020B0604020202020204" charset="0"/>
              </a:rPr>
              <a:t> </a:t>
            </a:r>
            <a:r>
              <a:rPr lang="en-ID" sz="1200" baseline="0" dirty="0" err="1">
                <a:latin typeface="Nourd Bold" panose="020B0604020202020204" charset="0"/>
              </a:rPr>
              <a:t>Jateng</a:t>
            </a:r>
            <a:r>
              <a:rPr lang="en-ID" sz="1200" baseline="0" dirty="0">
                <a:latin typeface="Nourd Bold" panose="020B0604020202020204" charset="0"/>
              </a:rPr>
              <a:t> dan Nasional</a:t>
            </a:r>
          </a:p>
          <a:p>
            <a:pPr>
              <a:defRPr/>
            </a:pPr>
            <a:r>
              <a:rPr lang="en-ID" sz="1200" baseline="0" dirty="0" err="1">
                <a:latin typeface="Nourd Bold" panose="020B0604020202020204" charset="0"/>
              </a:rPr>
              <a:t>Periode</a:t>
            </a:r>
            <a:r>
              <a:rPr lang="en-ID" sz="1200" baseline="0" dirty="0">
                <a:latin typeface="Nourd Bold" panose="020B0604020202020204" charset="0"/>
              </a:rPr>
              <a:t> 2021 - 2023</a:t>
            </a:r>
            <a:endParaRPr lang="en-ID" sz="1200" dirty="0">
              <a:latin typeface="Nourd Bold" panose="020B0604020202020204" charset="0"/>
            </a:endParaRPr>
          </a:p>
        </c:rich>
      </c:tx>
      <c:layout>
        <c:manualLayout>
          <c:xMode val="edge"/>
          <c:yMode val="edge"/>
          <c:x val="0.230404291671434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d-ID"/>
        </a:p>
      </c:txPr>
    </c:title>
    <c:autoTitleDeleted val="0"/>
    <c:plotArea>
      <c:layout>
        <c:manualLayout>
          <c:layoutTarget val="inner"/>
          <c:xMode val="edge"/>
          <c:yMode val="edge"/>
          <c:x val="2.8067294223208167E-2"/>
          <c:y val="0.20840936068260121"/>
          <c:w val="0.9656955292827456"/>
          <c:h val="0.60246507039839503"/>
        </c:manualLayout>
      </c:layout>
      <c:lineChart>
        <c:grouping val="standard"/>
        <c:varyColors val="0"/>
        <c:ser>
          <c:idx val="0"/>
          <c:order val="0"/>
          <c:tx>
            <c:strRef>
              <c:f>Sheet1!$B$1</c:f>
              <c:strCache>
                <c:ptCount val="1"/>
                <c:pt idx="0">
                  <c:v>Nasional</c:v>
                </c:pt>
              </c:strCache>
            </c:strRef>
          </c:tx>
          <c:spPr>
            <a:ln w="25400" cap="rnd">
              <a:solidFill>
                <a:srgbClr val="F1BAA9"/>
              </a:solidFill>
              <a:round/>
            </a:ln>
            <a:effectLst/>
          </c:spPr>
          <c:marker>
            <c:symbol val="circle"/>
            <c:size val="8"/>
            <c:spPr>
              <a:solidFill>
                <a:srgbClr val="F1BAA9"/>
              </a:solidFill>
              <a:ln w="25400">
                <a:solidFill>
                  <a:srgbClr val="F1BAA9"/>
                </a:solidFill>
              </a:ln>
              <a:effectLst/>
            </c:spPr>
          </c:marker>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id-ID"/>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Sheet1!$A$2:$A$5</c:f>
              <c:numCache>
                <c:formatCode>General</c:formatCode>
                <c:ptCount val="4"/>
                <c:pt idx="0">
                  <c:v>2021</c:v>
                </c:pt>
                <c:pt idx="1">
                  <c:v>2022</c:v>
                </c:pt>
                <c:pt idx="2">
                  <c:v>2023</c:v>
                </c:pt>
              </c:numCache>
            </c:numRef>
          </c:cat>
          <c:val>
            <c:numRef>
              <c:f>Sheet1!$B$2:$B$5</c:f>
              <c:numCache>
                <c:formatCode>0.0%</c:formatCode>
                <c:ptCount val="4"/>
                <c:pt idx="0">
                  <c:v>0.12475598427165779</c:v>
                </c:pt>
                <c:pt idx="1">
                  <c:v>0.10579513576960307</c:v>
                </c:pt>
                <c:pt idx="2">
                  <c:v>5.3333145369496328E-2</c:v>
                </c:pt>
              </c:numCache>
            </c:numRef>
          </c:val>
          <c:smooth val="0"/>
          <c:extLst>
            <c:ext xmlns:c16="http://schemas.microsoft.com/office/drawing/2014/chart" uri="{C3380CC4-5D6E-409C-BE32-E72D297353CC}">
              <c16:uniqueId val="{00000000-BE3B-4AA9-80BB-2CA96110D78B}"/>
            </c:ext>
          </c:extLst>
        </c:ser>
        <c:ser>
          <c:idx val="1"/>
          <c:order val="1"/>
          <c:tx>
            <c:strRef>
              <c:f>Sheet1!$C$1</c:f>
              <c:strCache>
                <c:ptCount val="1"/>
                <c:pt idx="0">
                  <c:v>Provinsi</c:v>
                </c:pt>
              </c:strCache>
            </c:strRef>
          </c:tx>
          <c:spPr>
            <a:ln w="28575" cap="rnd">
              <a:solidFill>
                <a:srgbClr val="00B0F0"/>
              </a:solidFill>
              <a:round/>
            </a:ln>
            <a:effectLst/>
          </c:spPr>
          <c:marker>
            <c:symbol val="circle"/>
            <c:size val="7"/>
            <c:spPr>
              <a:solidFill>
                <a:srgbClr val="00B0F0"/>
              </a:solidFill>
              <a:ln w="9525">
                <a:solidFill>
                  <a:srgbClr val="00B0F0"/>
                </a:solidFill>
              </a:ln>
              <a:effectLst/>
            </c:spPr>
          </c:marker>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id-ID"/>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Sheet1!$A$2:$A$5</c:f>
              <c:numCache>
                <c:formatCode>General</c:formatCode>
                <c:ptCount val="4"/>
                <c:pt idx="0">
                  <c:v>2021</c:v>
                </c:pt>
                <c:pt idx="1">
                  <c:v>2022</c:v>
                </c:pt>
                <c:pt idx="2">
                  <c:v>2023</c:v>
                </c:pt>
              </c:numCache>
            </c:numRef>
          </c:cat>
          <c:val>
            <c:numRef>
              <c:f>Sheet1!$C$2:$C$5</c:f>
              <c:numCache>
                <c:formatCode>0.0%</c:formatCode>
                <c:ptCount val="4"/>
                <c:pt idx="0">
                  <c:v>0.12670313372685069</c:v>
                </c:pt>
                <c:pt idx="1">
                  <c:v>3.6405767576048936E-2</c:v>
                </c:pt>
                <c:pt idx="2">
                  <c:v>5.0641855831277997E-2</c:v>
                </c:pt>
              </c:numCache>
            </c:numRef>
          </c:val>
          <c:smooth val="0"/>
          <c:extLst>
            <c:ext xmlns:c16="http://schemas.microsoft.com/office/drawing/2014/chart" uri="{C3380CC4-5D6E-409C-BE32-E72D297353CC}">
              <c16:uniqueId val="{00000001-BE3B-4AA9-80BB-2CA96110D78B}"/>
            </c:ext>
          </c:extLst>
        </c:ser>
        <c:ser>
          <c:idx val="2"/>
          <c:order val="2"/>
          <c:tx>
            <c:strRef>
              <c:f>Sheet1!$D$1</c:f>
              <c:strCache>
                <c:ptCount val="1"/>
                <c:pt idx="0">
                  <c:v>Kota</c:v>
                </c:pt>
              </c:strCache>
            </c:strRef>
          </c:tx>
          <c:spPr>
            <a:ln w="28575" cap="rnd">
              <a:solidFill>
                <a:srgbClr val="FF0000"/>
              </a:solidFill>
              <a:round/>
            </a:ln>
            <a:effectLst/>
          </c:spPr>
          <c:marker>
            <c:symbol val="circle"/>
            <c:size val="8"/>
            <c:spPr>
              <a:solidFill>
                <a:srgbClr val="C00000"/>
              </a:solidFill>
              <a:ln w="9525">
                <a:solidFill>
                  <a:schemeClr val="accent3"/>
                </a:solidFill>
              </a:ln>
              <a:effectLst/>
            </c:spPr>
          </c:marker>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id-ID"/>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Sheet1!$A$2:$A$5</c:f>
              <c:numCache>
                <c:formatCode>General</c:formatCode>
                <c:ptCount val="4"/>
                <c:pt idx="0">
                  <c:v>2021</c:v>
                </c:pt>
                <c:pt idx="1">
                  <c:v>2022</c:v>
                </c:pt>
                <c:pt idx="2">
                  <c:v>2023</c:v>
                </c:pt>
              </c:numCache>
            </c:numRef>
          </c:cat>
          <c:val>
            <c:numRef>
              <c:f>Sheet1!$D$2:$D$5</c:f>
              <c:numCache>
                <c:formatCode>0.0%</c:formatCode>
                <c:ptCount val="4"/>
                <c:pt idx="0">
                  <c:v>0.16706945547974161</c:v>
                </c:pt>
                <c:pt idx="1">
                  <c:v>7.754247194809781E-2</c:v>
                </c:pt>
                <c:pt idx="2">
                  <c:v>0.11356823818261658</c:v>
                </c:pt>
              </c:numCache>
            </c:numRef>
          </c:val>
          <c:smooth val="0"/>
          <c:extLst>
            <c:ext xmlns:c16="http://schemas.microsoft.com/office/drawing/2014/chart" uri="{C3380CC4-5D6E-409C-BE32-E72D297353CC}">
              <c16:uniqueId val="{00000002-BE3B-4AA9-80BB-2CA96110D78B}"/>
            </c:ext>
          </c:extLst>
        </c:ser>
        <c:dLbls>
          <c:showLegendKey val="0"/>
          <c:showVal val="0"/>
          <c:showCatName val="0"/>
          <c:showSerName val="0"/>
          <c:showPercent val="0"/>
          <c:showBubbleSize val="0"/>
        </c:dLbls>
        <c:marker val="1"/>
        <c:smooth val="0"/>
        <c:axId val="441264936"/>
        <c:axId val="441265328"/>
      </c:lineChart>
      <c:catAx>
        <c:axId val="441264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d-ID"/>
          </a:p>
        </c:txPr>
        <c:crossAx val="441265328"/>
        <c:crosses val="autoZero"/>
        <c:auto val="1"/>
        <c:lblAlgn val="ctr"/>
        <c:lblOffset val="100"/>
        <c:noMultiLvlLbl val="0"/>
      </c:catAx>
      <c:valAx>
        <c:axId val="44126532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441264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d-I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d-ID"/>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F5A3E-9FD5-46BD-B0E2-5A55F4F7483F}" type="datetimeFigureOut">
              <a:rPr lang="id-ID" smtClean="0"/>
              <a:t>15/07/2024</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C8266-2CDD-482F-A7CA-1C136765A932}" type="slidenum">
              <a:rPr lang="id-ID" smtClean="0"/>
              <a:t>‹#›</a:t>
            </a:fld>
            <a:endParaRPr lang="id-ID"/>
          </a:p>
        </p:txBody>
      </p:sp>
    </p:spTree>
    <p:extLst>
      <p:ext uri="{BB962C8B-B14F-4D97-AF65-F5344CB8AC3E}">
        <p14:creationId xmlns:p14="http://schemas.microsoft.com/office/powerpoint/2010/main" val="1935259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fld id="{9F02DBCB-5CDD-4009-8C40-E6C811C13721}" type="slidenum">
              <a:rPr lang="id-ID" smtClean="0"/>
              <a:t>7</a:t>
            </a:fld>
            <a:endParaRPr lang="id-ID"/>
          </a:p>
        </p:txBody>
      </p:sp>
    </p:spTree>
    <p:extLst>
      <p:ext uri="{BB962C8B-B14F-4D97-AF65-F5344CB8AC3E}">
        <p14:creationId xmlns:p14="http://schemas.microsoft.com/office/powerpoint/2010/main" val="121920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fld id="{9F02DBCB-5CDD-4009-8C40-E6C811C13721}" type="slidenum">
              <a:rPr lang="id-ID" smtClean="0"/>
              <a:t>8</a:t>
            </a:fld>
            <a:endParaRPr lang="id-ID"/>
          </a:p>
        </p:txBody>
      </p:sp>
    </p:spTree>
    <p:extLst>
      <p:ext uri="{BB962C8B-B14F-4D97-AF65-F5344CB8AC3E}">
        <p14:creationId xmlns:p14="http://schemas.microsoft.com/office/powerpoint/2010/main" val="225927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82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a:off x="203100" y="212400"/>
            <a:ext cx="17881800" cy="9862200"/>
          </a:xfrm>
          <a:prstGeom prst="rect">
            <a:avLst/>
          </a:pr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 name="Google Shape;28;p4"/>
          <p:cNvSpPr txBox="1">
            <a:spLocks noGrp="1"/>
          </p:cNvSpPr>
          <p:nvPr>
            <p:ph type="subTitle" idx="1"/>
          </p:nvPr>
        </p:nvSpPr>
        <p:spPr>
          <a:xfrm>
            <a:off x="1243150" y="2456874"/>
            <a:ext cx="15756600" cy="73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0"/>
              </a:spcBef>
              <a:spcAft>
                <a:spcPts val="0"/>
              </a:spcAft>
              <a:buNone/>
              <a:defRPr sz="2400"/>
            </a:lvl2pPr>
            <a:lvl3pPr lvl="2" rtl="0">
              <a:lnSpc>
                <a:spcPct val="100000"/>
              </a:lnSpc>
              <a:spcBef>
                <a:spcPts val="0"/>
              </a:spcBef>
              <a:spcAft>
                <a:spcPts val="0"/>
              </a:spcAft>
              <a:buNone/>
              <a:defRPr sz="2400"/>
            </a:lvl3pPr>
            <a:lvl4pPr lvl="3" rtl="0">
              <a:lnSpc>
                <a:spcPct val="100000"/>
              </a:lnSpc>
              <a:spcBef>
                <a:spcPts val="0"/>
              </a:spcBef>
              <a:spcAft>
                <a:spcPts val="0"/>
              </a:spcAft>
              <a:buNone/>
              <a:defRPr sz="2400"/>
            </a:lvl4pPr>
            <a:lvl5pPr lvl="4" rtl="0">
              <a:lnSpc>
                <a:spcPct val="100000"/>
              </a:lnSpc>
              <a:spcBef>
                <a:spcPts val="0"/>
              </a:spcBef>
              <a:spcAft>
                <a:spcPts val="0"/>
              </a:spcAft>
              <a:buNone/>
              <a:defRPr sz="2400"/>
            </a:lvl5pPr>
            <a:lvl6pPr lvl="5" rtl="0">
              <a:lnSpc>
                <a:spcPct val="100000"/>
              </a:lnSpc>
              <a:spcBef>
                <a:spcPts val="0"/>
              </a:spcBef>
              <a:spcAft>
                <a:spcPts val="0"/>
              </a:spcAft>
              <a:buNone/>
              <a:defRPr sz="2400"/>
            </a:lvl6pPr>
            <a:lvl7pPr lvl="6" rtl="0">
              <a:lnSpc>
                <a:spcPct val="100000"/>
              </a:lnSpc>
              <a:spcBef>
                <a:spcPts val="0"/>
              </a:spcBef>
              <a:spcAft>
                <a:spcPts val="0"/>
              </a:spcAft>
              <a:buNone/>
              <a:defRPr sz="2400"/>
            </a:lvl7pPr>
            <a:lvl8pPr lvl="7" rtl="0">
              <a:lnSpc>
                <a:spcPct val="100000"/>
              </a:lnSpc>
              <a:spcBef>
                <a:spcPts val="0"/>
              </a:spcBef>
              <a:spcAft>
                <a:spcPts val="0"/>
              </a:spcAft>
              <a:buNone/>
              <a:defRPr sz="2400"/>
            </a:lvl8pPr>
            <a:lvl9pPr lvl="8" rtl="0">
              <a:lnSpc>
                <a:spcPct val="100000"/>
              </a:lnSpc>
              <a:spcBef>
                <a:spcPts val="0"/>
              </a:spcBef>
              <a:spcAft>
                <a:spcPts val="0"/>
              </a:spcAft>
              <a:buNone/>
              <a:defRPr sz="2400"/>
            </a:lvl9pPr>
          </a:lstStyle>
          <a:p>
            <a:endParaRPr/>
          </a:p>
        </p:txBody>
      </p:sp>
      <p:sp>
        <p:nvSpPr>
          <p:cNvPr id="29" name="Google Shape;29;p4"/>
          <p:cNvSpPr txBox="1">
            <a:spLocks noGrp="1"/>
          </p:cNvSpPr>
          <p:nvPr>
            <p:ph type="title"/>
          </p:nvPr>
        </p:nvSpPr>
        <p:spPr>
          <a:xfrm>
            <a:off x="1250600" y="631626"/>
            <a:ext cx="15408000" cy="14154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92549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bg1"/>
                </a:solidFill>
                <a:latin typeface="+mj-lt"/>
                <a:cs typeface="Arial" pitchFamily="34" charset="0"/>
              </a:defRPr>
            </a:lvl1pPr>
          </a:lstStyle>
          <a:p>
            <a:pPr lvl="0"/>
            <a:r>
              <a:rPr lang="en-US" altLang="ko-KR" dirty="0"/>
              <a:t>BASIC LAYOUT</a:t>
            </a:r>
          </a:p>
        </p:txBody>
      </p:sp>
      <p:sp>
        <p:nvSpPr>
          <p:cNvPr id="4" name="Freeform 44">
            <a:extLst>
              <a:ext uri="{FF2B5EF4-FFF2-40B4-BE49-F238E27FC236}">
                <a16:creationId xmlns:a16="http://schemas.microsoft.com/office/drawing/2014/main" id="{C07FBD2D-6A89-414D-85F9-7BB69D5020BD}"/>
              </a:ext>
            </a:extLst>
          </p:cNvPr>
          <p:cNvSpPr>
            <a:spLocks noChangeAspect="1"/>
          </p:cNvSpPr>
          <p:nvPr/>
        </p:nvSpPr>
        <p:spPr>
          <a:xfrm>
            <a:off x="12912038" y="2186104"/>
            <a:ext cx="4373361" cy="2356296"/>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dirty="0">
              <a:solidFill>
                <a:schemeClr val="tx1"/>
              </a:solidFill>
            </a:endParaRPr>
          </a:p>
        </p:txBody>
      </p:sp>
      <p:sp>
        <p:nvSpPr>
          <p:cNvPr id="7" name="Freeform 44">
            <a:extLst>
              <a:ext uri="{FF2B5EF4-FFF2-40B4-BE49-F238E27FC236}">
                <a16:creationId xmlns:a16="http://schemas.microsoft.com/office/drawing/2014/main" id="{B11ECC53-3D93-4507-89DA-7C96C5F98371}"/>
              </a:ext>
            </a:extLst>
          </p:cNvPr>
          <p:cNvSpPr>
            <a:spLocks noChangeAspect="1"/>
          </p:cNvSpPr>
          <p:nvPr userDrawn="1"/>
        </p:nvSpPr>
        <p:spPr>
          <a:xfrm flipH="1">
            <a:off x="1022361" y="3586280"/>
            <a:ext cx="4373361" cy="2356296"/>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dirty="0">
              <a:solidFill>
                <a:schemeClr val="tx1"/>
              </a:solidFill>
            </a:endParaRPr>
          </a:p>
        </p:txBody>
      </p:sp>
      <p:sp>
        <p:nvSpPr>
          <p:cNvPr id="6" name="그림 개체 틀 2">
            <a:extLst>
              <a:ext uri="{FF2B5EF4-FFF2-40B4-BE49-F238E27FC236}">
                <a16:creationId xmlns:a16="http://schemas.microsoft.com/office/drawing/2014/main" id="{5B2F270D-6127-4230-AAA0-00D1740544F6}"/>
              </a:ext>
            </a:extLst>
          </p:cNvPr>
          <p:cNvSpPr>
            <a:spLocks noGrp="1"/>
          </p:cNvSpPr>
          <p:nvPr>
            <p:ph type="pic" sz="quarter" idx="59" hasCustomPrompt="1"/>
          </p:nvPr>
        </p:nvSpPr>
        <p:spPr>
          <a:xfrm>
            <a:off x="2717835" y="3794483"/>
            <a:ext cx="1939890" cy="193989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1FCAD4D1-1D22-4C76-A670-F8AC37A106D2}"/>
              </a:ext>
            </a:extLst>
          </p:cNvPr>
          <p:cNvSpPr>
            <a:spLocks noGrp="1"/>
          </p:cNvSpPr>
          <p:nvPr>
            <p:ph type="pic" sz="quarter" idx="60" hasCustomPrompt="1"/>
          </p:nvPr>
        </p:nvSpPr>
        <p:spPr>
          <a:xfrm>
            <a:off x="13676348" y="2394307"/>
            <a:ext cx="1939890" cy="193989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9" name="Freeform 44">
            <a:extLst>
              <a:ext uri="{FF2B5EF4-FFF2-40B4-BE49-F238E27FC236}">
                <a16:creationId xmlns:a16="http://schemas.microsoft.com/office/drawing/2014/main" id="{C3AF9648-F60B-452B-86AC-AB13E224D3FD}"/>
              </a:ext>
            </a:extLst>
          </p:cNvPr>
          <p:cNvSpPr>
            <a:spLocks noChangeAspect="1"/>
          </p:cNvSpPr>
          <p:nvPr userDrawn="1"/>
        </p:nvSpPr>
        <p:spPr>
          <a:xfrm>
            <a:off x="7058829" y="6472355"/>
            <a:ext cx="4373361" cy="2356296"/>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ko-KR" altLang="en-US" sz="4050" dirty="0">
              <a:solidFill>
                <a:schemeClr val="tx1"/>
              </a:solidFill>
            </a:endParaRPr>
          </a:p>
        </p:txBody>
      </p:sp>
      <p:sp>
        <p:nvSpPr>
          <p:cNvPr id="10" name="그림 개체 틀 2">
            <a:extLst>
              <a:ext uri="{FF2B5EF4-FFF2-40B4-BE49-F238E27FC236}">
                <a16:creationId xmlns:a16="http://schemas.microsoft.com/office/drawing/2014/main" id="{ADE84C9C-AE4C-4919-85E3-27955132D9EC}"/>
              </a:ext>
            </a:extLst>
          </p:cNvPr>
          <p:cNvSpPr>
            <a:spLocks noGrp="1"/>
          </p:cNvSpPr>
          <p:nvPr>
            <p:ph type="pic" sz="quarter" idx="61" hasCustomPrompt="1"/>
          </p:nvPr>
        </p:nvSpPr>
        <p:spPr>
          <a:xfrm>
            <a:off x="7804185" y="6680558"/>
            <a:ext cx="1939890" cy="193989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289187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Photo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F45076F-4240-4B40-8CE4-637DD751A68B}"/>
              </a:ext>
            </a:extLst>
          </p:cNvPr>
          <p:cNvSpPr>
            <a:spLocks noGrp="1"/>
          </p:cNvSpPr>
          <p:nvPr>
            <p:ph type="title" hasCustomPrompt="1"/>
          </p:nvPr>
        </p:nvSpPr>
        <p:spPr>
          <a:xfrm>
            <a:off x="1143000" y="1073944"/>
            <a:ext cx="8001000" cy="1783557"/>
          </a:xfrm>
          <a:prstGeom prst="rect">
            <a:avLst/>
          </a:prstGeom>
        </p:spPr>
        <p:txBody>
          <a:bodyPr anchor="t">
            <a:normAutofit/>
          </a:bodyPr>
          <a:lstStyle>
            <a:lvl1pPr>
              <a:spcBef>
                <a:spcPts val="1500"/>
              </a:spcBef>
              <a:defRPr sz="6000" b="1">
                <a:solidFill>
                  <a:schemeClr val="accent2"/>
                </a:solidFill>
              </a:defRPr>
            </a:lvl1pPr>
          </a:lstStyle>
          <a:p>
            <a:r>
              <a:rPr lang="en-US" dirty="0"/>
              <a:t>Insert title here</a:t>
            </a:r>
          </a:p>
        </p:txBody>
      </p:sp>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hasCustomPrompt="1"/>
          </p:nvPr>
        </p:nvSpPr>
        <p:spPr>
          <a:xfrm>
            <a:off x="1143000" y="2857500"/>
            <a:ext cx="8001000" cy="4914900"/>
          </a:xfrm>
          <a:prstGeom prst="rect">
            <a:avLst/>
          </a:prstGeom>
        </p:spPr>
        <p:txBody>
          <a:bodyPr/>
          <a:lstStyle>
            <a:lvl1pPr marL="0" indent="0">
              <a:lnSpc>
                <a:spcPct val="100000"/>
              </a:lnSpc>
              <a:buNone/>
              <a:defRPr sz="2700" b="1"/>
            </a:lvl1pPr>
            <a:lvl2pPr marL="342900">
              <a:lnSpc>
                <a:spcPct val="100000"/>
              </a:lnSpc>
              <a:spcBef>
                <a:spcPts val="1500"/>
              </a:spcBef>
              <a:defRPr sz="2700"/>
            </a:lvl2pPr>
          </a:lstStyle>
          <a:p>
            <a:pPr lvl="0"/>
            <a:r>
              <a:rPr lang="en-US" dirty="0"/>
              <a:t>Insert subtitle here</a:t>
            </a:r>
          </a:p>
          <a:p>
            <a:pPr lvl="1"/>
            <a:r>
              <a:rPr lang="en-US" dirty="0"/>
              <a:t>Insert content here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10287000" y="1073944"/>
            <a:ext cx="6858000" cy="3543300"/>
          </a:xfrm>
          <a:prstGeom prst="rect">
            <a:avLst/>
          </a:prstGeom>
          <a:solidFill>
            <a:schemeClr val="tx2"/>
          </a:solidFill>
        </p:spPr>
        <p:txBody>
          <a:bodyPr>
            <a:normAutofit/>
          </a:bodyPr>
          <a:lstStyle>
            <a:lvl1pPr algn="ctr">
              <a:buNone/>
              <a:defRPr sz="2400"/>
            </a:lvl1pPr>
          </a:lstStyle>
          <a:p>
            <a:r>
              <a:rPr lang="en-US"/>
              <a:t>Click icon to add picture</a:t>
            </a:r>
            <a:endParaRPr lang="en-US" dirty="0"/>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10287000" y="4958312"/>
            <a:ext cx="6858000" cy="3543300"/>
          </a:xfrm>
          <a:prstGeom prst="rect">
            <a:avLst/>
          </a:prstGeom>
          <a:solidFill>
            <a:schemeClr val="tx2"/>
          </a:solidFill>
        </p:spPr>
        <p:txBody>
          <a:bodyPr>
            <a:normAutofit/>
          </a:bodyPr>
          <a:lstStyle>
            <a:lvl1pPr algn="ctr">
              <a:buNone/>
              <a:defRPr sz="2400"/>
            </a:lvl1pPr>
          </a:lstStyle>
          <a:p>
            <a:r>
              <a:rPr lang="en-US"/>
              <a:t>Click icon to add picture</a:t>
            </a:r>
            <a:endParaRPr lang="en-US" dirty="0"/>
          </a:p>
        </p:txBody>
      </p:sp>
      <p:pic>
        <p:nvPicPr>
          <p:cNvPr id="11" name="Picture Placeholder 5" descr="Red, blue grey white pattern background">
            <a:extLst>
              <a:ext uri="{FF2B5EF4-FFF2-40B4-BE49-F238E27FC236}">
                <a16:creationId xmlns:a16="http://schemas.microsoft.com/office/drawing/2014/main" id="{1014381E-E235-4624-9267-69EEEE9826F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8971383"/>
            <a:ext cx="18288000" cy="1315617"/>
          </a:xfrm>
          <a:prstGeom prst="rect">
            <a:avLst/>
          </a:prstGeom>
        </p:spPr>
      </p:pic>
    </p:spTree>
    <p:extLst>
      <p:ext uri="{BB962C8B-B14F-4D97-AF65-F5344CB8AC3E}">
        <p14:creationId xmlns:p14="http://schemas.microsoft.com/office/powerpoint/2010/main" val="3768103417"/>
      </p:ext>
    </p:extLst>
  </p:cSld>
  <p:clrMapOvr>
    <a:masterClrMapping/>
  </p:clrMapOvr>
  <p:extLst>
    <p:ext uri="{DCECCB84-F9BA-43D5-87BE-67443E8EF086}">
      <p15:sldGuideLst xmlns:p15="http://schemas.microsoft.com/office/powerpoint/2012/main">
        <p15:guide id="1" orient="horz" pos="3672">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7C2E-C79E-B313-9B83-C3C8190B164A}"/>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id-ID"/>
          </a:p>
        </p:txBody>
      </p:sp>
      <p:sp>
        <p:nvSpPr>
          <p:cNvPr id="3" name="Subtitle 2">
            <a:extLst>
              <a:ext uri="{FF2B5EF4-FFF2-40B4-BE49-F238E27FC236}">
                <a16:creationId xmlns:a16="http://schemas.microsoft.com/office/drawing/2014/main" id="{3442CD03-42AC-8365-AB37-BD2124C40DAE}"/>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59FAB52B-C1D8-E4BA-1327-6210A01F70F5}"/>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5" name="Footer Placeholder 4">
            <a:extLst>
              <a:ext uri="{FF2B5EF4-FFF2-40B4-BE49-F238E27FC236}">
                <a16:creationId xmlns:a16="http://schemas.microsoft.com/office/drawing/2014/main" id="{7C32BEC1-E0A4-8C58-6E00-A4F7FEC3FC27}"/>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CB1B6411-3A26-3C7A-CA5D-145B4A546E32}"/>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427942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AED5-0262-229F-4FEA-252AA3EAE561}"/>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F33EF9FB-ACDA-D165-8E84-8EC6A0FBD9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295C902D-0BC4-75B6-CDC4-B03DC6D6CC0F}"/>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5" name="Footer Placeholder 4">
            <a:extLst>
              <a:ext uri="{FF2B5EF4-FFF2-40B4-BE49-F238E27FC236}">
                <a16:creationId xmlns:a16="http://schemas.microsoft.com/office/drawing/2014/main" id="{0199411D-9A84-E606-4A7F-F543C2971963}"/>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C50E4BB-A7D0-C4C6-C513-23CFA9ADBE91}"/>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2874719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C1B4-6A2C-D566-C614-DAD0CA394D8E}"/>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2DA2C1F2-F319-816D-EA2E-993CDE405083}"/>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E70E12-6B75-FB30-ECE7-0DB5C3000414}"/>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5" name="Footer Placeholder 4">
            <a:extLst>
              <a:ext uri="{FF2B5EF4-FFF2-40B4-BE49-F238E27FC236}">
                <a16:creationId xmlns:a16="http://schemas.microsoft.com/office/drawing/2014/main" id="{4CF2561D-57CE-06C0-9A8D-7528E49DD63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98AD2E6B-23A7-EBA3-B212-E24A18051851}"/>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383829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4115-130E-8E7C-2960-4BAAE075459E}"/>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721D6D5B-3B95-72D8-8DFD-F4DDB6B87E0E}"/>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0499B77F-56CA-1829-A45B-1B3510E1AFB3}"/>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09F6706D-1199-E082-BD8C-65E296954F77}"/>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6" name="Footer Placeholder 5">
            <a:extLst>
              <a:ext uri="{FF2B5EF4-FFF2-40B4-BE49-F238E27FC236}">
                <a16:creationId xmlns:a16="http://schemas.microsoft.com/office/drawing/2014/main" id="{AEAF187B-DCC3-FD9B-46DA-BF1073A9549D}"/>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4436388C-E4AF-D1FF-7D53-F76EE43731F4}"/>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60414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5C4-93AF-632F-8A42-01DA693BE732}"/>
              </a:ext>
            </a:extLst>
          </p:cNvPr>
          <p:cNvSpPr>
            <a:spLocks noGrp="1"/>
          </p:cNvSpPr>
          <p:nvPr>
            <p:ph type="title"/>
          </p:nvPr>
        </p:nvSpPr>
        <p:spPr>
          <a:xfrm>
            <a:off x="1259682" y="547688"/>
            <a:ext cx="15773400" cy="1988344"/>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7623895C-2BC2-7D97-B127-64256F467FC7}"/>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547F1-2A63-6255-7973-1C65B62F9D0E}"/>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ED460A63-5F99-B895-CD98-45383811FB4D}"/>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D602BD-2D09-9B93-F2A8-1B6FB90FC399}"/>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A067044E-3CC3-66C5-E909-2C58CB48E748}"/>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8" name="Footer Placeholder 7">
            <a:extLst>
              <a:ext uri="{FF2B5EF4-FFF2-40B4-BE49-F238E27FC236}">
                <a16:creationId xmlns:a16="http://schemas.microsoft.com/office/drawing/2014/main" id="{EE165FC1-B9D0-96FB-3622-2458A457B356}"/>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9C714187-A7FC-2FEA-C93B-7C87BE9D24D3}"/>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1218020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D54C9-ED5D-2C0C-0539-B6214988BB46}"/>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21693F2A-D1AD-ED96-7E56-BBEF381A194A}"/>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4" name="Footer Placeholder 3">
            <a:extLst>
              <a:ext uri="{FF2B5EF4-FFF2-40B4-BE49-F238E27FC236}">
                <a16:creationId xmlns:a16="http://schemas.microsoft.com/office/drawing/2014/main" id="{6A328DAA-1CA3-AFE0-5172-1953FDA3A8E7}"/>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86AEB27A-F47D-0FDD-E175-B0F6D4480891}"/>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2944315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9CD46-6AD4-F81E-0DC1-7B6E7365EFA7}"/>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3" name="Footer Placeholder 2">
            <a:extLst>
              <a:ext uri="{FF2B5EF4-FFF2-40B4-BE49-F238E27FC236}">
                <a16:creationId xmlns:a16="http://schemas.microsoft.com/office/drawing/2014/main" id="{18EA3171-4DB3-BC49-7E3F-5BA8C4F9BF9F}"/>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A158B094-940F-F299-6D5D-A787D52DFC61}"/>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267081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CB42-CE2E-CD5A-15AA-3AD31A24E117}"/>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D8C4B8FB-8CD3-CFE4-6F25-B0121C2830F6}"/>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100D9DFB-5B52-6B4E-2403-BC4D69090515}"/>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0452CB9-2045-A07B-0031-64B9B5C090E8}"/>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6" name="Footer Placeholder 5">
            <a:extLst>
              <a:ext uri="{FF2B5EF4-FFF2-40B4-BE49-F238E27FC236}">
                <a16:creationId xmlns:a16="http://schemas.microsoft.com/office/drawing/2014/main" id="{BE57B739-5F24-EF27-21B1-F316E57CB6CD}"/>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977D6A8C-9594-D64C-D2E5-B277411A19CB}"/>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1215277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7D0D-5E6C-693F-CBC8-D19F14CB471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1A87D0C5-3A1D-A45A-763F-D6DC5F2C2C9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id-ID"/>
          </a:p>
        </p:txBody>
      </p:sp>
      <p:sp>
        <p:nvSpPr>
          <p:cNvPr id="4" name="Text Placeholder 3">
            <a:extLst>
              <a:ext uri="{FF2B5EF4-FFF2-40B4-BE49-F238E27FC236}">
                <a16:creationId xmlns:a16="http://schemas.microsoft.com/office/drawing/2014/main" id="{97143480-0C69-6650-1AA9-D050C4E020F0}"/>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18A6164-34D0-1FCE-6EB9-5B85DB804A25}"/>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6" name="Footer Placeholder 5">
            <a:extLst>
              <a:ext uri="{FF2B5EF4-FFF2-40B4-BE49-F238E27FC236}">
                <a16:creationId xmlns:a16="http://schemas.microsoft.com/office/drawing/2014/main" id="{C25A4F24-2712-72F5-8AAA-48E25B36FA57}"/>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09E388C5-67C8-AE45-408F-D2B3C09396F0}"/>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253862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C661-224B-1374-70F9-6F316789E210}"/>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64BC4D68-7870-BBF1-D23D-B8D996035D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7A15F330-5D93-0648-FB7B-72BB85D01105}"/>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5" name="Footer Placeholder 4">
            <a:extLst>
              <a:ext uri="{FF2B5EF4-FFF2-40B4-BE49-F238E27FC236}">
                <a16:creationId xmlns:a16="http://schemas.microsoft.com/office/drawing/2014/main" id="{3CB39DFE-978A-99C6-8123-FC25D95FC87B}"/>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FA70F34B-DA5B-AD59-248B-34953BD53A0A}"/>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787537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F1C5B-C8DC-F27C-5040-E30CD77804CD}"/>
              </a:ext>
            </a:extLst>
          </p:cNvPr>
          <p:cNvSpPr>
            <a:spLocks noGrp="1"/>
          </p:cNvSpPr>
          <p:nvPr>
            <p:ph type="title" orient="vert"/>
          </p:nvPr>
        </p:nvSpPr>
        <p:spPr>
          <a:xfrm>
            <a:off x="13087351" y="547689"/>
            <a:ext cx="3943350" cy="871775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64408996-0FE3-36EE-B80F-1DB7F8AC5396}"/>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6053FC0F-B99E-2D85-5962-94EFD64D937E}"/>
              </a:ext>
            </a:extLst>
          </p:cNvPr>
          <p:cNvSpPr>
            <a:spLocks noGrp="1"/>
          </p:cNvSpPr>
          <p:nvPr>
            <p:ph type="dt" sz="half" idx="10"/>
          </p:nvPr>
        </p:nvSpPr>
        <p:spPr/>
        <p:txBody>
          <a:bodyPr/>
          <a:lstStyle/>
          <a:p>
            <a:fld id="{6952D320-C27C-4653-9260-721934BC73EF}" type="datetimeFigureOut">
              <a:rPr lang="id-ID" smtClean="0"/>
              <a:t>15/07/2024</a:t>
            </a:fld>
            <a:endParaRPr lang="id-ID"/>
          </a:p>
        </p:txBody>
      </p:sp>
      <p:sp>
        <p:nvSpPr>
          <p:cNvPr id="5" name="Footer Placeholder 4">
            <a:extLst>
              <a:ext uri="{FF2B5EF4-FFF2-40B4-BE49-F238E27FC236}">
                <a16:creationId xmlns:a16="http://schemas.microsoft.com/office/drawing/2014/main" id="{A0D94C4A-AD51-794C-9F28-81BCE2A4EA3C}"/>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0DC9E158-771F-10A7-34B9-998863083E88}"/>
              </a:ext>
            </a:extLst>
          </p:cNvPr>
          <p:cNvSpPr>
            <a:spLocks noGrp="1"/>
          </p:cNvSpPr>
          <p:nvPr>
            <p:ph type="sldNum" sz="quarter" idx="12"/>
          </p:nvPr>
        </p:nvSpPr>
        <p:spPr/>
        <p:txBody>
          <a:bodyPr/>
          <a:lstStyle/>
          <a:p>
            <a:fld id="{04352800-FC6F-4211-870D-368EB5D3A8DB}" type="slidenum">
              <a:rPr lang="id-ID" smtClean="0"/>
              <a:t>‹#›</a:t>
            </a:fld>
            <a:endParaRPr lang="id-ID"/>
          </a:p>
        </p:txBody>
      </p:sp>
    </p:spTree>
    <p:extLst>
      <p:ext uri="{BB962C8B-B14F-4D97-AF65-F5344CB8AC3E}">
        <p14:creationId xmlns:p14="http://schemas.microsoft.com/office/powerpoint/2010/main" val="764442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Picture Placeholder 2"/>
          <p:cNvSpPr>
            <a:spLocks noGrp="1"/>
          </p:cNvSpPr>
          <p:nvPr>
            <p:ph type="pic" idx="11" hasCustomPrompt="1"/>
          </p:nvPr>
        </p:nvSpPr>
        <p:spPr>
          <a:xfrm>
            <a:off x="5322318" y="2353644"/>
            <a:ext cx="3657600" cy="3455984"/>
          </a:xfrm>
          <a:prstGeom prst="rect">
            <a:avLst/>
          </a:prstGeom>
          <a:solidFill>
            <a:schemeClr val="bg1">
              <a:lumMod val="95000"/>
            </a:schemeClr>
          </a:solidFill>
        </p:spPr>
        <p:txBody>
          <a:bodyPr anchor="ctr"/>
          <a:lstStyle>
            <a:lvl1pPr marL="0" indent="0" algn="ctr">
              <a:buNone/>
              <a:defRPr sz="3200" baseline="0">
                <a:latin typeface="Arial" pitchFamily="34" charset="0"/>
                <a:cs typeface="Arial" pitchFamily="34" charset="0"/>
              </a:defRPr>
            </a:lvl1pPr>
            <a:lvl2pPr marL="914378" indent="0">
              <a:buNone/>
              <a:defRPr sz="5600"/>
            </a:lvl2pPr>
            <a:lvl3pPr marL="1828756" indent="0">
              <a:buNone/>
              <a:defRPr sz="4800"/>
            </a:lvl3pPr>
            <a:lvl4pPr marL="2743132" indent="0">
              <a:buNone/>
              <a:defRPr sz="4000"/>
            </a:lvl4pPr>
            <a:lvl5pPr marL="3657508" indent="0">
              <a:buNone/>
              <a:defRPr sz="4000"/>
            </a:lvl5pPr>
            <a:lvl6pPr marL="4571886" indent="0">
              <a:buNone/>
              <a:defRPr sz="4000"/>
            </a:lvl6pPr>
            <a:lvl7pPr marL="5486264" indent="0">
              <a:buNone/>
              <a:defRPr sz="4000"/>
            </a:lvl7pPr>
            <a:lvl8pPr marL="6400640" indent="0">
              <a:buNone/>
              <a:defRPr sz="4000"/>
            </a:lvl8pPr>
            <a:lvl9pPr marL="7315018" indent="0">
              <a:buNone/>
              <a:defRPr sz="4000"/>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9306760" y="2353644"/>
            <a:ext cx="3657600" cy="3455984"/>
          </a:xfrm>
          <a:prstGeom prst="rect">
            <a:avLst/>
          </a:prstGeom>
          <a:solidFill>
            <a:schemeClr val="bg1">
              <a:lumMod val="95000"/>
            </a:schemeClr>
          </a:solidFill>
        </p:spPr>
        <p:txBody>
          <a:bodyPr anchor="ctr"/>
          <a:lstStyle>
            <a:lvl1pPr marL="0" indent="0" algn="ctr">
              <a:buNone/>
              <a:defRPr sz="3200" baseline="0">
                <a:latin typeface="Arial" pitchFamily="34" charset="0"/>
                <a:cs typeface="Arial" pitchFamily="34" charset="0"/>
              </a:defRPr>
            </a:lvl1pPr>
            <a:lvl2pPr marL="914378" indent="0">
              <a:buNone/>
              <a:defRPr sz="5600"/>
            </a:lvl2pPr>
            <a:lvl3pPr marL="1828756" indent="0">
              <a:buNone/>
              <a:defRPr sz="4800"/>
            </a:lvl3pPr>
            <a:lvl4pPr marL="2743132" indent="0">
              <a:buNone/>
              <a:defRPr sz="4000"/>
            </a:lvl4pPr>
            <a:lvl5pPr marL="3657508" indent="0">
              <a:buNone/>
              <a:defRPr sz="4000"/>
            </a:lvl5pPr>
            <a:lvl6pPr marL="4571886" indent="0">
              <a:buNone/>
              <a:defRPr sz="4000"/>
            </a:lvl6pPr>
            <a:lvl7pPr marL="5486264" indent="0">
              <a:buNone/>
              <a:defRPr sz="4000"/>
            </a:lvl7pPr>
            <a:lvl8pPr marL="6400640" indent="0">
              <a:buNone/>
              <a:defRPr sz="4000"/>
            </a:lvl8pPr>
            <a:lvl9pPr marL="7315018" indent="0">
              <a:buNone/>
              <a:defRPr sz="4000"/>
            </a:lvl9pPr>
          </a:lstStyle>
          <a:p>
            <a:r>
              <a:rPr lang="en-US" altLang="ko-KR" dirty="0"/>
              <a:t>Insert Your Image</a:t>
            </a:r>
            <a:endParaRPr lang="ko-KR" altLang="en-US" dirty="0"/>
          </a:p>
        </p:txBody>
      </p:sp>
      <p:sp>
        <p:nvSpPr>
          <p:cNvPr id="12" name="Picture Placeholder 2"/>
          <p:cNvSpPr>
            <a:spLocks noGrp="1"/>
          </p:cNvSpPr>
          <p:nvPr>
            <p:ph type="pic" idx="15" hasCustomPrompt="1"/>
          </p:nvPr>
        </p:nvSpPr>
        <p:spPr>
          <a:xfrm>
            <a:off x="9306760" y="6022228"/>
            <a:ext cx="3657600" cy="3455984"/>
          </a:xfrm>
          <a:prstGeom prst="rect">
            <a:avLst/>
          </a:prstGeom>
          <a:solidFill>
            <a:schemeClr val="bg1">
              <a:lumMod val="95000"/>
            </a:schemeClr>
          </a:solidFill>
        </p:spPr>
        <p:txBody>
          <a:bodyPr anchor="ctr"/>
          <a:lstStyle>
            <a:lvl1pPr marL="0" indent="0" algn="ctr">
              <a:buNone/>
              <a:defRPr sz="3200" baseline="0">
                <a:latin typeface="Arial" pitchFamily="34" charset="0"/>
                <a:cs typeface="Arial" pitchFamily="34" charset="0"/>
              </a:defRPr>
            </a:lvl1pPr>
            <a:lvl2pPr marL="914378" indent="0">
              <a:buNone/>
              <a:defRPr sz="5600"/>
            </a:lvl2pPr>
            <a:lvl3pPr marL="1828756" indent="0">
              <a:buNone/>
              <a:defRPr sz="4800"/>
            </a:lvl3pPr>
            <a:lvl4pPr marL="2743132" indent="0">
              <a:buNone/>
              <a:defRPr sz="4000"/>
            </a:lvl4pPr>
            <a:lvl5pPr marL="3657508" indent="0">
              <a:buNone/>
              <a:defRPr sz="4000"/>
            </a:lvl5pPr>
            <a:lvl6pPr marL="4571886" indent="0">
              <a:buNone/>
              <a:defRPr sz="4000"/>
            </a:lvl6pPr>
            <a:lvl7pPr marL="5486264" indent="0">
              <a:buNone/>
              <a:defRPr sz="4000"/>
            </a:lvl7pPr>
            <a:lvl8pPr marL="6400640" indent="0">
              <a:buNone/>
              <a:defRPr sz="4000"/>
            </a:lvl8pPr>
            <a:lvl9pPr marL="7315018" indent="0">
              <a:buNone/>
              <a:defRPr sz="4000"/>
            </a:lvl9pPr>
          </a:lstStyle>
          <a:p>
            <a:r>
              <a:rPr lang="en-US" altLang="ko-KR" dirty="0"/>
              <a:t>Insert Your Image</a:t>
            </a:r>
            <a:endParaRPr lang="ko-KR" altLang="en-US" dirty="0"/>
          </a:p>
        </p:txBody>
      </p:sp>
      <p:sp>
        <p:nvSpPr>
          <p:cNvPr id="13" name="Picture Placeholder 2"/>
          <p:cNvSpPr>
            <a:spLocks noGrp="1"/>
          </p:cNvSpPr>
          <p:nvPr>
            <p:ph type="pic" idx="16" hasCustomPrompt="1"/>
          </p:nvPr>
        </p:nvSpPr>
        <p:spPr>
          <a:xfrm>
            <a:off x="5322318" y="6022228"/>
            <a:ext cx="3657600" cy="3455984"/>
          </a:xfrm>
          <a:prstGeom prst="rect">
            <a:avLst/>
          </a:prstGeom>
          <a:solidFill>
            <a:schemeClr val="bg1">
              <a:lumMod val="95000"/>
            </a:schemeClr>
          </a:solidFill>
        </p:spPr>
        <p:txBody>
          <a:bodyPr anchor="ctr"/>
          <a:lstStyle>
            <a:lvl1pPr marL="0" indent="0" algn="ctr">
              <a:buNone/>
              <a:defRPr sz="3200" baseline="0">
                <a:latin typeface="Arial" pitchFamily="34" charset="0"/>
                <a:cs typeface="Arial" pitchFamily="34" charset="0"/>
              </a:defRPr>
            </a:lvl1pPr>
            <a:lvl2pPr marL="914378" indent="0">
              <a:buNone/>
              <a:defRPr sz="5600"/>
            </a:lvl2pPr>
            <a:lvl3pPr marL="1828756" indent="0">
              <a:buNone/>
              <a:defRPr sz="4800"/>
            </a:lvl3pPr>
            <a:lvl4pPr marL="2743132" indent="0">
              <a:buNone/>
              <a:defRPr sz="4000"/>
            </a:lvl4pPr>
            <a:lvl5pPr marL="3657508" indent="0">
              <a:buNone/>
              <a:defRPr sz="4000"/>
            </a:lvl5pPr>
            <a:lvl6pPr marL="4571886" indent="0">
              <a:buNone/>
              <a:defRPr sz="4000"/>
            </a:lvl6pPr>
            <a:lvl7pPr marL="5486264" indent="0">
              <a:buNone/>
              <a:defRPr sz="4000"/>
            </a:lvl7pPr>
            <a:lvl8pPr marL="6400640" indent="0">
              <a:buNone/>
              <a:defRPr sz="4000"/>
            </a:lvl8pPr>
            <a:lvl9pPr marL="7315018" indent="0">
              <a:buNone/>
              <a:defRPr sz="4000"/>
            </a:lvl9pPr>
          </a:lstStyle>
          <a:p>
            <a:r>
              <a:rPr lang="en-US" altLang="ko-KR" dirty="0"/>
              <a:t>Insert Your Image</a:t>
            </a:r>
            <a:endParaRPr lang="ko-KR" altLang="en-US" dirty="0"/>
          </a:p>
        </p:txBody>
      </p:sp>
      <p:sp>
        <p:nvSpPr>
          <p:cNvPr id="14" name="Rectangle 13"/>
          <p:cNvSpPr/>
          <p:nvPr userDrawn="1"/>
        </p:nvSpPr>
        <p:spPr>
          <a:xfrm>
            <a:off x="1337876" y="2353644"/>
            <a:ext cx="3657600" cy="34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5" name="Rectangle 14"/>
          <p:cNvSpPr/>
          <p:nvPr userDrawn="1"/>
        </p:nvSpPr>
        <p:spPr>
          <a:xfrm>
            <a:off x="13291204" y="2353644"/>
            <a:ext cx="3657600" cy="34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6" name="Rectangle 15"/>
          <p:cNvSpPr/>
          <p:nvPr userDrawn="1"/>
        </p:nvSpPr>
        <p:spPr>
          <a:xfrm>
            <a:off x="13291204" y="6022218"/>
            <a:ext cx="3657600" cy="345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7" name="Rectangle 16"/>
          <p:cNvSpPr/>
          <p:nvPr userDrawn="1"/>
        </p:nvSpPr>
        <p:spPr>
          <a:xfrm>
            <a:off x="1337876" y="6022218"/>
            <a:ext cx="3657600" cy="345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ko-KR" altLang="en-US" sz="3600"/>
          </a:p>
        </p:txBody>
      </p:sp>
      <p:sp>
        <p:nvSpPr>
          <p:cNvPr id="10" name="Title 1">
            <a:extLst>
              <a:ext uri="{FF2B5EF4-FFF2-40B4-BE49-F238E27FC236}">
                <a16:creationId xmlns:a16="http://schemas.microsoft.com/office/drawing/2014/main" id="{C04E2E11-A6E0-49CA-B50A-B4CE00AA51B2}"/>
              </a:ext>
            </a:extLst>
          </p:cNvPr>
          <p:cNvSpPr>
            <a:spLocks noGrp="1"/>
          </p:cNvSpPr>
          <p:nvPr>
            <p:ph type="title" hasCustomPrompt="1"/>
          </p:nvPr>
        </p:nvSpPr>
        <p:spPr>
          <a:xfrm>
            <a:off x="0" y="102943"/>
            <a:ext cx="18288000" cy="1296142"/>
          </a:xfrm>
          <a:prstGeom prst="rect">
            <a:avLst/>
          </a:prstGeom>
        </p:spPr>
        <p:txBody>
          <a:bodyPr anchor="ctr"/>
          <a:lstStyle>
            <a:lvl1pPr algn="ctr">
              <a:defRPr sz="72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
        <p:nvSpPr>
          <p:cNvPr id="18" name="Text Placeholder 9">
            <a:extLst>
              <a:ext uri="{FF2B5EF4-FFF2-40B4-BE49-F238E27FC236}">
                <a16:creationId xmlns:a16="http://schemas.microsoft.com/office/drawing/2014/main" id="{87C6EABD-F67F-49B4-A51B-E101FB5998F7}"/>
              </a:ext>
            </a:extLst>
          </p:cNvPr>
          <p:cNvSpPr>
            <a:spLocks noGrp="1"/>
          </p:cNvSpPr>
          <p:nvPr>
            <p:ph type="body" sz="quarter" idx="12" hasCustomPrompt="1"/>
          </p:nvPr>
        </p:nvSpPr>
        <p:spPr>
          <a:xfrm>
            <a:off x="1" y="1399132"/>
            <a:ext cx="18287998" cy="432000"/>
          </a:xfrm>
          <a:prstGeom prst="rect">
            <a:avLst/>
          </a:prstGeom>
        </p:spPr>
        <p:txBody>
          <a:bodyPr lIns="108000" anchor="ctr"/>
          <a:lstStyle>
            <a:lvl1pPr marL="0" indent="0" algn="ctr">
              <a:buNone/>
              <a:defRPr sz="2400" b="0" baseline="0">
                <a:solidFill>
                  <a:schemeClr val="tx1">
                    <a:lumMod val="75000"/>
                    <a:lumOff val="25000"/>
                  </a:schemeClr>
                </a:solidFill>
                <a:effectLst/>
                <a:latin typeface="+mn-lt"/>
                <a:cs typeface="Arial" pitchFamily="34" charset="0"/>
              </a:defRPr>
            </a:lvl1pPr>
          </a:lstStyle>
          <a:p>
            <a:pPr lvl="0"/>
            <a:r>
              <a:rPr lang="en-US" altLang="ko-KR" dirty="0"/>
              <a:t>This text con be replaced with your own text</a:t>
            </a:r>
            <a:endParaRPr lang="ko-KR" altLang="en-US" dirty="0"/>
          </a:p>
        </p:txBody>
      </p:sp>
    </p:spTree>
    <p:extLst>
      <p:ext uri="{BB962C8B-B14F-4D97-AF65-F5344CB8AC3E}">
        <p14:creationId xmlns:p14="http://schemas.microsoft.com/office/powerpoint/2010/main" val="2696216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a:off x="203100" y="212400"/>
            <a:ext cx="17881800" cy="9862200"/>
          </a:xfrm>
          <a:prstGeom prst="rect">
            <a:avLst/>
          </a:pr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 name="Google Shape;28;p4"/>
          <p:cNvSpPr txBox="1">
            <a:spLocks noGrp="1"/>
          </p:cNvSpPr>
          <p:nvPr>
            <p:ph type="subTitle" idx="1"/>
          </p:nvPr>
        </p:nvSpPr>
        <p:spPr>
          <a:xfrm>
            <a:off x="1243150" y="2456874"/>
            <a:ext cx="15756600" cy="73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0"/>
              </a:spcBef>
              <a:spcAft>
                <a:spcPts val="0"/>
              </a:spcAft>
              <a:buNone/>
              <a:defRPr sz="2400"/>
            </a:lvl2pPr>
            <a:lvl3pPr lvl="2" rtl="0">
              <a:lnSpc>
                <a:spcPct val="100000"/>
              </a:lnSpc>
              <a:spcBef>
                <a:spcPts val="0"/>
              </a:spcBef>
              <a:spcAft>
                <a:spcPts val="0"/>
              </a:spcAft>
              <a:buNone/>
              <a:defRPr sz="2400"/>
            </a:lvl3pPr>
            <a:lvl4pPr lvl="3" rtl="0">
              <a:lnSpc>
                <a:spcPct val="100000"/>
              </a:lnSpc>
              <a:spcBef>
                <a:spcPts val="0"/>
              </a:spcBef>
              <a:spcAft>
                <a:spcPts val="0"/>
              </a:spcAft>
              <a:buNone/>
              <a:defRPr sz="2400"/>
            </a:lvl4pPr>
            <a:lvl5pPr lvl="4" rtl="0">
              <a:lnSpc>
                <a:spcPct val="100000"/>
              </a:lnSpc>
              <a:spcBef>
                <a:spcPts val="0"/>
              </a:spcBef>
              <a:spcAft>
                <a:spcPts val="0"/>
              </a:spcAft>
              <a:buNone/>
              <a:defRPr sz="2400"/>
            </a:lvl5pPr>
            <a:lvl6pPr lvl="5" rtl="0">
              <a:lnSpc>
                <a:spcPct val="100000"/>
              </a:lnSpc>
              <a:spcBef>
                <a:spcPts val="0"/>
              </a:spcBef>
              <a:spcAft>
                <a:spcPts val="0"/>
              </a:spcAft>
              <a:buNone/>
              <a:defRPr sz="2400"/>
            </a:lvl6pPr>
            <a:lvl7pPr lvl="6" rtl="0">
              <a:lnSpc>
                <a:spcPct val="100000"/>
              </a:lnSpc>
              <a:spcBef>
                <a:spcPts val="0"/>
              </a:spcBef>
              <a:spcAft>
                <a:spcPts val="0"/>
              </a:spcAft>
              <a:buNone/>
              <a:defRPr sz="2400"/>
            </a:lvl7pPr>
            <a:lvl8pPr lvl="7" rtl="0">
              <a:lnSpc>
                <a:spcPct val="100000"/>
              </a:lnSpc>
              <a:spcBef>
                <a:spcPts val="0"/>
              </a:spcBef>
              <a:spcAft>
                <a:spcPts val="0"/>
              </a:spcAft>
              <a:buNone/>
              <a:defRPr sz="2400"/>
            </a:lvl8pPr>
            <a:lvl9pPr lvl="8" rtl="0">
              <a:lnSpc>
                <a:spcPct val="100000"/>
              </a:lnSpc>
              <a:spcBef>
                <a:spcPts val="0"/>
              </a:spcBef>
              <a:spcAft>
                <a:spcPts val="0"/>
              </a:spcAft>
              <a:buNone/>
              <a:defRPr sz="2400"/>
            </a:lvl9pPr>
          </a:lstStyle>
          <a:p>
            <a:endParaRPr/>
          </a:p>
        </p:txBody>
      </p:sp>
      <p:sp>
        <p:nvSpPr>
          <p:cNvPr id="29" name="Google Shape;29;p4"/>
          <p:cNvSpPr txBox="1">
            <a:spLocks noGrp="1"/>
          </p:cNvSpPr>
          <p:nvPr>
            <p:ph type="title"/>
          </p:nvPr>
        </p:nvSpPr>
        <p:spPr>
          <a:xfrm>
            <a:off x="1250600" y="631626"/>
            <a:ext cx="15408000" cy="14154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64301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p9"/>
          <p:cNvSpPr txBox="1">
            <a:spLocks noGrp="1"/>
          </p:cNvSpPr>
          <p:nvPr>
            <p:ph type="subTitle" idx="1"/>
          </p:nvPr>
        </p:nvSpPr>
        <p:spPr>
          <a:xfrm>
            <a:off x="4849200" y="4627148"/>
            <a:ext cx="8589600" cy="25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32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9"/>
          <p:cNvSpPr txBox="1">
            <a:spLocks noGrp="1"/>
          </p:cNvSpPr>
          <p:nvPr>
            <p:ph type="title"/>
          </p:nvPr>
        </p:nvSpPr>
        <p:spPr>
          <a:xfrm>
            <a:off x="4426200" y="3156652"/>
            <a:ext cx="9435600" cy="1419600"/>
          </a:xfrm>
          <a:prstGeom prst="rect">
            <a:avLst/>
          </a:prstGeom>
          <a:effectLst>
            <a:outerShdw blurRad="85725" dist="47625" dir="2700000" algn="bl" rotWithShape="0">
              <a:srgbClr val="000000">
                <a:alpha val="3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9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 name="Google Shape;149;p9"/>
          <p:cNvSpPr/>
          <p:nvPr/>
        </p:nvSpPr>
        <p:spPr>
          <a:xfrm>
            <a:off x="460200" y="0"/>
            <a:ext cx="948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0" name="Google Shape;150;p9"/>
          <p:cNvSpPr/>
          <p:nvPr/>
        </p:nvSpPr>
        <p:spPr>
          <a:xfrm>
            <a:off x="917400" y="0"/>
            <a:ext cx="948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1" name="Google Shape;151;p9"/>
          <p:cNvSpPr/>
          <p:nvPr/>
        </p:nvSpPr>
        <p:spPr>
          <a:xfrm>
            <a:off x="17237700" y="0"/>
            <a:ext cx="948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2" name="Google Shape;152;p9"/>
          <p:cNvSpPr/>
          <p:nvPr/>
        </p:nvSpPr>
        <p:spPr>
          <a:xfrm>
            <a:off x="17694900" y="0"/>
            <a:ext cx="948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53" name="Google Shape;153;p9"/>
          <p:cNvGrpSpPr/>
          <p:nvPr/>
        </p:nvGrpSpPr>
        <p:grpSpPr>
          <a:xfrm>
            <a:off x="14260011" y="7276282"/>
            <a:ext cx="6524250" cy="6518488"/>
            <a:chOff x="5619000" y="1044600"/>
            <a:chExt cx="3057000" cy="3054300"/>
          </a:xfrm>
        </p:grpSpPr>
        <p:pic>
          <p:nvPicPr>
            <p:cNvPr id="154" name="Google Shape;154;p9"/>
            <p:cNvPicPr preferRelativeResize="0"/>
            <p:nvPr/>
          </p:nvPicPr>
          <p:blipFill rotWithShape="1">
            <a:blip r:embed="rId3">
              <a:alphaModFix/>
            </a:blip>
            <a:srcRect r="43700"/>
            <a:stretch/>
          </p:blipFill>
          <p:spPr>
            <a:xfrm>
              <a:off x="5619000" y="1044600"/>
              <a:ext cx="3057000" cy="3054300"/>
            </a:xfrm>
            <a:prstGeom prst="ellipse">
              <a:avLst/>
            </a:prstGeom>
            <a:noFill/>
            <a:ln>
              <a:noFill/>
            </a:ln>
            <a:effectLst>
              <a:outerShdw blurRad="142875" dist="95250" dir="3960000" algn="bl" rotWithShape="0">
                <a:srgbClr val="000000">
                  <a:alpha val="22000"/>
                </a:srgbClr>
              </a:outerShdw>
            </a:effectLst>
          </p:spPr>
        </p:pic>
        <p:sp>
          <p:nvSpPr>
            <p:cNvPr id="155" name="Google Shape;155;p9"/>
            <p:cNvSpPr/>
            <p:nvPr/>
          </p:nvSpPr>
          <p:spPr>
            <a:xfrm>
              <a:off x="5834933" y="1259232"/>
              <a:ext cx="2625000" cy="2625000"/>
            </a:xfrm>
            <a:prstGeom prst="ellipse">
              <a:avLst/>
            </a:prstGeom>
            <a:no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156" name="Google Shape;156;p9"/>
          <p:cNvPicPr preferRelativeResize="0"/>
          <p:nvPr/>
        </p:nvPicPr>
        <p:blipFill rotWithShape="1">
          <a:blip r:embed="rId3">
            <a:alphaModFix/>
          </a:blip>
          <a:srcRect r="43700"/>
          <a:stretch/>
        </p:blipFill>
        <p:spPr>
          <a:xfrm rot="10800000">
            <a:off x="-3573852" y="-4010126"/>
            <a:ext cx="7509600" cy="7503000"/>
          </a:xfrm>
          <a:prstGeom prst="ellipse">
            <a:avLst/>
          </a:prstGeom>
          <a:noFill/>
          <a:ln>
            <a:noFill/>
          </a:ln>
          <a:effectLst>
            <a:outerShdw blurRad="114300" dist="76200" dir="3960000" algn="bl" rotWithShape="0">
              <a:srgbClr val="000000">
                <a:alpha val="22000"/>
              </a:srgbClr>
            </a:outerShdw>
          </a:effectLst>
        </p:spPr>
      </p:pic>
      <p:pic>
        <p:nvPicPr>
          <p:cNvPr id="157" name="Google Shape;157;p9"/>
          <p:cNvPicPr preferRelativeResize="0"/>
          <p:nvPr/>
        </p:nvPicPr>
        <p:blipFill rotWithShape="1">
          <a:blip r:embed="rId3">
            <a:alphaModFix/>
          </a:blip>
          <a:srcRect r="43700"/>
          <a:stretch/>
        </p:blipFill>
        <p:spPr>
          <a:xfrm rot="10800000">
            <a:off x="-3573870" y="-4010154"/>
            <a:ext cx="6798000" cy="6792000"/>
          </a:xfrm>
          <a:prstGeom prst="ellipse">
            <a:avLst/>
          </a:prstGeom>
          <a:noFill/>
          <a:ln>
            <a:noFill/>
          </a:ln>
          <a:effectLst>
            <a:outerShdw blurRad="128588" dist="95250" dir="3960000" algn="bl" rotWithShape="0">
              <a:srgbClr val="000000">
                <a:alpha val="20000"/>
              </a:srgbClr>
            </a:outerShdw>
          </a:effectLst>
        </p:spPr>
      </p:pic>
      <p:grpSp>
        <p:nvGrpSpPr>
          <p:cNvPr id="158" name="Google Shape;158;p9"/>
          <p:cNvGrpSpPr/>
          <p:nvPr/>
        </p:nvGrpSpPr>
        <p:grpSpPr>
          <a:xfrm>
            <a:off x="15980636" y="527908"/>
            <a:ext cx="789172" cy="788492"/>
            <a:chOff x="8223275" y="-331450"/>
            <a:chExt cx="1042500" cy="1041600"/>
          </a:xfrm>
        </p:grpSpPr>
        <p:pic>
          <p:nvPicPr>
            <p:cNvPr id="159" name="Google Shape;159;p9"/>
            <p:cNvPicPr preferRelativeResize="0"/>
            <p:nvPr/>
          </p:nvPicPr>
          <p:blipFill rotWithShape="1">
            <a:blip r:embed="rId3">
              <a:alphaModFix/>
            </a:blip>
            <a:srcRect r="43700"/>
            <a:stretch/>
          </p:blipFill>
          <p:spPr>
            <a:xfrm>
              <a:off x="8223275" y="-331450"/>
              <a:ext cx="1042500" cy="1041600"/>
            </a:xfrm>
            <a:prstGeom prst="ellipse">
              <a:avLst/>
            </a:prstGeom>
            <a:noFill/>
            <a:ln>
              <a:noFill/>
            </a:ln>
            <a:effectLst>
              <a:outerShdw blurRad="71438" dist="47625" dir="3960000" algn="bl" rotWithShape="0">
                <a:srgbClr val="000000">
                  <a:alpha val="30000"/>
                </a:srgbClr>
              </a:outerShdw>
            </a:effectLst>
          </p:spPr>
        </p:pic>
        <p:sp>
          <p:nvSpPr>
            <p:cNvPr id="160" name="Google Shape;160;p9"/>
            <p:cNvSpPr/>
            <p:nvPr/>
          </p:nvSpPr>
          <p:spPr>
            <a:xfrm>
              <a:off x="8360975" y="-194200"/>
              <a:ext cx="767100" cy="767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1" name="Google Shape;161;p9"/>
          <p:cNvGrpSpPr/>
          <p:nvPr/>
        </p:nvGrpSpPr>
        <p:grpSpPr>
          <a:xfrm>
            <a:off x="15333025" y="355425"/>
            <a:ext cx="425966" cy="425598"/>
            <a:chOff x="8223275" y="-331450"/>
            <a:chExt cx="1042500" cy="1041600"/>
          </a:xfrm>
        </p:grpSpPr>
        <p:pic>
          <p:nvPicPr>
            <p:cNvPr id="162" name="Google Shape;162;p9"/>
            <p:cNvPicPr preferRelativeResize="0"/>
            <p:nvPr/>
          </p:nvPicPr>
          <p:blipFill rotWithShape="1">
            <a:blip r:embed="rId3">
              <a:alphaModFix/>
            </a:blip>
            <a:srcRect r="43700"/>
            <a:stretch/>
          </p:blipFill>
          <p:spPr>
            <a:xfrm>
              <a:off x="8223275" y="-331450"/>
              <a:ext cx="1042500" cy="1041600"/>
            </a:xfrm>
            <a:prstGeom prst="ellipse">
              <a:avLst/>
            </a:prstGeom>
            <a:noFill/>
            <a:ln>
              <a:noFill/>
            </a:ln>
            <a:effectLst>
              <a:outerShdw blurRad="71438" dist="47625" dir="3960000" algn="bl" rotWithShape="0">
                <a:srgbClr val="000000">
                  <a:alpha val="30000"/>
                </a:srgbClr>
              </a:outerShdw>
            </a:effectLst>
          </p:spPr>
        </p:pic>
        <p:sp>
          <p:nvSpPr>
            <p:cNvPr id="163" name="Google Shape;163;p9"/>
            <p:cNvSpPr/>
            <p:nvPr/>
          </p:nvSpPr>
          <p:spPr>
            <a:xfrm>
              <a:off x="8360975" y="-194200"/>
              <a:ext cx="767100" cy="767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4" name="Google Shape;164;p9"/>
          <p:cNvGrpSpPr/>
          <p:nvPr/>
        </p:nvGrpSpPr>
        <p:grpSpPr>
          <a:xfrm>
            <a:off x="1998025" y="8375475"/>
            <a:ext cx="425966" cy="425598"/>
            <a:chOff x="8223275" y="-331450"/>
            <a:chExt cx="1042500" cy="1041600"/>
          </a:xfrm>
        </p:grpSpPr>
        <p:pic>
          <p:nvPicPr>
            <p:cNvPr id="165" name="Google Shape;165;p9"/>
            <p:cNvPicPr preferRelativeResize="0"/>
            <p:nvPr/>
          </p:nvPicPr>
          <p:blipFill rotWithShape="1">
            <a:blip r:embed="rId3">
              <a:alphaModFix/>
            </a:blip>
            <a:srcRect r="43700"/>
            <a:stretch/>
          </p:blipFill>
          <p:spPr>
            <a:xfrm>
              <a:off x="8223275" y="-331450"/>
              <a:ext cx="1042500" cy="1041600"/>
            </a:xfrm>
            <a:prstGeom prst="ellipse">
              <a:avLst/>
            </a:prstGeom>
            <a:noFill/>
            <a:ln>
              <a:noFill/>
            </a:ln>
            <a:effectLst>
              <a:outerShdw blurRad="71438" dist="47625" dir="3960000" algn="bl" rotWithShape="0">
                <a:srgbClr val="000000">
                  <a:alpha val="30000"/>
                </a:srgbClr>
              </a:outerShdw>
            </a:effectLst>
          </p:spPr>
        </p:pic>
        <p:sp>
          <p:nvSpPr>
            <p:cNvPr id="166" name="Google Shape;166;p9"/>
            <p:cNvSpPr/>
            <p:nvPr/>
          </p:nvSpPr>
          <p:spPr>
            <a:xfrm>
              <a:off x="8360975" y="-194200"/>
              <a:ext cx="767100" cy="767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7" name="Google Shape;167;p9"/>
          <p:cNvGrpSpPr/>
          <p:nvPr/>
        </p:nvGrpSpPr>
        <p:grpSpPr>
          <a:xfrm>
            <a:off x="1426436" y="9233758"/>
            <a:ext cx="789172" cy="788492"/>
            <a:chOff x="8223275" y="-331450"/>
            <a:chExt cx="1042500" cy="1041600"/>
          </a:xfrm>
        </p:grpSpPr>
        <p:pic>
          <p:nvPicPr>
            <p:cNvPr id="168" name="Google Shape;168;p9"/>
            <p:cNvPicPr preferRelativeResize="0"/>
            <p:nvPr/>
          </p:nvPicPr>
          <p:blipFill rotWithShape="1">
            <a:blip r:embed="rId3">
              <a:alphaModFix/>
            </a:blip>
            <a:srcRect r="43700"/>
            <a:stretch/>
          </p:blipFill>
          <p:spPr>
            <a:xfrm>
              <a:off x="8223275" y="-331450"/>
              <a:ext cx="1042500" cy="1041600"/>
            </a:xfrm>
            <a:prstGeom prst="ellipse">
              <a:avLst/>
            </a:prstGeom>
            <a:noFill/>
            <a:ln>
              <a:noFill/>
            </a:ln>
            <a:effectLst>
              <a:outerShdw blurRad="71438" dist="47625" dir="3960000" algn="bl" rotWithShape="0">
                <a:srgbClr val="000000">
                  <a:alpha val="30000"/>
                </a:srgbClr>
              </a:outerShdw>
            </a:effectLst>
          </p:spPr>
        </p:pic>
        <p:sp>
          <p:nvSpPr>
            <p:cNvPr id="169" name="Google Shape;169;p9"/>
            <p:cNvSpPr/>
            <p:nvPr/>
          </p:nvSpPr>
          <p:spPr>
            <a:xfrm>
              <a:off x="8360975" y="-194200"/>
              <a:ext cx="767100" cy="767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080466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93923" y="4070555"/>
            <a:ext cx="10781070" cy="3170902"/>
          </a:xfrm>
          <a:noFill/>
          <a:effectLst>
            <a:outerShdw blurRad="50800" dist="38100" dir="2700000" algn="tl" rotWithShape="0">
              <a:prstClr val="black">
                <a:alpha val="40000"/>
              </a:prstClr>
            </a:outerShdw>
          </a:effectLst>
        </p:spPr>
        <p:txBody>
          <a:bodyPr>
            <a:normAutofit/>
          </a:bodyPr>
          <a:lstStyle>
            <a:lvl1pPr algn="l">
              <a:defRPr sz="7200">
                <a:solidFill>
                  <a:srgbClr val="0000CC"/>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2964428" y="2448226"/>
            <a:ext cx="10854812" cy="1533840"/>
          </a:xfrm>
        </p:spPr>
        <p:txBody>
          <a:bodyPr>
            <a:normAutofit/>
          </a:bodyPr>
          <a:lstStyle>
            <a:lvl1pPr marL="0" indent="0" algn="l">
              <a:buNone/>
              <a:defRPr sz="5600" b="0" i="0">
                <a:solidFill>
                  <a:schemeClr val="bg1"/>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75163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1884" y="301188"/>
            <a:ext cx="16429704" cy="1527052"/>
          </a:xfrm>
        </p:spPr>
        <p:txBody>
          <a:bodyPr>
            <a:normAutofit/>
          </a:bodyPr>
          <a:lstStyle>
            <a:lvl1pPr algn="l">
              <a:defRPr sz="7200" baseline="0">
                <a:solidFill>
                  <a:srgbClr val="0000CC"/>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897932" y="2315496"/>
            <a:ext cx="16492140" cy="7409148"/>
          </a:xfrm>
        </p:spPr>
        <p:txBody>
          <a:bodyPr/>
          <a:lstStyle>
            <a:lvl1pPr algn="l">
              <a:defRPr sz="56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010694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5633" y="886815"/>
            <a:ext cx="13143826" cy="1450698"/>
          </a:xfrm>
        </p:spPr>
        <p:txBody>
          <a:bodyPr>
            <a:normAutofit/>
          </a:bodyPr>
          <a:lstStyle>
            <a:lvl1pPr algn="l">
              <a:defRPr sz="7200">
                <a:solidFill>
                  <a:srgbClr val="0000CC"/>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940885" y="2354873"/>
            <a:ext cx="13188070" cy="7022122"/>
          </a:xfrm>
        </p:spPr>
        <p:txBody>
          <a:bodyPr/>
          <a:lstStyle>
            <a:lvl1pPr>
              <a:defRPr sz="5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0540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463547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75807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5887" y="336817"/>
            <a:ext cx="16186730" cy="1527050"/>
          </a:xfrm>
        </p:spPr>
        <p:txBody>
          <a:bodyPr>
            <a:normAutofit/>
          </a:bodyPr>
          <a:lstStyle>
            <a:lvl1pPr algn="l">
              <a:defRPr sz="7200" baseline="0">
                <a:solidFill>
                  <a:srgbClr val="0000CC"/>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1073758" y="2765352"/>
            <a:ext cx="8080376" cy="959644"/>
          </a:xfrm>
        </p:spPr>
        <p:txBody>
          <a:bodyPr anchor="b"/>
          <a:lstStyle>
            <a:lvl1pPr marL="0" indent="0" algn="ctr">
              <a:buNone/>
              <a:defRPr sz="4800" b="1">
                <a:solidFill>
                  <a:srgbClr val="0000C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Click to edit Master text styles</a:t>
            </a:r>
          </a:p>
        </p:txBody>
      </p:sp>
      <p:sp>
        <p:nvSpPr>
          <p:cNvPr id="4" name="Content Placeholder 3"/>
          <p:cNvSpPr>
            <a:spLocks noGrp="1"/>
          </p:cNvSpPr>
          <p:nvPr>
            <p:ph sz="half" idx="2"/>
          </p:nvPr>
        </p:nvSpPr>
        <p:spPr>
          <a:xfrm>
            <a:off x="1073758" y="3710146"/>
            <a:ext cx="8080376" cy="4552588"/>
          </a:xfrm>
        </p:spPr>
        <p:txBody>
          <a:bodyPr/>
          <a:lstStyle>
            <a:lvl1pPr algn="ctr">
              <a:defRPr sz="4800">
                <a:solidFill>
                  <a:schemeClr val="tx1"/>
                </a:solidFill>
              </a:defRPr>
            </a:lvl1pPr>
            <a:lvl2pPr algn="ctr">
              <a:defRPr sz="4000">
                <a:solidFill>
                  <a:schemeClr val="tx1"/>
                </a:solidFill>
              </a:defRPr>
            </a:lvl2pPr>
            <a:lvl3pPr algn="ctr">
              <a:defRPr sz="3600">
                <a:solidFill>
                  <a:schemeClr val="tx1"/>
                </a:solidFill>
              </a:defRPr>
            </a:lvl3pPr>
            <a:lvl4pPr algn="ctr">
              <a:defRPr sz="3200">
                <a:solidFill>
                  <a:schemeClr val="tx1"/>
                </a:solidFill>
              </a:defRPr>
            </a:lvl4pPr>
            <a:lvl5pPr algn="ctr">
              <a:defRPr sz="3200">
                <a:solidFill>
                  <a:schemeClr val="tx1"/>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1" y="2765352"/>
            <a:ext cx="8083550" cy="959644"/>
          </a:xfrm>
        </p:spPr>
        <p:txBody>
          <a:bodyPr anchor="b"/>
          <a:lstStyle>
            <a:lvl1pPr marL="0" indent="0" algn="ctr">
              <a:buNone/>
              <a:defRPr sz="4800" b="1">
                <a:solidFill>
                  <a:srgbClr val="0000CC"/>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Click to edit Master text styles</a:t>
            </a:r>
          </a:p>
        </p:txBody>
      </p:sp>
      <p:sp>
        <p:nvSpPr>
          <p:cNvPr id="6" name="Content Placeholder 5"/>
          <p:cNvSpPr>
            <a:spLocks noGrp="1"/>
          </p:cNvSpPr>
          <p:nvPr>
            <p:ph sz="quarter" idx="4"/>
          </p:nvPr>
        </p:nvSpPr>
        <p:spPr>
          <a:xfrm>
            <a:off x="9144001" y="3710146"/>
            <a:ext cx="8083550" cy="4552588"/>
          </a:xfrm>
        </p:spPr>
        <p:txBody>
          <a:bodyPr/>
          <a:lstStyle>
            <a:lvl1pPr algn="ctr">
              <a:defRPr sz="4800">
                <a:solidFill>
                  <a:schemeClr val="tx1"/>
                </a:solidFill>
              </a:defRPr>
            </a:lvl1pPr>
            <a:lvl2pPr algn="ctr">
              <a:defRPr sz="4000">
                <a:solidFill>
                  <a:schemeClr val="tx1"/>
                </a:solidFill>
              </a:defRPr>
            </a:lvl2pPr>
            <a:lvl3pPr algn="ctr">
              <a:defRPr sz="3600">
                <a:solidFill>
                  <a:schemeClr val="tx1"/>
                </a:solidFill>
              </a:defRPr>
            </a:lvl3pPr>
            <a:lvl4pPr algn="ctr">
              <a:defRPr sz="3200">
                <a:solidFill>
                  <a:schemeClr val="tx1"/>
                </a:solidFill>
              </a:defRPr>
            </a:lvl4pPr>
            <a:lvl5pPr algn="ctr">
              <a:defRPr sz="3200">
                <a:solidFill>
                  <a:schemeClr val="tx1"/>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01066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95416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63163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724706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453876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9425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16950" y="4652427"/>
            <a:ext cx="2927568" cy="10539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570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a:off x="203100" y="212400"/>
            <a:ext cx="17881800" cy="9862200"/>
          </a:xfrm>
          <a:prstGeom prst="rect">
            <a:avLst/>
          </a:prstGeom>
          <a:noFill/>
          <a:ln w="19050"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 name="Google Shape;28;p4"/>
          <p:cNvSpPr txBox="1">
            <a:spLocks noGrp="1"/>
          </p:cNvSpPr>
          <p:nvPr>
            <p:ph type="subTitle" idx="1"/>
          </p:nvPr>
        </p:nvSpPr>
        <p:spPr>
          <a:xfrm>
            <a:off x="1243150" y="2456874"/>
            <a:ext cx="15756600" cy="73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0"/>
              </a:spcBef>
              <a:spcAft>
                <a:spcPts val="0"/>
              </a:spcAft>
              <a:buNone/>
              <a:defRPr sz="2400"/>
            </a:lvl2pPr>
            <a:lvl3pPr lvl="2" rtl="0">
              <a:lnSpc>
                <a:spcPct val="100000"/>
              </a:lnSpc>
              <a:spcBef>
                <a:spcPts val="0"/>
              </a:spcBef>
              <a:spcAft>
                <a:spcPts val="0"/>
              </a:spcAft>
              <a:buNone/>
              <a:defRPr sz="2400"/>
            </a:lvl3pPr>
            <a:lvl4pPr lvl="3" rtl="0">
              <a:lnSpc>
                <a:spcPct val="100000"/>
              </a:lnSpc>
              <a:spcBef>
                <a:spcPts val="0"/>
              </a:spcBef>
              <a:spcAft>
                <a:spcPts val="0"/>
              </a:spcAft>
              <a:buNone/>
              <a:defRPr sz="2400"/>
            </a:lvl4pPr>
            <a:lvl5pPr lvl="4" rtl="0">
              <a:lnSpc>
                <a:spcPct val="100000"/>
              </a:lnSpc>
              <a:spcBef>
                <a:spcPts val="0"/>
              </a:spcBef>
              <a:spcAft>
                <a:spcPts val="0"/>
              </a:spcAft>
              <a:buNone/>
              <a:defRPr sz="2400"/>
            </a:lvl5pPr>
            <a:lvl6pPr lvl="5" rtl="0">
              <a:lnSpc>
                <a:spcPct val="100000"/>
              </a:lnSpc>
              <a:spcBef>
                <a:spcPts val="0"/>
              </a:spcBef>
              <a:spcAft>
                <a:spcPts val="0"/>
              </a:spcAft>
              <a:buNone/>
              <a:defRPr sz="2400"/>
            </a:lvl6pPr>
            <a:lvl7pPr lvl="6" rtl="0">
              <a:lnSpc>
                <a:spcPct val="100000"/>
              </a:lnSpc>
              <a:spcBef>
                <a:spcPts val="0"/>
              </a:spcBef>
              <a:spcAft>
                <a:spcPts val="0"/>
              </a:spcAft>
              <a:buNone/>
              <a:defRPr sz="2400"/>
            </a:lvl7pPr>
            <a:lvl8pPr lvl="7" rtl="0">
              <a:lnSpc>
                <a:spcPct val="100000"/>
              </a:lnSpc>
              <a:spcBef>
                <a:spcPts val="0"/>
              </a:spcBef>
              <a:spcAft>
                <a:spcPts val="0"/>
              </a:spcAft>
              <a:buNone/>
              <a:defRPr sz="2400"/>
            </a:lvl8pPr>
            <a:lvl9pPr lvl="8" rtl="0">
              <a:lnSpc>
                <a:spcPct val="100000"/>
              </a:lnSpc>
              <a:spcBef>
                <a:spcPts val="0"/>
              </a:spcBef>
              <a:spcAft>
                <a:spcPts val="0"/>
              </a:spcAft>
              <a:buNone/>
              <a:defRPr sz="2400"/>
            </a:lvl9pPr>
          </a:lstStyle>
          <a:p>
            <a:endParaRPr/>
          </a:p>
        </p:txBody>
      </p:sp>
      <p:sp>
        <p:nvSpPr>
          <p:cNvPr id="29" name="Google Shape;29;p4"/>
          <p:cNvSpPr txBox="1">
            <a:spLocks noGrp="1"/>
          </p:cNvSpPr>
          <p:nvPr>
            <p:ph type="title"/>
          </p:nvPr>
        </p:nvSpPr>
        <p:spPr>
          <a:xfrm>
            <a:off x="1250600" y="631626"/>
            <a:ext cx="15408000" cy="14154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27659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197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1876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02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9587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21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1404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descr="A picture containing text, font, graphics, graphic design&#10;&#10;Description automatically generated">
            <a:extLst>
              <a:ext uri="{FF2B5EF4-FFF2-40B4-BE49-F238E27FC236}">
                <a16:creationId xmlns:a16="http://schemas.microsoft.com/office/drawing/2014/main" id="{B03BC853-9DBB-CA99-2AD8-51D6B7099B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29365" y="17318"/>
            <a:ext cx="3358635" cy="1059478"/>
          </a:xfrm>
          <a:prstGeom prst="rect">
            <a:avLst/>
          </a:prstGeom>
        </p:spPr>
      </p:pic>
      <p:pic>
        <p:nvPicPr>
          <p:cNvPr id="6" name="Picture 5" descr="A logo of a building&#10;&#10;Description automatically generated with medium confidence">
            <a:extLst>
              <a:ext uri="{FF2B5EF4-FFF2-40B4-BE49-F238E27FC236}">
                <a16:creationId xmlns:a16="http://schemas.microsoft.com/office/drawing/2014/main" id="{1FF3F55D-E4A8-00D1-4DA8-ACCC31B147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868400" y="4618"/>
            <a:ext cx="914400" cy="1191401"/>
          </a:xfrm>
          <a:prstGeom prst="rect">
            <a:avLst/>
          </a:prstGeom>
        </p:spPr>
      </p:pic>
      <p:pic>
        <p:nvPicPr>
          <p:cNvPr id="7" name="Picture 6" descr="Cartoon of a dragon&#10;&#10;Description automatically generated">
            <a:extLst>
              <a:ext uri="{FF2B5EF4-FFF2-40B4-BE49-F238E27FC236}">
                <a16:creationId xmlns:a16="http://schemas.microsoft.com/office/drawing/2014/main" id="{C9055876-9FBE-1615-834B-BE7E11A28C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7284328" y="8861914"/>
            <a:ext cx="1003672" cy="1425086"/>
          </a:xfrm>
          <a:prstGeom prst="rect">
            <a:avLst/>
          </a:prstGeom>
        </p:spPr>
      </p:pic>
    </p:spTree>
    <p:extLst>
      <p:ext uri="{BB962C8B-B14F-4D97-AF65-F5344CB8AC3E}">
        <p14:creationId xmlns:p14="http://schemas.microsoft.com/office/powerpoint/2010/main" val="3241458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102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8053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4494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26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4.jp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96" r:id="rId13"/>
    <p:sldLayoutId id="214748372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5028E0-75CB-D4A4-68C0-8CC3B2C30EC7}"/>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739DDBFF-09ED-02FB-01DD-86B5CAA978DA}"/>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59CFF99E-BE99-166B-FB77-6D43CAE290F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52D320-C27C-4653-9260-721934BC73EF}" type="datetimeFigureOut">
              <a:rPr lang="id-ID" smtClean="0"/>
              <a:t>15/07/2024</a:t>
            </a:fld>
            <a:endParaRPr lang="id-ID"/>
          </a:p>
        </p:txBody>
      </p:sp>
      <p:sp>
        <p:nvSpPr>
          <p:cNvPr id="5" name="Footer Placeholder 4">
            <a:extLst>
              <a:ext uri="{FF2B5EF4-FFF2-40B4-BE49-F238E27FC236}">
                <a16:creationId xmlns:a16="http://schemas.microsoft.com/office/drawing/2014/main" id="{0DF366B2-B8F9-A70F-71AD-BCF553D90B8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FA4A8F69-0613-3ACC-F5F4-7C1EDCA17A5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4352800-FC6F-4211-870D-368EB5D3A8DB}" type="slidenum">
              <a:rPr lang="id-ID" smtClean="0"/>
              <a:t>‹#›</a:t>
            </a:fld>
            <a:endParaRPr lang="id-ID"/>
          </a:p>
        </p:txBody>
      </p:sp>
    </p:spTree>
    <p:extLst>
      <p:ext uri="{BB962C8B-B14F-4D97-AF65-F5344CB8AC3E}">
        <p14:creationId xmlns:p14="http://schemas.microsoft.com/office/powerpoint/2010/main" val="339217917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id-ID"/>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53074F12-AA26-4AC8-9962-C36BB8F32554}" type="datetimeFigureOut">
              <a:rPr lang="en-US" smtClean="0"/>
              <a:pPr/>
              <a:t>7/15/2024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18299" y="10427495"/>
            <a:ext cx="16779250" cy="954107"/>
          </a:xfrm>
          <a:prstGeom prst="rect">
            <a:avLst/>
          </a:prstGeom>
          <a:noFill/>
        </p:spPr>
        <p:txBody>
          <a:bodyPr wrap="square" rtlCol="0">
            <a:spAutoFit/>
          </a:bodyPr>
          <a:lstStyle/>
          <a:p>
            <a:r>
              <a:rPr lang="en-US" sz="2800" dirty="0">
                <a:solidFill>
                  <a:schemeClr val="bg1">
                    <a:lumMod val="65000"/>
                  </a:schemeClr>
                </a:solidFill>
              </a:rPr>
              <a:t>This presentation uses a free template provided by FPPT.com</a:t>
            </a:r>
          </a:p>
          <a:p>
            <a:r>
              <a:rPr lang="en-US" sz="2800" dirty="0">
                <a:solidFill>
                  <a:schemeClr val="bg1">
                    <a:lumMod val="65000"/>
                  </a:schemeClr>
                </a:solidFill>
              </a:rPr>
              <a:t>www.free-power-point-templates.com</a:t>
            </a:r>
          </a:p>
        </p:txBody>
      </p:sp>
    </p:spTree>
    <p:extLst>
      <p:ext uri="{BB962C8B-B14F-4D97-AF65-F5344CB8AC3E}">
        <p14:creationId xmlns:p14="http://schemas.microsoft.com/office/powerpoint/2010/main" val="379600018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284771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package" Target="../embeddings/Microsoft_Excel_Worksheet1.xlsx"/><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package" Target="../embeddings/Microsoft_Excel_Worksheet2.xlsx"/><Relationship Id="rId1" Type="http://schemas.openxmlformats.org/officeDocument/2006/relationships/slideLayout" Target="../slideLayouts/slideLayout30.xml"/><Relationship Id="rId5" Type="http://schemas.openxmlformats.org/officeDocument/2006/relationships/image" Target="../media/image45.emf"/><Relationship Id="rId4" Type="http://schemas.openxmlformats.org/officeDocument/2006/relationships/package" Target="../embeddings/Microsoft_Excel_Worksheet3.xlsx"/></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45.emf"/><Relationship Id="rId2" Type="http://schemas.openxmlformats.org/officeDocument/2006/relationships/package" Target="../embeddings/Microsoft_Excel_Worksheet4.xlsx"/><Relationship Id="rId1" Type="http://schemas.openxmlformats.org/officeDocument/2006/relationships/slideLayout" Target="../slideLayouts/slideLayout30.xml"/><Relationship Id="rId6" Type="http://schemas.openxmlformats.org/officeDocument/2006/relationships/package" Target="../embeddings/Microsoft_Excel_Worksheet6.xlsx"/><Relationship Id="rId5" Type="http://schemas.openxmlformats.org/officeDocument/2006/relationships/image" Target="../media/image47.emf"/><Relationship Id="rId4" Type="http://schemas.openxmlformats.org/officeDocument/2006/relationships/package" Target="../embeddings/Microsoft_Excel_Worksheet5.xlsx"/></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package" Target="../embeddings/Microsoft_Excel_Worksheet7.xlsx"/><Relationship Id="rId1" Type="http://schemas.openxmlformats.org/officeDocument/2006/relationships/slideLayout" Target="../slideLayouts/slideLayout30.xml"/><Relationship Id="rId5" Type="http://schemas.openxmlformats.org/officeDocument/2006/relationships/image" Target="../media/image49.emf"/><Relationship Id="rId4" Type="http://schemas.openxmlformats.org/officeDocument/2006/relationships/package" Target="../embeddings/Microsoft_Excel_Worksheet8.xlsx"/></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package" Target="../embeddings/Microsoft_Excel_Worksheet9.xlsx"/><Relationship Id="rId1" Type="http://schemas.openxmlformats.org/officeDocument/2006/relationships/slideLayout" Target="../slideLayouts/slideLayout30.xml"/><Relationship Id="rId5" Type="http://schemas.openxmlformats.org/officeDocument/2006/relationships/image" Target="../media/image49.emf"/><Relationship Id="rId4" Type="http://schemas.openxmlformats.org/officeDocument/2006/relationships/package" Target="../embeddings/Microsoft_Excel_Worksheet10.xlsx"/></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package" Target="../embeddings/Microsoft_Excel_Worksheet11.xlsx"/><Relationship Id="rId1" Type="http://schemas.openxmlformats.org/officeDocument/2006/relationships/slideLayout" Target="../slideLayouts/slideLayout30.xml"/><Relationship Id="rId5" Type="http://schemas.openxmlformats.org/officeDocument/2006/relationships/image" Target="../media/image49.emf"/><Relationship Id="rId4" Type="http://schemas.openxmlformats.org/officeDocument/2006/relationships/package" Target="../embeddings/Microsoft_Excel_Worksheet12.xlsx"/></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Excel_Worksheet13.xlsx"/><Relationship Id="rId1" Type="http://schemas.openxmlformats.org/officeDocument/2006/relationships/slideLayout" Target="../slideLayouts/slideLayout30.xml"/><Relationship Id="rId5" Type="http://schemas.openxmlformats.org/officeDocument/2006/relationships/image" Target="../media/image49.emf"/><Relationship Id="rId4" Type="http://schemas.openxmlformats.org/officeDocument/2006/relationships/package" Target="../embeddings/Microsoft_Excel_Worksheet14.xlsx"/></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package" Target="../embeddings/Microsoft_Excel_Worksheet15.xlsx"/><Relationship Id="rId1" Type="http://schemas.openxmlformats.org/officeDocument/2006/relationships/slideLayout" Target="../slideLayouts/slideLayout30.xml"/><Relationship Id="rId5" Type="http://schemas.openxmlformats.org/officeDocument/2006/relationships/image" Target="../media/image49.emf"/><Relationship Id="rId4" Type="http://schemas.openxmlformats.org/officeDocument/2006/relationships/package" Target="../embeddings/Microsoft_Excel_Worksheet16.xlsx"/></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package" Target="../embeddings/Microsoft_Excel_Worksheet17.xlsx"/><Relationship Id="rId1" Type="http://schemas.openxmlformats.org/officeDocument/2006/relationships/slideLayout" Target="../slideLayouts/slideLayout30.xml"/><Relationship Id="rId5" Type="http://schemas.openxmlformats.org/officeDocument/2006/relationships/image" Target="../media/image49.emf"/><Relationship Id="rId4" Type="http://schemas.openxmlformats.org/officeDocument/2006/relationships/package" Target="../embeddings/Microsoft_Excel_Worksheet18.xlsx"/></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49.emf"/><Relationship Id="rId5" Type="http://schemas.openxmlformats.org/officeDocument/2006/relationships/package" Target="../embeddings/Microsoft_Excel_Worksheet20.xlsx"/><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5" Type="http://schemas.openxmlformats.org/officeDocument/2006/relationships/image" Target="../media/image68.sv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5" Type="http://schemas.openxmlformats.org/officeDocument/2006/relationships/image" Target="../media/image68.sv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5" Type="http://schemas.openxmlformats.org/officeDocument/2006/relationships/image" Target="../media/image68.sv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5" Type="http://schemas.openxmlformats.org/officeDocument/2006/relationships/image" Target="../media/image68.sv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 Id="rId5" Type="http://schemas.openxmlformats.org/officeDocument/2006/relationships/image" Target="../media/image68.sv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38763" y="1519367"/>
            <a:ext cx="495587" cy="495587"/>
          </a:xfrm>
          <a:custGeom>
            <a:avLst/>
            <a:gdLst/>
            <a:ahLst/>
            <a:cxnLst/>
            <a:rect l="l" t="t" r="r" b="b"/>
            <a:pathLst>
              <a:path w="495587" h="495587">
                <a:moveTo>
                  <a:pt x="0" y="0"/>
                </a:moveTo>
                <a:lnTo>
                  <a:pt x="495588" y="0"/>
                </a:lnTo>
                <a:lnTo>
                  <a:pt x="495588" y="495587"/>
                </a:lnTo>
                <a:lnTo>
                  <a:pt x="0" y="4955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6" name="TextBox 6"/>
          <p:cNvSpPr txBox="1"/>
          <p:nvPr/>
        </p:nvSpPr>
        <p:spPr>
          <a:xfrm>
            <a:off x="1238763" y="4530179"/>
            <a:ext cx="7046206" cy="1102816"/>
          </a:xfrm>
          <a:prstGeom prst="rect">
            <a:avLst/>
          </a:prstGeom>
        </p:spPr>
        <p:txBody>
          <a:bodyPr lIns="0" tIns="0" rIns="0" bIns="0" rtlCol="0" anchor="t">
            <a:spAutoFit/>
          </a:bodyPr>
          <a:lstStyle/>
          <a:p>
            <a:pPr algn="l">
              <a:lnSpc>
                <a:spcPts val="9039"/>
              </a:lnSpc>
            </a:pPr>
            <a:r>
              <a:rPr lang="en-US" sz="6457">
                <a:solidFill>
                  <a:srgbClr val="FFFFFF"/>
                </a:solidFill>
                <a:latin typeface="Nourd Bold"/>
              </a:rPr>
              <a:t>LICERIA &amp; CO.</a:t>
            </a:r>
          </a:p>
        </p:txBody>
      </p:sp>
      <p:sp>
        <p:nvSpPr>
          <p:cNvPr id="7" name="TextBox 7"/>
          <p:cNvSpPr txBox="1"/>
          <p:nvPr/>
        </p:nvSpPr>
        <p:spPr>
          <a:xfrm>
            <a:off x="1238763" y="8488681"/>
            <a:ext cx="5669150" cy="278898"/>
          </a:xfrm>
          <a:prstGeom prst="rect">
            <a:avLst/>
          </a:prstGeom>
        </p:spPr>
        <p:txBody>
          <a:bodyPr lIns="0" tIns="0" rIns="0" bIns="0" rtlCol="0" anchor="t">
            <a:spAutoFit/>
          </a:bodyPr>
          <a:lstStyle/>
          <a:p>
            <a:pPr algn="l">
              <a:lnSpc>
                <a:spcPts val="2311"/>
              </a:lnSpc>
            </a:pPr>
            <a:r>
              <a:rPr lang="en-US" sz="1650">
                <a:solidFill>
                  <a:srgbClr val="FFFFFF"/>
                </a:solidFill>
                <a:latin typeface="Nourd Bold"/>
              </a:rPr>
              <a:t>BUSINESS PLAN PRESENTATION TEMPLATE</a:t>
            </a:r>
          </a:p>
        </p:txBody>
      </p:sp>
      <p:sp>
        <p:nvSpPr>
          <p:cNvPr id="8" name="TextBox 8"/>
          <p:cNvSpPr txBox="1"/>
          <p:nvPr/>
        </p:nvSpPr>
        <p:spPr>
          <a:xfrm>
            <a:off x="1899606" y="1569993"/>
            <a:ext cx="3684187" cy="356235"/>
          </a:xfrm>
          <a:prstGeom prst="rect">
            <a:avLst/>
          </a:prstGeom>
        </p:spPr>
        <p:txBody>
          <a:bodyPr lIns="0" tIns="0" rIns="0" bIns="0" rtlCol="0" anchor="t">
            <a:spAutoFit/>
          </a:bodyPr>
          <a:lstStyle/>
          <a:p>
            <a:pPr algn="l">
              <a:lnSpc>
                <a:spcPts val="2940"/>
              </a:lnSpc>
            </a:pPr>
            <a:r>
              <a:rPr lang="en-US" sz="2100" dirty="0">
                <a:solidFill>
                  <a:srgbClr val="FFFFFF"/>
                </a:solidFill>
                <a:latin typeface="Nourd Bold"/>
              </a:rPr>
              <a:t>Put Your Logo Here</a:t>
            </a:r>
          </a:p>
        </p:txBody>
      </p:sp>
      <p:pic>
        <p:nvPicPr>
          <p:cNvPr id="10" name="Picture 9">
            <a:extLst>
              <a:ext uri="{FF2B5EF4-FFF2-40B4-BE49-F238E27FC236}">
                <a16:creationId xmlns:a16="http://schemas.microsoft.com/office/drawing/2014/main" id="{886B14D7-0160-3E99-4FB9-BD1ED3C5A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588"/>
            <a:ext cx="18288000" cy="10158412"/>
          </a:xfrm>
          <a:prstGeom prst="rect">
            <a:avLst/>
          </a:prstGeom>
        </p:spPr>
      </p:pic>
      <p:sp>
        <p:nvSpPr>
          <p:cNvPr id="13" name="TextBox 12">
            <a:extLst>
              <a:ext uri="{FF2B5EF4-FFF2-40B4-BE49-F238E27FC236}">
                <a16:creationId xmlns:a16="http://schemas.microsoft.com/office/drawing/2014/main" id="{FE06F38A-3C2A-5A9D-0BE9-F5079BF22FB2}"/>
              </a:ext>
            </a:extLst>
          </p:cNvPr>
          <p:cNvSpPr txBox="1"/>
          <p:nvPr/>
        </p:nvSpPr>
        <p:spPr>
          <a:xfrm>
            <a:off x="2824794" y="1341026"/>
            <a:ext cx="13563600" cy="1938992"/>
          </a:xfrm>
          <a:prstGeom prst="rect">
            <a:avLst/>
          </a:prstGeom>
          <a:noFill/>
        </p:spPr>
        <p:txBody>
          <a:bodyPr wrap="square" rtlCol="0">
            <a:spAutoFit/>
          </a:bodyPr>
          <a:lstStyle/>
          <a:p>
            <a:r>
              <a:rPr lang="en-US" sz="6000" dirty="0">
                <a:latin typeface="ADLaM Display" panose="02010000000000000000" pitchFamily="2" charset="0"/>
                <a:ea typeface="ADLaM Display" panose="02010000000000000000" pitchFamily="2" charset="0"/>
                <a:cs typeface="ADLaM Display" panose="02010000000000000000" pitchFamily="2" charset="0"/>
              </a:rPr>
              <a:t>PENYESUAIAN KEBIJAKAN </a:t>
            </a:r>
          </a:p>
          <a:p>
            <a:r>
              <a:rPr lang="en-US" sz="6000" dirty="0">
                <a:latin typeface="ADLaM Display" panose="02010000000000000000" pitchFamily="2" charset="0"/>
                <a:ea typeface="ADLaM Display" panose="02010000000000000000" pitchFamily="2" charset="0"/>
                <a:cs typeface="ADLaM Display" panose="02010000000000000000" pitchFamily="2" charset="0"/>
              </a:rPr>
              <a:t>PAJAK DAN RETRIBUSI DAERAH</a:t>
            </a:r>
          </a:p>
        </p:txBody>
      </p:sp>
      <p:pic>
        <p:nvPicPr>
          <p:cNvPr id="14" name="Picture 13" descr="A picture containing symbol, emblem, crest, badge&#10;&#10;Description automatically generated">
            <a:extLst>
              <a:ext uri="{FF2B5EF4-FFF2-40B4-BE49-F238E27FC236}">
                <a16:creationId xmlns:a16="http://schemas.microsoft.com/office/drawing/2014/main" id="{C57284F6-5D72-50E3-6C9E-4AB0290B4C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593" y="412489"/>
            <a:ext cx="1233925" cy="1607716"/>
          </a:xfrm>
          <a:prstGeom prst="rect">
            <a:avLst/>
          </a:prstGeom>
        </p:spPr>
      </p:pic>
      <p:pic>
        <p:nvPicPr>
          <p:cNvPr id="15" name="Picture 14" descr="A picture containing text, font, graphics, graphic design&#10;&#10;Description automatically generated">
            <a:extLst>
              <a:ext uri="{FF2B5EF4-FFF2-40B4-BE49-F238E27FC236}">
                <a16:creationId xmlns:a16="http://schemas.microsoft.com/office/drawing/2014/main" id="{D156798A-30FE-6A7B-263D-9C06AE1978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51314" y="647700"/>
            <a:ext cx="2514806" cy="793293"/>
          </a:xfrm>
          <a:prstGeom prst="rect">
            <a:avLst/>
          </a:prstGeom>
        </p:spPr>
      </p:pic>
      <p:sp>
        <p:nvSpPr>
          <p:cNvPr id="16" name="Subtitle 2">
            <a:extLst>
              <a:ext uri="{FF2B5EF4-FFF2-40B4-BE49-F238E27FC236}">
                <a16:creationId xmlns:a16="http://schemas.microsoft.com/office/drawing/2014/main" id="{806EC24E-6D00-E377-FC16-04174B3D7413}"/>
              </a:ext>
            </a:extLst>
          </p:cNvPr>
          <p:cNvSpPr txBox="1">
            <a:spLocks/>
          </p:cNvSpPr>
          <p:nvPr/>
        </p:nvSpPr>
        <p:spPr>
          <a:xfrm>
            <a:off x="12725400" y="8110443"/>
            <a:ext cx="4777648" cy="5442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ln>
                  <a:solidFill>
                    <a:schemeClr val="bg1"/>
                  </a:solidFill>
                </a:ln>
                <a:solidFill>
                  <a:schemeClr val="bg1"/>
                </a:solidFill>
                <a:cs typeface="Aharoni" panose="02010803020104030203" pitchFamily="2" charset="-79"/>
              </a:rPr>
              <a:t>NATALISTIYANTO K, </a:t>
            </a:r>
            <a:r>
              <a:rPr lang="en-US" sz="3200" b="1" dirty="0" err="1">
                <a:ln>
                  <a:solidFill>
                    <a:schemeClr val="bg1"/>
                  </a:solidFill>
                </a:ln>
                <a:solidFill>
                  <a:schemeClr val="bg1"/>
                </a:solidFill>
                <a:cs typeface="Aharoni" panose="02010803020104030203" pitchFamily="2" charset="-79"/>
              </a:rPr>
              <a:t>M.Pd</a:t>
            </a:r>
            <a:endParaRPr lang="id-ID" sz="3200" b="1" dirty="0">
              <a:ln>
                <a:solidFill>
                  <a:schemeClr val="bg1"/>
                </a:solidFill>
              </a:ln>
              <a:solidFill>
                <a:schemeClr val="bg1"/>
              </a:solidFill>
              <a:cs typeface="Aharoni" panose="02010803020104030203" pitchFamily="2" charset="-79"/>
            </a:endParaRPr>
          </a:p>
        </p:txBody>
      </p:sp>
      <p:sp>
        <p:nvSpPr>
          <p:cNvPr id="2" name="TextBox 1">
            <a:extLst>
              <a:ext uri="{FF2B5EF4-FFF2-40B4-BE49-F238E27FC236}">
                <a16:creationId xmlns:a16="http://schemas.microsoft.com/office/drawing/2014/main" id="{BCD7A7A2-FADC-4BBF-9883-B60D71D0A67A}"/>
              </a:ext>
            </a:extLst>
          </p:cNvPr>
          <p:cNvSpPr txBox="1"/>
          <p:nvPr/>
        </p:nvSpPr>
        <p:spPr>
          <a:xfrm>
            <a:off x="2824794" y="3258254"/>
            <a:ext cx="14941326" cy="769441"/>
          </a:xfrm>
          <a:prstGeom prst="rect">
            <a:avLst/>
          </a:prstGeom>
          <a:noFill/>
        </p:spPr>
        <p:txBody>
          <a:bodyPr wrap="square" rtlCol="0">
            <a:spAutoFit/>
          </a:bodyPr>
          <a:lstStyle/>
          <a:p>
            <a:r>
              <a:rPr lang="en-US" sz="4400" dirty="0">
                <a:latin typeface="ADLaM Display" panose="02010000000000000000" pitchFamily="2" charset="0"/>
                <a:ea typeface="ADLaM Display" panose="02010000000000000000" pitchFamily="2" charset="0"/>
                <a:cs typeface="ADLaM Display" panose="02010000000000000000" pitchFamily="2" charset="0"/>
              </a:rPr>
              <a:t>DALAM SISTEM INFORMASI PEMERINTAH DAERAH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F120189-4510-EC18-2BCF-F1E057AA7E9E}"/>
              </a:ext>
            </a:extLst>
          </p:cNvPr>
          <p:cNvGraphicFramePr>
            <a:graphicFrameLocks noGrp="1"/>
          </p:cNvGraphicFramePr>
          <p:nvPr>
            <p:ph idx="1"/>
            <p:extLst>
              <p:ext uri="{D42A27DB-BD31-4B8C-83A1-F6EECF244321}">
                <p14:modId xmlns:p14="http://schemas.microsoft.com/office/powerpoint/2010/main" val="4156598036"/>
              </p:ext>
            </p:extLst>
          </p:nvPr>
        </p:nvGraphicFramePr>
        <p:xfrm>
          <a:off x="281782" y="1989137"/>
          <a:ext cx="17525999" cy="8007092"/>
        </p:xfrm>
        <a:graphic>
          <a:graphicData uri="http://schemas.openxmlformats.org/drawingml/2006/table">
            <a:tbl>
              <a:tblPr/>
              <a:tblGrid>
                <a:gridCol w="3913995">
                  <a:extLst>
                    <a:ext uri="{9D8B030D-6E8A-4147-A177-3AD203B41FA5}">
                      <a16:colId xmlns:a16="http://schemas.microsoft.com/office/drawing/2014/main" val="1674714239"/>
                    </a:ext>
                  </a:extLst>
                </a:gridCol>
                <a:gridCol w="2261419">
                  <a:extLst>
                    <a:ext uri="{9D8B030D-6E8A-4147-A177-3AD203B41FA5}">
                      <a16:colId xmlns:a16="http://schemas.microsoft.com/office/drawing/2014/main" val="3381816752"/>
                    </a:ext>
                  </a:extLst>
                </a:gridCol>
                <a:gridCol w="2348397">
                  <a:extLst>
                    <a:ext uri="{9D8B030D-6E8A-4147-A177-3AD203B41FA5}">
                      <a16:colId xmlns:a16="http://schemas.microsoft.com/office/drawing/2014/main" val="1039132593"/>
                    </a:ext>
                  </a:extLst>
                </a:gridCol>
                <a:gridCol w="2261419">
                  <a:extLst>
                    <a:ext uri="{9D8B030D-6E8A-4147-A177-3AD203B41FA5}">
                      <a16:colId xmlns:a16="http://schemas.microsoft.com/office/drawing/2014/main" val="3573237422"/>
                    </a:ext>
                  </a:extLst>
                </a:gridCol>
                <a:gridCol w="1609087">
                  <a:extLst>
                    <a:ext uri="{9D8B030D-6E8A-4147-A177-3AD203B41FA5}">
                      <a16:colId xmlns:a16="http://schemas.microsoft.com/office/drawing/2014/main" val="2697051753"/>
                    </a:ext>
                  </a:extLst>
                </a:gridCol>
                <a:gridCol w="1587342">
                  <a:extLst>
                    <a:ext uri="{9D8B030D-6E8A-4147-A177-3AD203B41FA5}">
                      <a16:colId xmlns:a16="http://schemas.microsoft.com/office/drawing/2014/main" val="3265078182"/>
                    </a:ext>
                  </a:extLst>
                </a:gridCol>
                <a:gridCol w="2000486">
                  <a:extLst>
                    <a:ext uri="{9D8B030D-6E8A-4147-A177-3AD203B41FA5}">
                      <a16:colId xmlns:a16="http://schemas.microsoft.com/office/drawing/2014/main" val="2111594081"/>
                    </a:ext>
                  </a:extLst>
                </a:gridCol>
                <a:gridCol w="1543854">
                  <a:extLst>
                    <a:ext uri="{9D8B030D-6E8A-4147-A177-3AD203B41FA5}">
                      <a16:colId xmlns:a16="http://schemas.microsoft.com/office/drawing/2014/main" val="4238465150"/>
                    </a:ext>
                  </a:extLst>
                </a:gridCol>
              </a:tblGrid>
              <a:tr h="1237992">
                <a:tc>
                  <a:txBody>
                    <a:bodyPr/>
                    <a:lstStyle/>
                    <a:p>
                      <a:pPr algn="ctr" fontAlgn="ctr"/>
                      <a:r>
                        <a:rPr lang="id-ID" sz="2000" b="1" i="0" u="none" strike="noStrike" dirty="0">
                          <a:solidFill>
                            <a:srgbClr val="000000"/>
                          </a:solidFill>
                          <a:effectLst/>
                          <a:latin typeface="Aptos Narrow" panose="020B0004020202020204" pitchFamily="34" charset="0"/>
                        </a:rPr>
                        <a:t>JENIS PAJAK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 TOTAL PAJAK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 JUMLAH PELAPORAN / KETETAPAN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 TOTAL PEMBAYARAN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 JUMLAH PEMBAYARAN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 PERSENTASE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BELUM BAYAR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JUMLAH</a:t>
                      </a:r>
                      <a:endParaRPr lang="en-US" sz="2000" b="1" i="0" u="none" strike="noStrike" dirty="0">
                        <a:solidFill>
                          <a:srgbClr val="000000"/>
                        </a:solidFill>
                        <a:effectLst/>
                        <a:latin typeface="Aptos Narrow" panose="020B0004020202020204" pitchFamily="34" charset="0"/>
                      </a:endParaRPr>
                    </a:p>
                    <a:p>
                      <a:pPr algn="ctr" fontAlgn="ctr"/>
                      <a:r>
                        <a:rPr lang="id-ID" sz="2000" b="1" i="0" u="none" strike="noStrike" dirty="0">
                          <a:solidFill>
                            <a:srgbClr val="000000"/>
                          </a:solidFill>
                          <a:effectLst/>
                          <a:latin typeface="Aptos Narrow" panose="020B0004020202020204" pitchFamily="34" charset="0"/>
                        </a:rPr>
                        <a:t> BELUM BAYAR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35476616"/>
                  </a:ext>
                </a:extLst>
              </a:tr>
              <a:tr h="641217">
                <a:tc>
                  <a:txBody>
                    <a:bodyPr/>
                    <a:lstStyle/>
                    <a:p>
                      <a:pPr algn="l" fontAlgn="b"/>
                      <a:r>
                        <a:rPr lang="id-ID" sz="2000" b="0" i="0" u="none" strike="noStrike" dirty="0">
                          <a:solidFill>
                            <a:srgbClr val="000000"/>
                          </a:solidFill>
                          <a:effectLst/>
                          <a:latin typeface="Aptos Narrow" panose="020B0004020202020204" pitchFamily="34" charset="0"/>
                        </a:rPr>
                        <a:t>Pajak Hotel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130.421.650.651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9.126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130.087.550.105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8.573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93,94%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282.611.711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553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6313423"/>
                  </a:ext>
                </a:extLst>
              </a:tr>
              <a:tr h="641217">
                <a:tc>
                  <a:txBody>
                    <a:bodyPr/>
                    <a:lstStyle/>
                    <a:p>
                      <a:pPr algn="l" fontAlgn="b"/>
                      <a:r>
                        <a:rPr lang="id-ID" sz="2000" b="0" i="0" u="none" strike="noStrike">
                          <a:solidFill>
                            <a:srgbClr val="000000"/>
                          </a:solidFill>
                          <a:effectLst/>
                          <a:latin typeface="Aptos Narrow" panose="020B0004020202020204" pitchFamily="34" charset="0"/>
                        </a:rPr>
                        <a:t>Pajak Restoran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192.811.814.131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32.518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189.530.477.114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31.667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97,38%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2.672.224.316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851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7726574"/>
                  </a:ext>
                </a:extLst>
              </a:tr>
              <a:tr h="641217">
                <a:tc>
                  <a:txBody>
                    <a:bodyPr/>
                    <a:lstStyle/>
                    <a:p>
                      <a:pPr algn="l" fontAlgn="b"/>
                      <a:r>
                        <a:rPr lang="id-ID" sz="2000" b="0" i="0" u="none" strike="noStrike">
                          <a:solidFill>
                            <a:srgbClr val="000000"/>
                          </a:solidFill>
                          <a:effectLst/>
                          <a:latin typeface="Aptos Narrow" panose="020B0004020202020204" pitchFamily="34" charset="0"/>
                        </a:rPr>
                        <a:t>Pajak Hiburan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25.141.939.594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2.414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24.915.641.084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2.335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96,73%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214.995.010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79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5381983"/>
                  </a:ext>
                </a:extLst>
              </a:tr>
              <a:tr h="641217">
                <a:tc>
                  <a:txBody>
                    <a:bodyPr/>
                    <a:lstStyle/>
                    <a:p>
                      <a:pPr algn="l" fontAlgn="b"/>
                      <a:r>
                        <a:rPr lang="id-ID" sz="2000" b="0" i="0" u="none" strike="noStrike" dirty="0">
                          <a:solidFill>
                            <a:srgbClr val="000000"/>
                          </a:solidFill>
                          <a:effectLst/>
                          <a:latin typeface="Aptos Narrow" panose="020B0004020202020204" pitchFamily="34" charset="0"/>
                        </a:rPr>
                        <a:t>Pajak Reklame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35.960.139.000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17.623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33.974.347.000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17.341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98,40%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830.385.513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282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9543902"/>
                  </a:ext>
                </a:extLst>
              </a:tr>
              <a:tr h="641217">
                <a:tc>
                  <a:txBody>
                    <a:bodyPr/>
                    <a:lstStyle/>
                    <a:p>
                      <a:pPr algn="l" fontAlgn="b"/>
                      <a:r>
                        <a:rPr lang="id-ID" sz="2000" b="0" i="0" u="none" strike="noStrike">
                          <a:solidFill>
                            <a:srgbClr val="000000"/>
                          </a:solidFill>
                          <a:effectLst/>
                          <a:latin typeface="Aptos Narrow" panose="020B0004020202020204" pitchFamily="34" charset="0"/>
                        </a:rPr>
                        <a:t>Pajak Penerangan Jalan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249.655.827.830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507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249.655.627.767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505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99,61%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75.323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6006580"/>
                  </a:ext>
                </a:extLst>
              </a:tr>
              <a:tr h="641217">
                <a:tc>
                  <a:txBody>
                    <a:bodyPr/>
                    <a:lstStyle/>
                    <a:p>
                      <a:pPr algn="l" fontAlgn="b"/>
                      <a:r>
                        <a:rPr lang="sv-SE" sz="2000" b="0" i="0" u="none" strike="noStrike" dirty="0">
                          <a:solidFill>
                            <a:srgbClr val="000000"/>
                          </a:solidFill>
                          <a:effectLst/>
                          <a:latin typeface="Aptos Narrow" panose="020B0004020202020204" pitchFamily="34" charset="0"/>
                        </a:rPr>
                        <a:t>Pajak Mineral Bukan Logam dan Batuan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82.129.830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81.211.830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1440280"/>
                  </a:ext>
                </a:extLst>
              </a:tr>
              <a:tr h="641217">
                <a:tc>
                  <a:txBody>
                    <a:bodyPr/>
                    <a:lstStyle/>
                    <a:p>
                      <a:pPr algn="l" fontAlgn="b"/>
                      <a:r>
                        <a:rPr lang="id-ID" sz="2000" b="0" i="0" u="none" strike="noStrike" dirty="0">
                          <a:solidFill>
                            <a:srgbClr val="000000"/>
                          </a:solidFill>
                          <a:effectLst/>
                          <a:latin typeface="Aptos Narrow" panose="020B0004020202020204" pitchFamily="34" charset="0"/>
                        </a:rPr>
                        <a:t>Pajak Parkir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19.852.120.178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4.581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19.717.940.474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4.436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96,83%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102.663.259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145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3926284"/>
                  </a:ext>
                </a:extLst>
              </a:tr>
              <a:tr h="641217">
                <a:tc>
                  <a:txBody>
                    <a:bodyPr/>
                    <a:lstStyle/>
                    <a:p>
                      <a:pPr algn="l" fontAlgn="b"/>
                      <a:r>
                        <a:rPr lang="id-ID" sz="2000" b="0" i="0" u="none" strike="noStrike" dirty="0">
                          <a:solidFill>
                            <a:srgbClr val="000000"/>
                          </a:solidFill>
                          <a:effectLst/>
                          <a:latin typeface="Aptos Narrow" panose="020B0004020202020204" pitchFamily="34" charset="0"/>
                        </a:rPr>
                        <a:t>Pajak Air Bawah Tanah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22.605.176.670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9.080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22.272.602.654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8.913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98,16%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229.270.276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167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3415970"/>
                  </a:ext>
                </a:extLst>
              </a:tr>
              <a:tr h="641217">
                <a:tc>
                  <a:txBody>
                    <a:bodyPr/>
                    <a:lstStyle/>
                    <a:p>
                      <a:pPr algn="l" fontAlgn="b"/>
                      <a:r>
                        <a:rPr lang="id-ID" sz="2000" b="0" i="0" u="none" strike="noStrike" dirty="0">
                          <a:solidFill>
                            <a:srgbClr val="000000"/>
                          </a:solidFill>
                          <a:effectLst/>
                          <a:latin typeface="Aptos Narrow" panose="020B0004020202020204" pitchFamily="34" charset="0"/>
                        </a:rPr>
                        <a:t>Pajak Sarang Burung Walet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5310216"/>
                  </a:ext>
                </a:extLst>
              </a:tr>
              <a:tr h="641217">
                <a:tc>
                  <a:txBody>
                    <a:bodyPr/>
                    <a:lstStyle/>
                    <a:p>
                      <a:pPr algn="l" fontAlgn="b"/>
                      <a:r>
                        <a:rPr lang="id-ID" sz="2000" b="0" i="0" u="none" strike="noStrike" dirty="0">
                          <a:solidFill>
                            <a:srgbClr val="000000"/>
                          </a:solidFill>
                          <a:effectLst/>
                          <a:latin typeface="Aptos Narrow" panose="020B0004020202020204" pitchFamily="34" charset="0"/>
                        </a:rPr>
                        <a:t>PBB</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743.843.113.225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600.479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573.202.346.137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472.429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800" b="1" i="0" u="none" strike="noStrike" dirty="0">
                          <a:solidFill>
                            <a:srgbClr val="000000"/>
                          </a:solidFill>
                          <a:effectLst/>
                          <a:latin typeface="Aptos Narrow" panose="020B0004020202020204" pitchFamily="34" charset="0"/>
                        </a:rPr>
                        <a:t>78,68%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170.640.767.088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128.050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9632357"/>
                  </a:ext>
                </a:extLst>
              </a:tr>
            </a:tbl>
          </a:graphicData>
        </a:graphic>
      </p:graphicFrame>
      <p:sp>
        <p:nvSpPr>
          <p:cNvPr id="5" name="Title 1">
            <a:extLst>
              <a:ext uri="{FF2B5EF4-FFF2-40B4-BE49-F238E27FC236}">
                <a16:creationId xmlns:a16="http://schemas.microsoft.com/office/drawing/2014/main" id="{B14E08A2-0FB0-A869-7D49-B564EA9A0E41}"/>
              </a:ext>
            </a:extLst>
          </p:cNvPr>
          <p:cNvSpPr>
            <a:spLocks noGrp="1"/>
          </p:cNvSpPr>
          <p:nvPr>
            <p:ph type="title"/>
          </p:nvPr>
        </p:nvSpPr>
        <p:spPr>
          <a:xfrm>
            <a:off x="287225" y="0"/>
            <a:ext cx="11914414" cy="1989137"/>
          </a:xfrm>
        </p:spPr>
        <p:txBody>
          <a:bodyPr>
            <a:normAutofit/>
          </a:bodyPr>
          <a:lstStyle/>
          <a:p>
            <a:r>
              <a:rPr lang="id-ID" sz="4400" b="1" dirty="0"/>
              <a:t>DATA PELAPORAN PAJAK JATUH TEMPO TAHUN 202</a:t>
            </a:r>
            <a:r>
              <a:rPr lang="en-US" sz="4400" b="1" dirty="0"/>
              <a:t>2</a:t>
            </a:r>
            <a:r>
              <a:rPr lang="id-ID" sz="4400" b="1" dirty="0"/>
              <a:t> </a:t>
            </a:r>
            <a:br>
              <a:rPr lang="en-US" sz="4400" b="1" dirty="0"/>
            </a:br>
            <a:r>
              <a:rPr lang="id-ID" sz="4400" b="1" dirty="0"/>
              <a:t>DIBAYARKAN DI TAHUN 202</a:t>
            </a:r>
            <a:r>
              <a:rPr lang="en-US" sz="4400" b="1" dirty="0"/>
              <a:t>1</a:t>
            </a:r>
            <a:r>
              <a:rPr lang="id-ID" sz="4400" b="1" dirty="0"/>
              <a:t>-202</a:t>
            </a:r>
            <a:r>
              <a:rPr lang="en-US" sz="4400" b="1" dirty="0"/>
              <a:t>2</a:t>
            </a:r>
            <a:endParaRPr lang="id-ID" sz="4400" b="1" dirty="0"/>
          </a:p>
        </p:txBody>
      </p:sp>
      <p:sp>
        <p:nvSpPr>
          <p:cNvPr id="6" name="TextBox 5">
            <a:extLst>
              <a:ext uri="{FF2B5EF4-FFF2-40B4-BE49-F238E27FC236}">
                <a16:creationId xmlns:a16="http://schemas.microsoft.com/office/drawing/2014/main" id="{82A5B486-88CC-5DA3-8CCE-94B79D4C2145}"/>
              </a:ext>
            </a:extLst>
          </p:cNvPr>
          <p:cNvSpPr txBox="1"/>
          <p:nvPr/>
        </p:nvSpPr>
        <p:spPr>
          <a:xfrm>
            <a:off x="14935200" y="427337"/>
            <a:ext cx="2872581" cy="523220"/>
          </a:xfrm>
          <a:prstGeom prst="rect">
            <a:avLst/>
          </a:prstGeom>
          <a:solidFill>
            <a:schemeClr val="accent6">
              <a:lumMod val="20000"/>
              <a:lumOff val="80000"/>
            </a:schemeClr>
          </a:solidFill>
        </p:spPr>
        <p:txBody>
          <a:bodyPr wrap="none" rtlCol="0">
            <a:spAutoFit/>
          </a:bodyPr>
          <a:lstStyle/>
          <a:p>
            <a:r>
              <a:rPr lang="en-US" sz="2800" dirty="0"/>
              <a:t>Tingkat </a:t>
            </a:r>
            <a:r>
              <a:rPr lang="en-US" sz="2800" dirty="0" err="1"/>
              <a:t>kepatuhan</a:t>
            </a:r>
            <a:endParaRPr lang="id-ID" sz="2800" dirty="0"/>
          </a:p>
        </p:txBody>
      </p:sp>
      <p:sp>
        <p:nvSpPr>
          <p:cNvPr id="7" name="TextBox 6">
            <a:extLst>
              <a:ext uri="{FF2B5EF4-FFF2-40B4-BE49-F238E27FC236}">
                <a16:creationId xmlns:a16="http://schemas.microsoft.com/office/drawing/2014/main" id="{82D4D02C-C6D4-8DE1-ABB2-2724B615D8FE}"/>
              </a:ext>
            </a:extLst>
          </p:cNvPr>
          <p:cNvSpPr txBox="1"/>
          <p:nvPr/>
        </p:nvSpPr>
        <p:spPr>
          <a:xfrm>
            <a:off x="15621000" y="950557"/>
            <a:ext cx="1834156" cy="707886"/>
          </a:xfrm>
          <a:prstGeom prst="rect">
            <a:avLst/>
          </a:prstGeom>
          <a:solidFill>
            <a:schemeClr val="accent6">
              <a:lumMod val="40000"/>
              <a:lumOff val="60000"/>
            </a:schemeClr>
          </a:solidFill>
        </p:spPr>
        <p:txBody>
          <a:bodyPr wrap="none" rtlCol="0">
            <a:spAutoFit/>
          </a:bodyPr>
          <a:lstStyle/>
          <a:p>
            <a:r>
              <a:rPr lang="en-US" sz="4000" dirty="0"/>
              <a:t>95,97 %</a:t>
            </a:r>
            <a:endParaRPr lang="id-ID" sz="4000" dirty="0"/>
          </a:p>
        </p:txBody>
      </p:sp>
    </p:spTree>
    <p:extLst>
      <p:ext uri="{BB962C8B-B14F-4D97-AF65-F5344CB8AC3E}">
        <p14:creationId xmlns:p14="http://schemas.microsoft.com/office/powerpoint/2010/main" val="3354055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B3AD84F-8328-895E-522E-6515F9EB48DD}"/>
              </a:ext>
            </a:extLst>
          </p:cNvPr>
          <p:cNvGraphicFramePr>
            <a:graphicFrameLocks noGrp="1"/>
          </p:cNvGraphicFramePr>
          <p:nvPr>
            <p:ph idx="1"/>
            <p:extLst>
              <p:ext uri="{D42A27DB-BD31-4B8C-83A1-F6EECF244321}">
                <p14:modId xmlns:p14="http://schemas.microsoft.com/office/powerpoint/2010/main" val="92921967"/>
              </p:ext>
            </p:extLst>
          </p:nvPr>
        </p:nvGraphicFramePr>
        <p:xfrm>
          <a:off x="304800" y="1485900"/>
          <a:ext cx="17678399" cy="7781290"/>
        </p:xfrm>
        <a:graphic>
          <a:graphicData uri="http://schemas.openxmlformats.org/drawingml/2006/table">
            <a:tbl>
              <a:tblPr/>
              <a:tblGrid>
                <a:gridCol w="3948030">
                  <a:extLst>
                    <a:ext uri="{9D8B030D-6E8A-4147-A177-3AD203B41FA5}">
                      <a16:colId xmlns:a16="http://schemas.microsoft.com/office/drawing/2014/main" val="3547085275"/>
                    </a:ext>
                  </a:extLst>
                </a:gridCol>
                <a:gridCol w="2281083">
                  <a:extLst>
                    <a:ext uri="{9D8B030D-6E8A-4147-A177-3AD203B41FA5}">
                      <a16:colId xmlns:a16="http://schemas.microsoft.com/office/drawing/2014/main" val="1053879192"/>
                    </a:ext>
                  </a:extLst>
                </a:gridCol>
                <a:gridCol w="2368819">
                  <a:extLst>
                    <a:ext uri="{9D8B030D-6E8A-4147-A177-3AD203B41FA5}">
                      <a16:colId xmlns:a16="http://schemas.microsoft.com/office/drawing/2014/main" val="2539071021"/>
                    </a:ext>
                  </a:extLst>
                </a:gridCol>
                <a:gridCol w="2281083">
                  <a:extLst>
                    <a:ext uri="{9D8B030D-6E8A-4147-A177-3AD203B41FA5}">
                      <a16:colId xmlns:a16="http://schemas.microsoft.com/office/drawing/2014/main" val="47107586"/>
                    </a:ext>
                  </a:extLst>
                </a:gridCol>
                <a:gridCol w="1623078">
                  <a:extLst>
                    <a:ext uri="{9D8B030D-6E8A-4147-A177-3AD203B41FA5}">
                      <a16:colId xmlns:a16="http://schemas.microsoft.com/office/drawing/2014/main" val="1662482276"/>
                    </a:ext>
                  </a:extLst>
                </a:gridCol>
                <a:gridCol w="1601146">
                  <a:extLst>
                    <a:ext uri="{9D8B030D-6E8A-4147-A177-3AD203B41FA5}">
                      <a16:colId xmlns:a16="http://schemas.microsoft.com/office/drawing/2014/main" val="3988579279"/>
                    </a:ext>
                  </a:extLst>
                </a:gridCol>
                <a:gridCol w="2017880">
                  <a:extLst>
                    <a:ext uri="{9D8B030D-6E8A-4147-A177-3AD203B41FA5}">
                      <a16:colId xmlns:a16="http://schemas.microsoft.com/office/drawing/2014/main" val="3527557966"/>
                    </a:ext>
                  </a:extLst>
                </a:gridCol>
                <a:gridCol w="1557280">
                  <a:extLst>
                    <a:ext uri="{9D8B030D-6E8A-4147-A177-3AD203B41FA5}">
                      <a16:colId xmlns:a16="http://schemas.microsoft.com/office/drawing/2014/main" val="1466782578"/>
                    </a:ext>
                  </a:extLst>
                </a:gridCol>
              </a:tblGrid>
              <a:tr h="961473">
                <a:tc>
                  <a:txBody>
                    <a:bodyPr/>
                    <a:lstStyle/>
                    <a:p>
                      <a:pPr algn="ctr" fontAlgn="ctr"/>
                      <a:r>
                        <a:rPr lang="id-ID" sz="2200" b="1" i="0" u="none" strike="noStrike" dirty="0">
                          <a:solidFill>
                            <a:srgbClr val="000000"/>
                          </a:solidFill>
                          <a:effectLst/>
                          <a:latin typeface="Aptos Narrow" panose="020B0004020202020204" pitchFamily="34" charset="0"/>
                        </a:rPr>
                        <a:t>JENIS PAJAK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200" b="1" i="0" u="none" strike="noStrike" dirty="0">
                          <a:solidFill>
                            <a:srgbClr val="000000"/>
                          </a:solidFill>
                          <a:effectLst/>
                          <a:latin typeface="Aptos Narrow" panose="020B0004020202020204" pitchFamily="34" charset="0"/>
                        </a:rPr>
                        <a:t> TOTAL PAJAK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200" b="1" i="0" u="none" strike="noStrike" dirty="0">
                          <a:solidFill>
                            <a:srgbClr val="000000"/>
                          </a:solidFill>
                          <a:effectLst/>
                          <a:latin typeface="Aptos Narrow" panose="020B0004020202020204" pitchFamily="34" charset="0"/>
                        </a:rPr>
                        <a:t> JUMLAH PELAPORAN / KETETAPAN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200" b="1" i="0" u="none" strike="noStrike" dirty="0">
                          <a:solidFill>
                            <a:srgbClr val="000000"/>
                          </a:solidFill>
                          <a:effectLst/>
                          <a:latin typeface="Aptos Narrow" panose="020B0004020202020204" pitchFamily="34" charset="0"/>
                        </a:rPr>
                        <a:t> TOTAL PEMBAYARAN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200" b="1" i="0" u="none" strike="noStrike">
                          <a:solidFill>
                            <a:srgbClr val="000000"/>
                          </a:solidFill>
                          <a:effectLst/>
                          <a:latin typeface="Aptos Narrow" panose="020B0004020202020204" pitchFamily="34" charset="0"/>
                        </a:rPr>
                        <a:t> JUMLAH PEMBAYARAN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200" b="1" i="0" u="none" strike="noStrike" dirty="0">
                          <a:solidFill>
                            <a:srgbClr val="000000"/>
                          </a:solidFill>
                          <a:effectLst/>
                          <a:latin typeface="Aptos Narrow" panose="020B0004020202020204" pitchFamily="34" charset="0"/>
                        </a:rPr>
                        <a:t> PERSENTASE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200" b="1" i="0" u="none" strike="noStrike" dirty="0">
                          <a:solidFill>
                            <a:srgbClr val="000000"/>
                          </a:solidFill>
                          <a:effectLst/>
                          <a:latin typeface="Aptos Narrow" panose="020B0004020202020204" pitchFamily="34" charset="0"/>
                        </a:rPr>
                        <a:t>BELUM BAYAR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200" b="1" i="0" u="none" strike="noStrike" dirty="0">
                          <a:solidFill>
                            <a:srgbClr val="000000"/>
                          </a:solidFill>
                          <a:effectLst/>
                          <a:latin typeface="Aptos Narrow" panose="020B0004020202020204" pitchFamily="34" charset="0"/>
                        </a:rPr>
                        <a:t>JUMLAH BELUM BAYAR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948824008"/>
                  </a:ext>
                </a:extLst>
              </a:tr>
              <a:tr h="642993">
                <a:tc>
                  <a:txBody>
                    <a:bodyPr/>
                    <a:lstStyle/>
                    <a:p>
                      <a:pPr algn="l" fontAlgn="b"/>
                      <a:r>
                        <a:rPr lang="id-ID" sz="2200" b="0" i="0" u="none" strike="noStrike" dirty="0">
                          <a:solidFill>
                            <a:srgbClr val="000000"/>
                          </a:solidFill>
                          <a:effectLst/>
                          <a:latin typeface="Aptos Narrow" panose="020B0004020202020204" pitchFamily="34" charset="0"/>
                        </a:rPr>
                        <a:t>Pajak Hotel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169.818.451.924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11.193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169.594.289.305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10.706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95,65%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183.096.620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487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9206088"/>
                  </a:ext>
                </a:extLst>
              </a:tr>
              <a:tr h="642993">
                <a:tc>
                  <a:txBody>
                    <a:bodyPr/>
                    <a:lstStyle/>
                    <a:p>
                      <a:pPr algn="l" fontAlgn="b"/>
                      <a:r>
                        <a:rPr lang="id-ID" sz="2200" b="0" i="0" u="none" strike="noStrike">
                          <a:solidFill>
                            <a:srgbClr val="000000"/>
                          </a:solidFill>
                          <a:effectLst/>
                          <a:latin typeface="Aptos Narrow" panose="020B0004020202020204" pitchFamily="34" charset="0"/>
                        </a:rPr>
                        <a:t>Pajak Restoran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227.480.212.998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35.955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224.614.510.932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35.300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98,18%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1.588.223.066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655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4775278"/>
                  </a:ext>
                </a:extLst>
              </a:tr>
              <a:tr h="642993">
                <a:tc>
                  <a:txBody>
                    <a:bodyPr/>
                    <a:lstStyle/>
                    <a:p>
                      <a:pPr algn="l" fontAlgn="b"/>
                      <a:r>
                        <a:rPr lang="id-ID" sz="2200" b="0" i="0" u="none" strike="noStrike" dirty="0">
                          <a:solidFill>
                            <a:srgbClr val="000000"/>
                          </a:solidFill>
                          <a:effectLst/>
                          <a:latin typeface="Aptos Narrow" panose="020B0004020202020204" pitchFamily="34" charset="0"/>
                        </a:rPr>
                        <a:t>Pajak Hiburan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31.546.532.834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2.560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31.183.227.276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2.516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98,28%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74.383.845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0966880"/>
                  </a:ext>
                </a:extLst>
              </a:tr>
              <a:tr h="642993">
                <a:tc>
                  <a:txBody>
                    <a:bodyPr/>
                    <a:lstStyle/>
                    <a:p>
                      <a:pPr algn="l" fontAlgn="b"/>
                      <a:r>
                        <a:rPr lang="id-ID" sz="2200" b="0" i="0" u="none" strike="noStrike">
                          <a:solidFill>
                            <a:srgbClr val="000000"/>
                          </a:solidFill>
                          <a:effectLst/>
                          <a:latin typeface="Aptos Narrow" panose="020B0004020202020204" pitchFamily="34" charset="0"/>
                        </a:rPr>
                        <a:t>Pajak Reklame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35.129.180.270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17.455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33.468.286.220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17.347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99,38%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514.392.900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108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7115229"/>
                  </a:ext>
                </a:extLst>
              </a:tr>
              <a:tr h="642993">
                <a:tc>
                  <a:txBody>
                    <a:bodyPr/>
                    <a:lstStyle/>
                    <a:p>
                      <a:pPr algn="l" fontAlgn="b"/>
                      <a:r>
                        <a:rPr lang="id-ID" sz="2200" b="0" i="0" u="none" strike="noStrike" dirty="0">
                          <a:solidFill>
                            <a:srgbClr val="000000"/>
                          </a:solidFill>
                          <a:effectLst/>
                          <a:latin typeface="Aptos Narrow" panose="020B0004020202020204" pitchFamily="34" charset="0"/>
                        </a:rPr>
                        <a:t>Pajak Penerangan Jalan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272.798.221.940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553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272.798.193.393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549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99,28%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28.547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9901452"/>
                  </a:ext>
                </a:extLst>
              </a:tr>
              <a:tr h="642993">
                <a:tc>
                  <a:txBody>
                    <a:bodyPr/>
                    <a:lstStyle/>
                    <a:p>
                      <a:pPr algn="l" fontAlgn="b"/>
                      <a:r>
                        <a:rPr lang="sv-SE" sz="2200" b="0" i="0" u="none" strike="noStrike" dirty="0">
                          <a:solidFill>
                            <a:srgbClr val="000000"/>
                          </a:solidFill>
                          <a:effectLst/>
                          <a:latin typeface="Aptos Narrow" panose="020B0004020202020204" pitchFamily="34" charset="0"/>
                        </a:rPr>
                        <a:t>Pajak Mineral Bukan Logam dan Batuan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86.859.000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29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86.859.000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2671675"/>
                  </a:ext>
                </a:extLst>
              </a:tr>
              <a:tr h="642993">
                <a:tc>
                  <a:txBody>
                    <a:bodyPr/>
                    <a:lstStyle/>
                    <a:p>
                      <a:pPr algn="l" fontAlgn="b"/>
                      <a:r>
                        <a:rPr lang="id-ID" sz="2200" b="0" i="0" u="none" strike="noStrike" dirty="0">
                          <a:solidFill>
                            <a:srgbClr val="000000"/>
                          </a:solidFill>
                          <a:effectLst/>
                          <a:latin typeface="Aptos Narrow" panose="020B0004020202020204" pitchFamily="34" charset="0"/>
                        </a:rPr>
                        <a:t>Pajak Parkir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23.484.463.374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4.760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23.349.529.124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4.653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97,75%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117.360.750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107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0449722"/>
                  </a:ext>
                </a:extLst>
              </a:tr>
              <a:tr h="642993">
                <a:tc>
                  <a:txBody>
                    <a:bodyPr/>
                    <a:lstStyle/>
                    <a:p>
                      <a:pPr algn="l" fontAlgn="b"/>
                      <a:r>
                        <a:rPr lang="id-ID" sz="2200" b="0" i="0" u="none" strike="noStrike" dirty="0">
                          <a:solidFill>
                            <a:srgbClr val="000000"/>
                          </a:solidFill>
                          <a:effectLst/>
                          <a:latin typeface="Aptos Narrow" panose="020B0004020202020204" pitchFamily="34" charset="0"/>
                        </a:rPr>
                        <a:t>Pajak Air Bawah Tanah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22.432.936.610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8.855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22.317.402.510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8.793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99,30%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41.394.240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62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6213978"/>
                  </a:ext>
                </a:extLst>
              </a:tr>
              <a:tr h="642993">
                <a:tc>
                  <a:txBody>
                    <a:bodyPr/>
                    <a:lstStyle/>
                    <a:p>
                      <a:pPr algn="l" fontAlgn="b"/>
                      <a:r>
                        <a:rPr lang="id-ID" sz="2200" b="0" i="0" u="none" strike="noStrike" dirty="0">
                          <a:solidFill>
                            <a:srgbClr val="000000"/>
                          </a:solidFill>
                          <a:effectLst/>
                          <a:latin typeface="Aptos Narrow" panose="020B0004020202020204" pitchFamily="34" charset="0"/>
                        </a:rPr>
                        <a:t>Pajak Sarang Burung Walet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1.000.000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5079433"/>
                  </a:ext>
                </a:extLst>
              </a:tr>
              <a:tr h="642993">
                <a:tc>
                  <a:txBody>
                    <a:bodyPr/>
                    <a:lstStyle/>
                    <a:p>
                      <a:pPr algn="l" fontAlgn="b"/>
                      <a:r>
                        <a:rPr lang="id-ID" sz="2200" b="0" i="0" u="none" strike="noStrike" dirty="0">
                          <a:solidFill>
                            <a:srgbClr val="000000"/>
                          </a:solidFill>
                          <a:effectLst/>
                          <a:latin typeface="Aptos Narrow" panose="020B0004020202020204" pitchFamily="34" charset="0"/>
                        </a:rPr>
                        <a:t>PBB</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856.519.069.634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603.418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620.731.944.338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a:solidFill>
                            <a:srgbClr val="000000"/>
                          </a:solidFill>
                          <a:effectLst/>
                          <a:latin typeface="Aptos Narrow" panose="020B0004020202020204" pitchFamily="34" charset="0"/>
                        </a:rPr>
                        <a:t>                433.439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800" b="1" i="0" u="none" strike="noStrike" dirty="0">
                          <a:solidFill>
                            <a:srgbClr val="000000"/>
                          </a:solidFill>
                          <a:effectLst/>
                          <a:latin typeface="Aptos Narrow" panose="020B0004020202020204" pitchFamily="34" charset="0"/>
                        </a:rPr>
                        <a:t>71,83%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235.787.125.296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200" b="0" i="0" u="none" strike="noStrike" dirty="0">
                          <a:solidFill>
                            <a:srgbClr val="000000"/>
                          </a:solidFill>
                          <a:effectLst/>
                          <a:latin typeface="Aptos Narrow" panose="020B0004020202020204" pitchFamily="34" charset="0"/>
                        </a:rPr>
                        <a:t>              169.979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4667472"/>
                  </a:ext>
                </a:extLst>
              </a:tr>
            </a:tbl>
          </a:graphicData>
        </a:graphic>
      </p:graphicFrame>
      <p:sp>
        <p:nvSpPr>
          <p:cNvPr id="6" name="Title 1">
            <a:extLst>
              <a:ext uri="{FF2B5EF4-FFF2-40B4-BE49-F238E27FC236}">
                <a16:creationId xmlns:a16="http://schemas.microsoft.com/office/drawing/2014/main" id="{740A8DE8-2F2C-097E-05F5-74195CBF7E15}"/>
              </a:ext>
            </a:extLst>
          </p:cNvPr>
          <p:cNvSpPr>
            <a:spLocks noGrp="1"/>
          </p:cNvSpPr>
          <p:nvPr>
            <p:ph type="title"/>
          </p:nvPr>
        </p:nvSpPr>
        <p:spPr>
          <a:xfrm>
            <a:off x="304800" y="114300"/>
            <a:ext cx="12573000" cy="1544143"/>
          </a:xfrm>
        </p:spPr>
        <p:txBody>
          <a:bodyPr>
            <a:normAutofit/>
          </a:bodyPr>
          <a:lstStyle/>
          <a:p>
            <a:r>
              <a:rPr lang="id-ID" sz="4400" b="1" dirty="0"/>
              <a:t>DATA PELAPORAN PAJAK JATUH TEMPO TAHUN 202</a:t>
            </a:r>
            <a:r>
              <a:rPr lang="en-US" sz="4400" b="1" dirty="0"/>
              <a:t>3</a:t>
            </a:r>
            <a:r>
              <a:rPr lang="id-ID" sz="4400" b="1" dirty="0"/>
              <a:t> </a:t>
            </a:r>
            <a:br>
              <a:rPr lang="en-US" sz="4400" b="1" dirty="0"/>
            </a:br>
            <a:r>
              <a:rPr lang="id-ID" sz="4400" b="1" dirty="0"/>
              <a:t>DIBAYARKAN DI TAHUN 202</a:t>
            </a:r>
            <a:r>
              <a:rPr lang="en-US" sz="4400" b="1" dirty="0"/>
              <a:t>2</a:t>
            </a:r>
            <a:r>
              <a:rPr lang="id-ID" sz="4400" b="1" dirty="0"/>
              <a:t>-202</a:t>
            </a:r>
            <a:r>
              <a:rPr lang="en-US" sz="4400" b="1" dirty="0"/>
              <a:t>3</a:t>
            </a:r>
            <a:endParaRPr lang="id-ID" sz="4400" b="1" dirty="0"/>
          </a:p>
        </p:txBody>
      </p:sp>
      <p:sp>
        <p:nvSpPr>
          <p:cNvPr id="8" name="TextBox 7">
            <a:extLst>
              <a:ext uri="{FF2B5EF4-FFF2-40B4-BE49-F238E27FC236}">
                <a16:creationId xmlns:a16="http://schemas.microsoft.com/office/drawing/2014/main" id="{88650A97-615E-14BB-9A90-C3698EC2B5CE}"/>
              </a:ext>
            </a:extLst>
          </p:cNvPr>
          <p:cNvSpPr txBox="1"/>
          <p:nvPr/>
        </p:nvSpPr>
        <p:spPr>
          <a:xfrm>
            <a:off x="14935200" y="190500"/>
            <a:ext cx="2872581" cy="523220"/>
          </a:xfrm>
          <a:prstGeom prst="rect">
            <a:avLst/>
          </a:prstGeom>
          <a:solidFill>
            <a:schemeClr val="accent6">
              <a:lumMod val="20000"/>
              <a:lumOff val="80000"/>
            </a:schemeClr>
          </a:solidFill>
        </p:spPr>
        <p:txBody>
          <a:bodyPr wrap="none" rtlCol="0">
            <a:spAutoFit/>
          </a:bodyPr>
          <a:lstStyle/>
          <a:p>
            <a:r>
              <a:rPr lang="en-US" sz="2800" dirty="0"/>
              <a:t>Tingkat </a:t>
            </a:r>
            <a:r>
              <a:rPr lang="en-US" sz="2800" dirty="0" err="1"/>
              <a:t>kepatuhan</a:t>
            </a:r>
            <a:endParaRPr lang="id-ID" sz="2800" dirty="0"/>
          </a:p>
        </p:txBody>
      </p:sp>
      <p:sp>
        <p:nvSpPr>
          <p:cNvPr id="9" name="TextBox 8">
            <a:extLst>
              <a:ext uri="{FF2B5EF4-FFF2-40B4-BE49-F238E27FC236}">
                <a16:creationId xmlns:a16="http://schemas.microsoft.com/office/drawing/2014/main" id="{0D4E2BAF-345F-03BF-3ABC-E13241B1BB08}"/>
              </a:ext>
            </a:extLst>
          </p:cNvPr>
          <p:cNvSpPr txBox="1"/>
          <p:nvPr/>
        </p:nvSpPr>
        <p:spPr>
          <a:xfrm>
            <a:off x="15621000" y="723900"/>
            <a:ext cx="1834156" cy="707886"/>
          </a:xfrm>
          <a:prstGeom prst="rect">
            <a:avLst/>
          </a:prstGeom>
          <a:solidFill>
            <a:schemeClr val="accent6">
              <a:lumMod val="40000"/>
              <a:lumOff val="60000"/>
            </a:schemeClr>
          </a:solidFill>
        </p:spPr>
        <p:txBody>
          <a:bodyPr wrap="none" rtlCol="0">
            <a:spAutoFit/>
          </a:bodyPr>
          <a:lstStyle/>
          <a:p>
            <a:r>
              <a:rPr lang="en-US" sz="4000" dirty="0"/>
              <a:t>95,96 %</a:t>
            </a:r>
            <a:endParaRPr lang="id-ID" sz="4000" dirty="0"/>
          </a:p>
        </p:txBody>
      </p:sp>
      <p:sp>
        <p:nvSpPr>
          <p:cNvPr id="10" name="TextBox 9">
            <a:extLst>
              <a:ext uri="{FF2B5EF4-FFF2-40B4-BE49-F238E27FC236}">
                <a16:creationId xmlns:a16="http://schemas.microsoft.com/office/drawing/2014/main" id="{F05A8B06-5B29-B12B-730A-1EFF3C03F2E6}"/>
              </a:ext>
            </a:extLst>
          </p:cNvPr>
          <p:cNvSpPr txBox="1"/>
          <p:nvPr/>
        </p:nvSpPr>
        <p:spPr>
          <a:xfrm>
            <a:off x="326571" y="9486900"/>
            <a:ext cx="16575500" cy="430887"/>
          </a:xfrm>
          <a:prstGeom prst="rect">
            <a:avLst/>
          </a:prstGeom>
          <a:noFill/>
        </p:spPr>
        <p:txBody>
          <a:bodyPr wrap="none" rtlCol="0">
            <a:spAutoFit/>
          </a:bodyPr>
          <a:lstStyle/>
          <a:p>
            <a:r>
              <a:rPr lang="en-US" sz="2200" dirty="0" err="1"/>
              <a:t>Tahun</a:t>
            </a:r>
            <a:r>
              <a:rPr lang="en-US" sz="2200" dirty="0"/>
              <a:t> 2022 </a:t>
            </a:r>
            <a:r>
              <a:rPr lang="en-US" sz="2200" dirty="0" err="1"/>
              <a:t>ke</a:t>
            </a:r>
            <a:r>
              <a:rPr lang="en-US" sz="2200" dirty="0"/>
              <a:t> 2023 </a:t>
            </a:r>
            <a:r>
              <a:rPr lang="en-US" sz="2200" dirty="0" err="1"/>
              <a:t>terjadi</a:t>
            </a:r>
            <a:r>
              <a:rPr lang="en-US" sz="2200" dirty="0"/>
              <a:t> </a:t>
            </a:r>
            <a:r>
              <a:rPr lang="en-US" sz="2200" dirty="0" err="1"/>
              <a:t>penurunan</a:t>
            </a:r>
            <a:r>
              <a:rPr lang="en-US" sz="2200" dirty="0"/>
              <a:t> 0,01 % salah </a:t>
            </a:r>
            <a:r>
              <a:rPr lang="en-US" sz="2200" dirty="0" err="1"/>
              <a:t>satunyan</a:t>
            </a:r>
            <a:r>
              <a:rPr lang="en-US" sz="2200" dirty="0"/>
              <a:t> </a:t>
            </a:r>
            <a:r>
              <a:rPr lang="en-US" sz="2200" dirty="0" err="1"/>
              <a:t>ada</a:t>
            </a:r>
            <a:r>
              <a:rPr lang="en-US" sz="2200" dirty="0"/>
              <a:t> </a:t>
            </a:r>
            <a:r>
              <a:rPr lang="en-US" sz="2200" dirty="0" err="1"/>
              <a:t>pengaruh</a:t>
            </a:r>
            <a:r>
              <a:rPr lang="en-US" sz="2200" dirty="0"/>
              <a:t> </a:t>
            </a:r>
            <a:r>
              <a:rPr lang="en-US" sz="2200" dirty="0" err="1"/>
              <a:t>kasus</a:t>
            </a:r>
            <a:r>
              <a:rPr lang="en-US" sz="2200" dirty="0"/>
              <a:t> </a:t>
            </a:r>
            <a:r>
              <a:rPr lang="en-US" sz="2200" dirty="0" err="1"/>
              <a:t>mario</a:t>
            </a:r>
            <a:r>
              <a:rPr lang="en-US" sz="2200" dirty="0"/>
              <a:t> dandy </a:t>
            </a:r>
            <a:r>
              <a:rPr lang="en-US" sz="2200" dirty="0" err="1"/>
              <a:t>tentang</a:t>
            </a:r>
            <a:r>
              <a:rPr lang="en-US" sz="2200" dirty="0"/>
              <a:t> </a:t>
            </a:r>
            <a:r>
              <a:rPr lang="en-US" sz="2200" dirty="0" err="1"/>
              <a:t>pencanangan</a:t>
            </a:r>
            <a:r>
              <a:rPr lang="en-US" sz="2200" dirty="0"/>
              <a:t> Gerakan </a:t>
            </a:r>
            <a:r>
              <a:rPr lang="en-US" sz="2200" dirty="0" err="1"/>
              <a:t>tolak</a:t>
            </a:r>
            <a:r>
              <a:rPr lang="en-US" sz="2200" dirty="0"/>
              <a:t> </a:t>
            </a:r>
            <a:r>
              <a:rPr lang="en-US" sz="2200" dirty="0" err="1"/>
              <a:t>bayar</a:t>
            </a:r>
            <a:r>
              <a:rPr lang="en-US" sz="2200" dirty="0"/>
              <a:t> </a:t>
            </a:r>
            <a:r>
              <a:rPr lang="en-US" sz="2200" dirty="0" err="1"/>
              <a:t>pajak</a:t>
            </a:r>
            <a:endParaRPr lang="id-ID" sz="2200" dirty="0"/>
          </a:p>
        </p:txBody>
      </p:sp>
    </p:spTree>
    <p:extLst>
      <p:ext uri="{BB962C8B-B14F-4D97-AF65-F5344CB8AC3E}">
        <p14:creationId xmlns:p14="http://schemas.microsoft.com/office/powerpoint/2010/main" val="3673465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68DBF63-7D82-29CA-A7B5-41362B9AB5E3}"/>
              </a:ext>
            </a:extLst>
          </p:cNvPr>
          <p:cNvGrpSpPr/>
          <p:nvPr/>
        </p:nvGrpSpPr>
        <p:grpSpPr>
          <a:xfrm>
            <a:off x="581658" y="382255"/>
            <a:ext cx="9165812" cy="8008786"/>
            <a:chOff x="9483084" y="1139557"/>
            <a:chExt cx="9165812" cy="8008786"/>
          </a:xfrm>
        </p:grpSpPr>
        <p:sp>
          <p:nvSpPr>
            <p:cNvPr id="4" name="TextBox 4"/>
            <p:cNvSpPr txBox="1"/>
            <p:nvPr/>
          </p:nvSpPr>
          <p:spPr>
            <a:xfrm>
              <a:off x="9526630" y="1139557"/>
              <a:ext cx="7732670" cy="1970796"/>
            </a:xfrm>
            <a:prstGeom prst="rect">
              <a:avLst/>
            </a:prstGeom>
          </p:spPr>
          <p:txBody>
            <a:bodyPr wrap="square" lIns="0" tIns="0" rIns="0" bIns="0" rtlCol="0" anchor="t">
              <a:spAutoFit/>
            </a:bodyPr>
            <a:lstStyle/>
            <a:p>
              <a:pPr algn="l">
                <a:lnSpc>
                  <a:spcPts val="7980"/>
                </a:lnSpc>
              </a:pPr>
              <a:r>
                <a:rPr lang="en-US" sz="5700" dirty="0">
                  <a:solidFill>
                    <a:srgbClr val="000000"/>
                  </a:solidFill>
                  <a:latin typeface="Nourd Bold"/>
                </a:rPr>
                <a:t>KEBIJAKAN FISKAL</a:t>
              </a:r>
            </a:p>
            <a:p>
              <a:pPr algn="l">
                <a:lnSpc>
                  <a:spcPts val="7980"/>
                </a:lnSpc>
              </a:pPr>
              <a:r>
                <a:rPr lang="en-US" sz="5700" dirty="0">
                  <a:solidFill>
                    <a:srgbClr val="000000"/>
                  </a:solidFill>
                  <a:latin typeface="Nourd Bold"/>
                </a:rPr>
                <a:t>KOTA SEMARANG</a:t>
              </a:r>
            </a:p>
          </p:txBody>
        </p:sp>
        <p:sp>
          <p:nvSpPr>
            <p:cNvPr id="12" name="TextBox 12"/>
            <p:cNvSpPr txBox="1"/>
            <p:nvPr/>
          </p:nvSpPr>
          <p:spPr>
            <a:xfrm>
              <a:off x="9510299" y="3616758"/>
              <a:ext cx="7732670" cy="1715278"/>
            </a:xfrm>
            <a:prstGeom prst="rect">
              <a:avLst/>
            </a:prstGeom>
          </p:spPr>
          <p:txBody>
            <a:bodyPr lIns="0" tIns="0" rIns="0" bIns="0" rtlCol="0" anchor="t">
              <a:spAutoFit/>
            </a:bodyPr>
            <a:lstStyle/>
            <a:p>
              <a:pPr algn="l">
                <a:lnSpc>
                  <a:spcPts val="3360"/>
                </a:lnSpc>
              </a:pPr>
              <a:r>
                <a:rPr lang="en-US" sz="2400" dirty="0" err="1">
                  <a:solidFill>
                    <a:srgbClr val="000000"/>
                  </a:solidFill>
                  <a:latin typeface="Source Sans Pro"/>
                </a:rPr>
                <a:t>Pemberian</a:t>
              </a:r>
              <a:r>
                <a:rPr lang="en-US" sz="2400" dirty="0">
                  <a:solidFill>
                    <a:srgbClr val="000000"/>
                  </a:solidFill>
                  <a:latin typeface="Source Sans Pro"/>
                </a:rPr>
                <a:t> </a:t>
              </a:r>
              <a:r>
                <a:rPr lang="en-US" sz="2400" dirty="0" err="1">
                  <a:solidFill>
                    <a:srgbClr val="000000"/>
                  </a:solidFill>
                  <a:latin typeface="Source Sans Pro"/>
                </a:rPr>
                <a:t>diskon</a:t>
              </a:r>
              <a:r>
                <a:rPr lang="en-US" sz="2400" dirty="0">
                  <a:solidFill>
                    <a:srgbClr val="000000"/>
                  </a:solidFill>
                  <a:latin typeface="Source Sans Pro"/>
                </a:rPr>
                <a:t> </a:t>
              </a:r>
              <a:r>
                <a:rPr lang="en-US" sz="2400" dirty="0" err="1">
                  <a:solidFill>
                    <a:srgbClr val="000000"/>
                  </a:solidFill>
                  <a:latin typeface="Source Sans Pro"/>
                </a:rPr>
                <a:t>bagi</a:t>
              </a:r>
              <a:r>
                <a:rPr lang="en-US" sz="2400" dirty="0">
                  <a:solidFill>
                    <a:srgbClr val="000000"/>
                  </a:solidFill>
                  <a:latin typeface="Source Sans Pro"/>
                </a:rPr>
                <a:t> </a:t>
              </a:r>
              <a:r>
                <a:rPr lang="en-US" sz="2400" dirty="0" err="1">
                  <a:solidFill>
                    <a:srgbClr val="000000"/>
                  </a:solidFill>
                  <a:latin typeface="Source Sans Pro"/>
                </a:rPr>
                <a:t>wajib</a:t>
              </a:r>
              <a:r>
                <a:rPr lang="en-US" sz="2400" dirty="0">
                  <a:solidFill>
                    <a:srgbClr val="000000"/>
                  </a:solidFill>
                  <a:latin typeface="Source Sans Pro"/>
                </a:rPr>
                <a:t> </a:t>
              </a:r>
              <a:r>
                <a:rPr lang="en-US" sz="2400" dirty="0" err="1">
                  <a:solidFill>
                    <a:srgbClr val="000000"/>
                  </a:solidFill>
                  <a:latin typeface="Source Sans Pro"/>
                </a:rPr>
                <a:t>pajak</a:t>
              </a:r>
              <a:r>
                <a:rPr lang="en-US" sz="2400" dirty="0">
                  <a:solidFill>
                    <a:srgbClr val="000000"/>
                  </a:solidFill>
                  <a:latin typeface="Source Sans Pro"/>
                </a:rPr>
                <a:t> yang </a:t>
              </a:r>
              <a:r>
                <a:rPr lang="en-US" sz="2400" dirty="0" err="1">
                  <a:solidFill>
                    <a:srgbClr val="000000"/>
                  </a:solidFill>
                  <a:latin typeface="Source Sans Pro"/>
                </a:rPr>
                <a:t>melakukan</a:t>
              </a:r>
              <a:r>
                <a:rPr lang="en-US" sz="2400" dirty="0">
                  <a:solidFill>
                    <a:srgbClr val="000000"/>
                  </a:solidFill>
                  <a:latin typeface="Source Sans Pro"/>
                </a:rPr>
                <a:t> </a:t>
              </a:r>
              <a:r>
                <a:rPr lang="en-US" sz="2400" dirty="0" err="1">
                  <a:solidFill>
                    <a:srgbClr val="000000"/>
                  </a:solidFill>
                  <a:latin typeface="Source Sans Pro"/>
                </a:rPr>
                <a:t>pembayaran</a:t>
              </a:r>
              <a:r>
                <a:rPr lang="en-US" sz="2400" dirty="0">
                  <a:solidFill>
                    <a:srgbClr val="000000"/>
                  </a:solidFill>
                  <a:latin typeface="Source Sans Pro"/>
                </a:rPr>
                <a:t> </a:t>
              </a:r>
              <a:r>
                <a:rPr lang="en-US" sz="2400" dirty="0" err="1">
                  <a:solidFill>
                    <a:srgbClr val="000000"/>
                  </a:solidFill>
                  <a:latin typeface="Source Sans Pro"/>
                </a:rPr>
                <a:t>Pajak</a:t>
              </a:r>
              <a:r>
                <a:rPr lang="en-US" sz="2400" dirty="0">
                  <a:solidFill>
                    <a:srgbClr val="000000"/>
                  </a:solidFill>
                  <a:latin typeface="Source Sans Pro"/>
                </a:rPr>
                <a:t> Daerah </a:t>
              </a:r>
              <a:r>
                <a:rPr lang="en-US" sz="2400" dirty="0" err="1">
                  <a:solidFill>
                    <a:srgbClr val="000000"/>
                  </a:solidFill>
                  <a:latin typeface="Source Sans Pro"/>
                </a:rPr>
                <a:t>dalam</a:t>
              </a:r>
              <a:r>
                <a:rPr lang="en-US" sz="2400" dirty="0">
                  <a:solidFill>
                    <a:srgbClr val="000000"/>
                  </a:solidFill>
                  <a:latin typeface="Source Sans Pro"/>
                </a:rPr>
                <a:t> </a:t>
              </a:r>
              <a:r>
                <a:rPr lang="en-US" sz="2400" dirty="0" err="1">
                  <a:solidFill>
                    <a:srgbClr val="000000"/>
                  </a:solidFill>
                  <a:latin typeface="Source Sans Pro"/>
                </a:rPr>
                <a:t>kurun</a:t>
              </a:r>
              <a:r>
                <a:rPr lang="en-US" sz="2400" dirty="0">
                  <a:solidFill>
                    <a:srgbClr val="000000"/>
                  </a:solidFill>
                  <a:latin typeface="Source Sans Pro"/>
                </a:rPr>
                <a:t> </a:t>
              </a:r>
              <a:r>
                <a:rPr lang="en-US" sz="2400" dirty="0" err="1">
                  <a:solidFill>
                    <a:srgbClr val="000000"/>
                  </a:solidFill>
                  <a:latin typeface="Source Sans Pro"/>
                </a:rPr>
                <a:t>waktu</a:t>
              </a:r>
              <a:r>
                <a:rPr lang="en-US" sz="2400" dirty="0">
                  <a:solidFill>
                    <a:srgbClr val="000000"/>
                  </a:solidFill>
                  <a:latin typeface="Source Sans Pro"/>
                </a:rPr>
                <a:t> yang </a:t>
              </a:r>
              <a:r>
                <a:rPr lang="en-US" sz="2400" dirty="0" err="1">
                  <a:solidFill>
                    <a:srgbClr val="000000"/>
                  </a:solidFill>
                  <a:latin typeface="Source Sans Pro"/>
                </a:rPr>
                <a:t>telah</a:t>
              </a:r>
              <a:r>
                <a:rPr lang="en-US" sz="2400" dirty="0">
                  <a:solidFill>
                    <a:srgbClr val="000000"/>
                  </a:solidFill>
                  <a:latin typeface="Source Sans Pro"/>
                </a:rPr>
                <a:t> </a:t>
              </a:r>
              <a:r>
                <a:rPr lang="en-US" sz="2400" dirty="0" err="1">
                  <a:solidFill>
                    <a:srgbClr val="000000"/>
                  </a:solidFill>
                  <a:latin typeface="Source Sans Pro"/>
                </a:rPr>
                <a:t>ditentukan</a:t>
              </a:r>
              <a:r>
                <a:rPr lang="en-US" sz="2400" dirty="0">
                  <a:solidFill>
                    <a:srgbClr val="000000"/>
                  </a:solidFill>
                  <a:latin typeface="Source Sans Pro"/>
                </a:rPr>
                <a:t>, </a:t>
              </a:r>
              <a:r>
                <a:rPr lang="en-US" sz="2400" dirty="0" err="1">
                  <a:solidFill>
                    <a:srgbClr val="000000"/>
                  </a:solidFill>
                  <a:latin typeface="Source Sans Pro"/>
                </a:rPr>
                <a:t>misalnya</a:t>
              </a:r>
              <a:r>
                <a:rPr lang="en-US" sz="2400" dirty="0">
                  <a:solidFill>
                    <a:srgbClr val="000000"/>
                  </a:solidFill>
                  <a:latin typeface="Source Sans Pro"/>
                </a:rPr>
                <a:t> </a:t>
              </a:r>
              <a:r>
                <a:rPr lang="en-US" sz="2400" dirty="0" err="1">
                  <a:solidFill>
                    <a:srgbClr val="000000"/>
                  </a:solidFill>
                  <a:latin typeface="Source Sans Pro"/>
                </a:rPr>
                <a:t>Diskon</a:t>
              </a:r>
              <a:r>
                <a:rPr lang="en-US" sz="2400" dirty="0">
                  <a:solidFill>
                    <a:srgbClr val="000000"/>
                  </a:solidFill>
                  <a:latin typeface="Source Sans Pro"/>
                </a:rPr>
                <a:t> PBB, BPHTB, </a:t>
              </a:r>
              <a:r>
                <a:rPr lang="en-US" sz="2400" dirty="0" err="1">
                  <a:solidFill>
                    <a:srgbClr val="000000"/>
                  </a:solidFill>
                  <a:latin typeface="Source Sans Pro"/>
                </a:rPr>
                <a:t>Pajak</a:t>
              </a:r>
              <a:r>
                <a:rPr lang="en-US" sz="2400" dirty="0">
                  <a:solidFill>
                    <a:srgbClr val="000000"/>
                  </a:solidFill>
                  <a:latin typeface="Source Sans Pro"/>
                </a:rPr>
                <a:t> </a:t>
              </a:r>
              <a:r>
                <a:rPr lang="en-US" sz="2400" dirty="0" err="1">
                  <a:solidFill>
                    <a:srgbClr val="000000"/>
                  </a:solidFill>
                  <a:latin typeface="Source Sans Pro"/>
                </a:rPr>
                <a:t>Restoran</a:t>
              </a:r>
              <a:r>
                <a:rPr lang="en-US" sz="2400" dirty="0">
                  <a:solidFill>
                    <a:srgbClr val="000000"/>
                  </a:solidFill>
                  <a:latin typeface="Source Sans Pro"/>
                </a:rPr>
                <a:t> dan juga </a:t>
              </a:r>
              <a:r>
                <a:rPr lang="en-US" sz="2400" dirty="0" err="1">
                  <a:solidFill>
                    <a:srgbClr val="000000"/>
                  </a:solidFill>
                  <a:latin typeface="Source Sans Pro"/>
                </a:rPr>
                <a:t>Pajak</a:t>
              </a:r>
              <a:r>
                <a:rPr lang="en-US" sz="2400" dirty="0">
                  <a:solidFill>
                    <a:srgbClr val="000000"/>
                  </a:solidFill>
                  <a:latin typeface="Source Sans Pro"/>
                </a:rPr>
                <a:t> Hotel</a:t>
              </a:r>
            </a:p>
          </p:txBody>
        </p:sp>
        <p:sp>
          <p:nvSpPr>
            <p:cNvPr id="13" name="TextBox 13"/>
            <p:cNvSpPr txBox="1"/>
            <p:nvPr/>
          </p:nvSpPr>
          <p:spPr>
            <a:xfrm>
              <a:off x="9526628" y="3189788"/>
              <a:ext cx="4644403" cy="400879"/>
            </a:xfrm>
            <a:prstGeom prst="rect">
              <a:avLst/>
            </a:prstGeom>
          </p:spPr>
          <p:txBody>
            <a:bodyPr wrap="square" lIns="0" tIns="0" rIns="0" bIns="0" rtlCol="0" anchor="t">
              <a:spAutoFit/>
            </a:bodyPr>
            <a:lstStyle/>
            <a:p>
              <a:pPr algn="l">
                <a:lnSpc>
                  <a:spcPts val="3359"/>
                </a:lnSpc>
              </a:pPr>
              <a:r>
                <a:rPr lang="en-US" sz="2399" dirty="0">
                  <a:solidFill>
                    <a:srgbClr val="F15846"/>
                  </a:solidFill>
                  <a:latin typeface="Nourd Bold"/>
                </a:rPr>
                <a:t>PEMBERIAN DISKON PAJAK </a:t>
              </a:r>
            </a:p>
          </p:txBody>
        </p:sp>
        <p:sp>
          <p:nvSpPr>
            <p:cNvPr id="14" name="TextBox 14"/>
            <p:cNvSpPr txBox="1"/>
            <p:nvPr/>
          </p:nvSpPr>
          <p:spPr>
            <a:xfrm>
              <a:off x="9499413" y="5915610"/>
              <a:ext cx="8149603" cy="843244"/>
            </a:xfrm>
            <a:prstGeom prst="rect">
              <a:avLst/>
            </a:prstGeom>
          </p:spPr>
          <p:txBody>
            <a:bodyPr wrap="square" lIns="0" tIns="0" rIns="0" bIns="0" rtlCol="0" anchor="t">
              <a:spAutoFit/>
            </a:bodyPr>
            <a:lstStyle/>
            <a:p>
              <a:pPr algn="l">
                <a:lnSpc>
                  <a:spcPts val="3360"/>
                </a:lnSpc>
              </a:pPr>
              <a:r>
                <a:rPr lang="en-US" sz="2400" dirty="0" err="1">
                  <a:solidFill>
                    <a:srgbClr val="000000"/>
                  </a:solidFill>
                  <a:latin typeface="Source Sans Pro"/>
                </a:rPr>
                <a:t>Pemberian</a:t>
              </a:r>
              <a:r>
                <a:rPr lang="en-US" sz="2400" dirty="0">
                  <a:solidFill>
                    <a:srgbClr val="000000"/>
                  </a:solidFill>
                  <a:latin typeface="Source Sans Pro"/>
                </a:rPr>
                <a:t> </a:t>
              </a:r>
              <a:r>
                <a:rPr lang="en-US" sz="2400" dirty="0" err="1">
                  <a:solidFill>
                    <a:srgbClr val="000000"/>
                  </a:solidFill>
                  <a:latin typeface="Source Sans Pro"/>
                </a:rPr>
                <a:t>pembebasan</a:t>
              </a:r>
              <a:r>
                <a:rPr lang="en-US" sz="2400" dirty="0">
                  <a:solidFill>
                    <a:srgbClr val="000000"/>
                  </a:solidFill>
                  <a:latin typeface="Source Sans Pro"/>
                </a:rPr>
                <a:t> PBB </a:t>
              </a:r>
              <a:r>
                <a:rPr lang="en-US" sz="2400" dirty="0" err="1">
                  <a:solidFill>
                    <a:srgbClr val="000000"/>
                  </a:solidFill>
                  <a:latin typeface="Source Sans Pro"/>
                </a:rPr>
                <a:t>bagi</a:t>
              </a:r>
              <a:r>
                <a:rPr lang="en-US" sz="2400" dirty="0">
                  <a:solidFill>
                    <a:srgbClr val="000000"/>
                  </a:solidFill>
                  <a:latin typeface="Source Sans Pro"/>
                </a:rPr>
                <a:t> </a:t>
              </a:r>
              <a:r>
                <a:rPr lang="en-US" sz="2400" dirty="0" err="1">
                  <a:solidFill>
                    <a:srgbClr val="000000"/>
                  </a:solidFill>
                  <a:latin typeface="Source Sans Pro"/>
                </a:rPr>
                <a:t>wajib</a:t>
              </a:r>
              <a:r>
                <a:rPr lang="en-US" sz="2400" dirty="0">
                  <a:solidFill>
                    <a:srgbClr val="000000"/>
                  </a:solidFill>
                  <a:latin typeface="Source Sans Pro"/>
                </a:rPr>
                <a:t> </a:t>
              </a:r>
              <a:r>
                <a:rPr lang="en-US" sz="2400" dirty="0" err="1">
                  <a:solidFill>
                    <a:srgbClr val="000000"/>
                  </a:solidFill>
                  <a:latin typeface="Source Sans Pro"/>
                </a:rPr>
                <a:t>pajak</a:t>
              </a:r>
              <a:r>
                <a:rPr lang="en-US" sz="2400" dirty="0">
                  <a:solidFill>
                    <a:srgbClr val="000000"/>
                  </a:solidFill>
                  <a:latin typeface="Source Sans Pro"/>
                </a:rPr>
                <a:t> yang Nilai </a:t>
              </a:r>
              <a:r>
                <a:rPr lang="en-US" sz="2400" dirty="0" err="1">
                  <a:solidFill>
                    <a:srgbClr val="000000"/>
                  </a:solidFill>
                  <a:latin typeface="Source Sans Pro"/>
                </a:rPr>
                <a:t>Jual</a:t>
              </a:r>
              <a:r>
                <a:rPr lang="en-US" sz="2400" dirty="0">
                  <a:solidFill>
                    <a:srgbClr val="000000"/>
                  </a:solidFill>
                  <a:latin typeface="Source Sans Pro"/>
                </a:rPr>
                <a:t> </a:t>
              </a:r>
              <a:r>
                <a:rPr lang="en-US" sz="2400" dirty="0" err="1">
                  <a:solidFill>
                    <a:srgbClr val="000000"/>
                  </a:solidFill>
                  <a:latin typeface="Source Sans Pro"/>
                </a:rPr>
                <a:t>Objek</a:t>
              </a:r>
              <a:r>
                <a:rPr lang="en-US" sz="2400" dirty="0">
                  <a:solidFill>
                    <a:srgbClr val="000000"/>
                  </a:solidFill>
                  <a:latin typeface="Source Sans Pro"/>
                </a:rPr>
                <a:t> </a:t>
              </a:r>
              <a:r>
                <a:rPr lang="en-US" sz="2400" dirty="0" err="1">
                  <a:solidFill>
                    <a:srgbClr val="000000"/>
                  </a:solidFill>
                  <a:latin typeface="Source Sans Pro"/>
                </a:rPr>
                <a:t>Pajaknya</a:t>
              </a:r>
              <a:r>
                <a:rPr lang="en-US" sz="2400" dirty="0">
                  <a:solidFill>
                    <a:srgbClr val="000000"/>
                  </a:solidFill>
                  <a:latin typeface="Source Sans Pro"/>
                </a:rPr>
                <a:t> </a:t>
              </a:r>
              <a:r>
                <a:rPr lang="en-US" sz="2400" dirty="0" err="1">
                  <a:solidFill>
                    <a:srgbClr val="000000"/>
                  </a:solidFill>
                  <a:latin typeface="Source Sans Pro"/>
                </a:rPr>
                <a:t>dibawah</a:t>
              </a:r>
              <a:r>
                <a:rPr lang="en-US" sz="2400" dirty="0">
                  <a:solidFill>
                    <a:srgbClr val="000000"/>
                  </a:solidFill>
                  <a:latin typeface="Source Sans Pro"/>
                </a:rPr>
                <a:t> atau </a:t>
              </a:r>
              <a:r>
                <a:rPr lang="en-US" sz="2400" dirty="0" err="1">
                  <a:solidFill>
                    <a:srgbClr val="000000"/>
                  </a:solidFill>
                  <a:latin typeface="Source Sans Pro"/>
                </a:rPr>
                <a:t>sama</a:t>
              </a:r>
              <a:r>
                <a:rPr lang="en-US" sz="2400" dirty="0">
                  <a:solidFill>
                    <a:srgbClr val="000000"/>
                  </a:solidFill>
                  <a:latin typeface="Source Sans Pro"/>
                </a:rPr>
                <a:t> </a:t>
              </a:r>
              <a:r>
                <a:rPr lang="en-US" sz="2400" dirty="0" err="1">
                  <a:solidFill>
                    <a:srgbClr val="000000"/>
                  </a:solidFill>
                  <a:latin typeface="Source Sans Pro"/>
                </a:rPr>
                <a:t>dengan</a:t>
              </a:r>
              <a:r>
                <a:rPr lang="en-US" sz="2400" dirty="0">
                  <a:solidFill>
                    <a:srgbClr val="000000"/>
                  </a:solidFill>
                  <a:latin typeface="Source Sans Pro"/>
                </a:rPr>
                <a:t> 250 </a:t>
              </a:r>
              <a:r>
                <a:rPr lang="en-US" sz="2400" dirty="0" err="1">
                  <a:solidFill>
                    <a:srgbClr val="000000"/>
                  </a:solidFill>
                  <a:latin typeface="Source Sans Pro"/>
                </a:rPr>
                <a:t>juta</a:t>
              </a:r>
              <a:r>
                <a:rPr lang="en-US" sz="2400" dirty="0">
                  <a:solidFill>
                    <a:srgbClr val="000000"/>
                  </a:solidFill>
                  <a:latin typeface="Source Sans Pro"/>
                </a:rPr>
                <a:t> rupiah</a:t>
              </a:r>
            </a:p>
          </p:txBody>
        </p:sp>
        <p:sp>
          <p:nvSpPr>
            <p:cNvPr id="15" name="TextBox 15"/>
            <p:cNvSpPr txBox="1"/>
            <p:nvPr/>
          </p:nvSpPr>
          <p:spPr>
            <a:xfrm>
              <a:off x="9499413" y="5428997"/>
              <a:ext cx="7311404" cy="400879"/>
            </a:xfrm>
            <a:prstGeom prst="rect">
              <a:avLst/>
            </a:prstGeom>
          </p:spPr>
          <p:txBody>
            <a:bodyPr wrap="square" lIns="0" tIns="0" rIns="0" bIns="0" rtlCol="0" anchor="t">
              <a:spAutoFit/>
            </a:bodyPr>
            <a:lstStyle/>
            <a:p>
              <a:pPr algn="l">
                <a:lnSpc>
                  <a:spcPts val="3359"/>
                </a:lnSpc>
              </a:pPr>
              <a:r>
                <a:rPr lang="en-US" sz="2399" dirty="0">
                  <a:solidFill>
                    <a:srgbClr val="F15846"/>
                  </a:solidFill>
                  <a:latin typeface="Nourd Bold"/>
                </a:rPr>
                <a:t>PEMBEBASAN PBB UNTUK NJOP SD 250JT</a:t>
              </a:r>
            </a:p>
          </p:txBody>
        </p:sp>
        <p:sp>
          <p:nvSpPr>
            <p:cNvPr id="16" name="TextBox 16"/>
            <p:cNvSpPr txBox="1"/>
            <p:nvPr/>
          </p:nvSpPr>
          <p:spPr>
            <a:xfrm>
              <a:off x="9510299" y="7265873"/>
              <a:ext cx="7732670" cy="843244"/>
            </a:xfrm>
            <a:prstGeom prst="rect">
              <a:avLst/>
            </a:prstGeom>
          </p:spPr>
          <p:txBody>
            <a:bodyPr lIns="0" tIns="0" rIns="0" bIns="0" rtlCol="0" anchor="t">
              <a:spAutoFit/>
            </a:bodyPr>
            <a:lstStyle/>
            <a:p>
              <a:pPr algn="l">
                <a:lnSpc>
                  <a:spcPts val="3360"/>
                </a:lnSpc>
              </a:pPr>
              <a:r>
                <a:rPr lang="en-US" sz="2400" dirty="0" err="1">
                  <a:solidFill>
                    <a:srgbClr val="000000"/>
                  </a:solidFill>
                  <a:latin typeface="Source Sans Pro"/>
                </a:rPr>
                <a:t>Pemberian</a:t>
              </a:r>
              <a:r>
                <a:rPr lang="en-US" sz="2400" dirty="0">
                  <a:solidFill>
                    <a:srgbClr val="000000"/>
                  </a:solidFill>
                  <a:latin typeface="Source Sans Pro"/>
                </a:rPr>
                <a:t> </a:t>
              </a:r>
              <a:r>
                <a:rPr lang="en-US" sz="2400" dirty="0" err="1">
                  <a:solidFill>
                    <a:srgbClr val="000000"/>
                  </a:solidFill>
                  <a:latin typeface="Source Sans Pro"/>
                </a:rPr>
                <a:t>tenggang</a:t>
              </a:r>
              <a:r>
                <a:rPr lang="en-US" sz="2400" dirty="0">
                  <a:solidFill>
                    <a:srgbClr val="000000"/>
                  </a:solidFill>
                  <a:latin typeface="Source Sans Pro"/>
                </a:rPr>
                <a:t> </a:t>
              </a:r>
              <a:r>
                <a:rPr lang="en-US" sz="2400" dirty="0" err="1">
                  <a:solidFill>
                    <a:srgbClr val="000000"/>
                  </a:solidFill>
                  <a:latin typeface="Source Sans Pro"/>
                </a:rPr>
                <a:t>waktu</a:t>
              </a:r>
              <a:r>
                <a:rPr lang="en-US" sz="2400" dirty="0">
                  <a:solidFill>
                    <a:srgbClr val="000000"/>
                  </a:solidFill>
                  <a:latin typeface="Source Sans Pro"/>
                </a:rPr>
                <a:t> </a:t>
              </a:r>
              <a:r>
                <a:rPr lang="en-US" sz="2400" dirty="0" err="1">
                  <a:solidFill>
                    <a:srgbClr val="000000"/>
                  </a:solidFill>
                  <a:latin typeface="Source Sans Pro"/>
                </a:rPr>
                <a:t>untuk</a:t>
              </a:r>
              <a:r>
                <a:rPr lang="en-US" sz="2400" dirty="0">
                  <a:solidFill>
                    <a:srgbClr val="000000"/>
                  </a:solidFill>
                  <a:latin typeface="Source Sans Pro"/>
                </a:rPr>
                <a:t> </a:t>
              </a:r>
              <a:r>
                <a:rPr lang="en-US" sz="2400" dirty="0" err="1">
                  <a:solidFill>
                    <a:srgbClr val="000000"/>
                  </a:solidFill>
                  <a:latin typeface="Source Sans Pro"/>
                </a:rPr>
                <a:t>melakukan</a:t>
              </a:r>
              <a:r>
                <a:rPr lang="en-US" sz="2400" dirty="0">
                  <a:solidFill>
                    <a:srgbClr val="000000"/>
                  </a:solidFill>
                  <a:latin typeface="Source Sans Pro"/>
                </a:rPr>
                <a:t> </a:t>
              </a:r>
              <a:r>
                <a:rPr lang="en-US" sz="2400" dirty="0" err="1">
                  <a:solidFill>
                    <a:srgbClr val="000000"/>
                  </a:solidFill>
                  <a:latin typeface="Source Sans Pro"/>
                </a:rPr>
                <a:t>pembayaran</a:t>
              </a:r>
              <a:r>
                <a:rPr lang="en-US" sz="2400" dirty="0">
                  <a:solidFill>
                    <a:srgbClr val="000000"/>
                  </a:solidFill>
                  <a:latin typeface="Source Sans Pro"/>
                </a:rPr>
                <a:t> </a:t>
              </a:r>
              <a:r>
                <a:rPr lang="en-US" sz="2400" dirty="0" err="1">
                  <a:solidFill>
                    <a:srgbClr val="000000"/>
                  </a:solidFill>
                  <a:latin typeface="Source Sans Pro"/>
                </a:rPr>
                <a:t>pajak</a:t>
              </a:r>
              <a:r>
                <a:rPr lang="en-US" sz="2400" dirty="0">
                  <a:solidFill>
                    <a:srgbClr val="000000"/>
                  </a:solidFill>
                  <a:latin typeface="Source Sans Pro"/>
                </a:rPr>
                <a:t> pada mas covid 19 dan </a:t>
              </a:r>
              <a:r>
                <a:rPr lang="en-US" sz="2400" dirty="0" err="1">
                  <a:solidFill>
                    <a:srgbClr val="000000"/>
                  </a:solidFill>
                  <a:latin typeface="Source Sans Pro"/>
                </a:rPr>
                <a:t>keringanan</a:t>
              </a:r>
              <a:r>
                <a:rPr lang="en-US" sz="2400" dirty="0">
                  <a:solidFill>
                    <a:srgbClr val="000000"/>
                  </a:solidFill>
                  <a:latin typeface="Source Sans Pro"/>
                </a:rPr>
                <a:t> </a:t>
              </a:r>
              <a:r>
                <a:rPr lang="en-US" sz="2400" dirty="0" err="1">
                  <a:solidFill>
                    <a:srgbClr val="000000"/>
                  </a:solidFill>
                  <a:latin typeface="Source Sans Pro"/>
                </a:rPr>
                <a:t>denda</a:t>
              </a:r>
              <a:r>
                <a:rPr lang="en-US" sz="2400" dirty="0">
                  <a:solidFill>
                    <a:srgbClr val="000000"/>
                  </a:solidFill>
                  <a:latin typeface="Source Sans Pro"/>
                </a:rPr>
                <a:t> </a:t>
              </a:r>
              <a:r>
                <a:rPr lang="en-US" sz="2400" dirty="0" err="1">
                  <a:solidFill>
                    <a:srgbClr val="000000"/>
                  </a:solidFill>
                  <a:latin typeface="Source Sans Pro"/>
                </a:rPr>
                <a:t>pajak</a:t>
              </a:r>
              <a:endParaRPr lang="en-US" sz="2400" dirty="0">
                <a:solidFill>
                  <a:srgbClr val="000000"/>
                </a:solidFill>
                <a:latin typeface="Source Sans Pro"/>
              </a:endParaRPr>
            </a:p>
          </p:txBody>
        </p:sp>
        <p:sp>
          <p:nvSpPr>
            <p:cNvPr id="17" name="TextBox 17"/>
            <p:cNvSpPr txBox="1"/>
            <p:nvPr/>
          </p:nvSpPr>
          <p:spPr>
            <a:xfrm>
              <a:off x="9499413" y="6877791"/>
              <a:ext cx="8708613" cy="400879"/>
            </a:xfrm>
            <a:prstGeom prst="rect">
              <a:avLst/>
            </a:prstGeom>
          </p:spPr>
          <p:txBody>
            <a:bodyPr wrap="square" lIns="0" tIns="0" rIns="0" bIns="0" rtlCol="0" anchor="t">
              <a:spAutoFit/>
            </a:bodyPr>
            <a:lstStyle/>
            <a:p>
              <a:pPr algn="l">
                <a:lnSpc>
                  <a:spcPts val="3359"/>
                </a:lnSpc>
              </a:pPr>
              <a:r>
                <a:rPr lang="en-US" sz="2399" dirty="0">
                  <a:solidFill>
                    <a:srgbClr val="F15846"/>
                  </a:solidFill>
                  <a:latin typeface="Nourd Bold"/>
                </a:rPr>
                <a:t>PENUNDAAN DAN KERINGANAN PEMBAYARAN PAJAK</a:t>
              </a:r>
            </a:p>
          </p:txBody>
        </p:sp>
        <p:sp>
          <p:nvSpPr>
            <p:cNvPr id="18" name="TextBox 18"/>
            <p:cNvSpPr txBox="1"/>
            <p:nvPr/>
          </p:nvSpPr>
          <p:spPr>
            <a:xfrm>
              <a:off x="9483084" y="8741116"/>
              <a:ext cx="8724942" cy="407227"/>
            </a:xfrm>
            <a:prstGeom prst="rect">
              <a:avLst/>
            </a:prstGeom>
          </p:spPr>
          <p:txBody>
            <a:bodyPr wrap="square" lIns="0" tIns="0" rIns="0" bIns="0" rtlCol="0" anchor="t">
              <a:spAutoFit/>
            </a:bodyPr>
            <a:lstStyle/>
            <a:p>
              <a:pPr algn="l">
                <a:lnSpc>
                  <a:spcPts val="3360"/>
                </a:lnSpc>
              </a:pPr>
              <a:r>
                <a:rPr lang="en-US" sz="2400" dirty="0" err="1">
                  <a:solidFill>
                    <a:srgbClr val="000000"/>
                  </a:solidFill>
                  <a:latin typeface="Source Sans Pro"/>
                </a:rPr>
                <a:t>Pemberian</a:t>
              </a:r>
              <a:r>
                <a:rPr lang="en-US" sz="2400" dirty="0">
                  <a:solidFill>
                    <a:srgbClr val="000000"/>
                  </a:solidFill>
                  <a:latin typeface="Source Sans Pro"/>
                </a:rPr>
                <a:t> </a:t>
              </a:r>
              <a:r>
                <a:rPr lang="en-US" sz="2400" dirty="0" err="1">
                  <a:solidFill>
                    <a:srgbClr val="000000"/>
                  </a:solidFill>
                  <a:latin typeface="Source Sans Pro"/>
                </a:rPr>
                <a:t>penghargaan</a:t>
              </a:r>
              <a:r>
                <a:rPr lang="en-US" sz="2400" dirty="0">
                  <a:solidFill>
                    <a:srgbClr val="000000"/>
                  </a:solidFill>
                  <a:latin typeface="Source Sans Pro"/>
                </a:rPr>
                <a:t> </a:t>
              </a:r>
              <a:r>
                <a:rPr lang="en-US" sz="2400" dirty="0" err="1">
                  <a:solidFill>
                    <a:srgbClr val="000000"/>
                  </a:solidFill>
                  <a:latin typeface="Source Sans Pro"/>
                </a:rPr>
                <a:t>seperti</a:t>
              </a:r>
              <a:r>
                <a:rPr lang="en-US" sz="2400" dirty="0">
                  <a:solidFill>
                    <a:srgbClr val="000000"/>
                  </a:solidFill>
                  <a:latin typeface="Source Sans Pro"/>
                </a:rPr>
                <a:t> </a:t>
              </a:r>
              <a:r>
                <a:rPr lang="en-US" sz="2400" dirty="0" err="1">
                  <a:solidFill>
                    <a:srgbClr val="000000"/>
                  </a:solidFill>
                  <a:latin typeface="Source Sans Pro"/>
                </a:rPr>
                <a:t>undian</a:t>
              </a:r>
              <a:r>
                <a:rPr lang="en-US" sz="2400" dirty="0">
                  <a:solidFill>
                    <a:srgbClr val="000000"/>
                  </a:solidFill>
                  <a:latin typeface="Source Sans Pro"/>
                </a:rPr>
                <a:t> PBB dan program IJOLKE</a:t>
              </a:r>
            </a:p>
          </p:txBody>
        </p:sp>
        <p:sp>
          <p:nvSpPr>
            <p:cNvPr id="19" name="TextBox 19"/>
            <p:cNvSpPr txBox="1"/>
            <p:nvPr/>
          </p:nvSpPr>
          <p:spPr>
            <a:xfrm>
              <a:off x="9483084" y="8224677"/>
              <a:ext cx="9165812" cy="400879"/>
            </a:xfrm>
            <a:prstGeom prst="rect">
              <a:avLst/>
            </a:prstGeom>
          </p:spPr>
          <p:txBody>
            <a:bodyPr wrap="square" lIns="0" tIns="0" rIns="0" bIns="0" rtlCol="0" anchor="t">
              <a:spAutoFit/>
            </a:bodyPr>
            <a:lstStyle/>
            <a:p>
              <a:pPr algn="l">
                <a:lnSpc>
                  <a:spcPts val="3359"/>
                </a:lnSpc>
              </a:pPr>
              <a:r>
                <a:rPr lang="en-US" sz="2399" dirty="0">
                  <a:solidFill>
                    <a:srgbClr val="F15846"/>
                  </a:solidFill>
                  <a:latin typeface="Nourd Bold"/>
                </a:rPr>
                <a:t>APRESIASI KEPADA MASYARAKAT</a:t>
              </a:r>
            </a:p>
          </p:txBody>
        </p:sp>
      </p:grpSp>
      <p:pic>
        <p:nvPicPr>
          <p:cNvPr id="3" name="Picture 2">
            <a:extLst>
              <a:ext uri="{FF2B5EF4-FFF2-40B4-BE49-F238E27FC236}">
                <a16:creationId xmlns:a16="http://schemas.microsoft.com/office/drawing/2014/main" id="{4282DDA0-FDAF-4AFB-422B-A38B14B283EA}"/>
              </a:ext>
            </a:extLst>
          </p:cNvPr>
          <p:cNvPicPr>
            <a:picLocks noChangeAspect="1"/>
          </p:cNvPicPr>
          <p:nvPr/>
        </p:nvPicPr>
        <p:blipFill>
          <a:blip r:embed="rId2"/>
          <a:stretch>
            <a:fillRect/>
          </a:stretch>
        </p:blipFill>
        <p:spPr>
          <a:xfrm>
            <a:off x="8598743" y="517682"/>
            <a:ext cx="4419654" cy="4425298"/>
          </a:xfrm>
          <a:prstGeom prst="rect">
            <a:avLst/>
          </a:prstGeom>
        </p:spPr>
      </p:pic>
      <p:pic>
        <p:nvPicPr>
          <p:cNvPr id="6" name="Picture 5">
            <a:extLst>
              <a:ext uri="{FF2B5EF4-FFF2-40B4-BE49-F238E27FC236}">
                <a16:creationId xmlns:a16="http://schemas.microsoft.com/office/drawing/2014/main" id="{40AC8192-13C1-E672-8D82-0ACE3C5E74B3}"/>
              </a:ext>
            </a:extLst>
          </p:cNvPr>
          <p:cNvPicPr>
            <a:picLocks noChangeAspect="1"/>
          </p:cNvPicPr>
          <p:nvPr/>
        </p:nvPicPr>
        <p:blipFill rotWithShape="1">
          <a:blip r:embed="rId3"/>
          <a:srcRect l="6253" t="18892" r="50002" b="3576"/>
          <a:stretch/>
        </p:blipFill>
        <p:spPr>
          <a:xfrm>
            <a:off x="13034019" y="492009"/>
            <a:ext cx="4531319" cy="4517439"/>
          </a:xfrm>
          <a:prstGeom prst="rect">
            <a:avLst/>
          </a:prstGeom>
        </p:spPr>
      </p:pic>
      <p:pic>
        <p:nvPicPr>
          <p:cNvPr id="7" name="Picture 6">
            <a:extLst>
              <a:ext uri="{FF2B5EF4-FFF2-40B4-BE49-F238E27FC236}">
                <a16:creationId xmlns:a16="http://schemas.microsoft.com/office/drawing/2014/main" id="{71442DC7-98EF-7362-73CD-44F4F985EDFF}"/>
              </a:ext>
            </a:extLst>
          </p:cNvPr>
          <p:cNvPicPr>
            <a:picLocks noChangeAspect="1"/>
          </p:cNvPicPr>
          <p:nvPr/>
        </p:nvPicPr>
        <p:blipFill>
          <a:blip r:embed="rId4"/>
          <a:stretch>
            <a:fillRect/>
          </a:stretch>
        </p:blipFill>
        <p:spPr>
          <a:xfrm>
            <a:off x="11656232" y="4994547"/>
            <a:ext cx="5909106" cy="3693191"/>
          </a:xfrm>
          <a:prstGeom prst="rect">
            <a:avLst/>
          </a:prstGeom>
        </p:spPr>
      </p:pic>
      <p:sp>
        <p:nvSpPr>
          <p:cNvPr id="8" name="TextBox 19">
            <a:extLst>
              <a:ext uri="{FF2B5EF4-FFF2-40B4-BE49-F238E27FC236}">
                <a16:creationId xmlns:a16="http://schemas.microsoft.com/office/drawing/2014/main" id="{CBA93F46-CEBB-8634-F241-084ABD2BDB1E}"/>
              </a:ext>
            </a:extLst>
          </p:cNvPr>
          <p:cNvSpPr txBox="1"/>
          <p:nvPr/>
        </p:nvSpPr>
        <p:spPr>
          <a:xfrm>
            <a:off x="581658" y="8606369"/>
            <a:ext cx="9165812" cy="400879"/>
          </a:xfrm>
          <a:prstGeom prst="rect">
            <a:avLst/>
          </a:prstGeom>
        </p:spPr>
        <p:txBody>
          <a:bodyPr wrap="square" lIns="0" tIns="0" rIns="0" bIns="0" rtlCol="0" anchor="t">
            <a:spAutoFit/>
          </a:bodyPr>
          <a:lstStyle/>
          <a:p>
            <a:pPr algn="l">
              <a:lnSpc>
                <a:spcPts val="3359"/>
              </a:lnSpc>
            </a:pPr>
            <a:r>
              <a:rPr lang="en-US" sz="2399" dirty="0">
                <a:solidFill>
                  <a:srgbClr val="F15846"/>
                </a:solidFill>
                <a:latin typeface="Nourd Bold"/>
              </a:rPr>
              <a:t>GERAKAN TRANSAKSI ELEKTRONIK (GESIT)</a:t>
            </a:r>
          </a:p>
        </p:txBody>
      </p:sp>
      <p:sp>
        <p:nvSpPr>
          <p:cNvPr id="27" name="TextBox 18">
            <a:extLst>
              <a:ext uri="{FF2B5EF4-FFF2-40B4-BE49-F238E27FC236}">
                <a16:creationId xmlns:a16="http://schemas.microsoft.com/office/drawing/2014/main" id="{A4D25214-D964-15DB-4B3F-1A0076EF6C0D}"/>
              </a:ext>
            </a:extLst>
          </p:cNvPr>
          <p:cNvSpPr txBox="1"/>
          <p:nvPr/>
        </p:nvSpPr>
        <p:spPr>
          <a:xfrm>
            <a:off x="625202" y="9071198"/>
            <a:ext cx="8724942" cy="843244"/>
          </a:xfrm>
          <a:prstGeom prst="rect">
            <a:avLst/>
          </a:prstGeom>
        </p:spPr>
        <p:txBody>
          <a:bodyPr wrap="square" lIns="0" tIns="0" rIns="0" bIns="0" rtlCol="0" anchor="t">
            <a:spAutoFit/>
          </a:bodyPr>
          <a:lstStyle/>
          <a:p>
            <a:pPr algn="l">
              <a:lnSpc>
                <a:spcPts val="3360"/>
              </a:lnSpc>
            </a:pPr>
            <a:r>
              <a:rPr lang="en-US" sz="2400" dirty="0" err="1">
                <a:solidFill>
                  <a:srgbClr val="000000"/>
                </a:solidFill>
                <a:latin typeface="Source Sans Pro"/>
              </a:rPr>
              <a:t>Memperluas</a:t>
            </a:r>
            <a:r>
              <a:rPr lang="en-US" sz="2400" dirty="0">
                <a:solidFill>
                  <a:srgbClr val="000000"/>
                </a:solidFill>
                <a:latin typeface="Source Sans Pro"/>
              </a:rPr>
              <a:t> </a:t>
            </a:r>
            <a:r>
              <a:rPr lang="en-US" sz="2400" dirty="0" err="1">
                <a:solidFill>
                  <a:srgbClr val="000000"/>
                </a:solidFill>
                <a:latin typeface="Source Sans Pro"/>
              </a:rPr>
              <a:t>kanal</a:t>
            </a:r>
            <a:r>
              <a:rPr lang="en-US" sz="2400" dirty="0">
                <a:solidFill>
                  <a:srgbClr val="000000"/>
                </a:solidFill>
                <a:latin typeface="Source Sans Pro"/>
              </a:rPr>
              <a:t> </a:t>
            </a:r>
            <a:r>
              <a:rPr lang="en-US" sz="2400" dirty="0" err="1">
                <a:solidFill>
                  <a:srgbClr val="000000"/>
                </a:solidFill>
                <a:latin typeface="Source Sans Pro"/>
              </a:rPr>
              <a:t>pembayaran</a:t>
            </a:r>
            <a:r>
              <a:rPr lang="en-US" sz="2400" dirty="0">
                <a:solidFill>
                  <a:srgbClr val="000000"/>
                </a:solidFill>
                <a:latin typeface="Source Sans Pro"/>
              </a:rPr>
              <a:t> </a:t>
            </a:r>
            <a:r>
              <a:rPr lang="en-US" sz="2400" dirty="0" err="1">
                <a:solidFill>
                  <a:srgbClr val="000000"/>
                </a:solidFill>
                <a:latin typeface="Source Sans Pro"/>
              </a:rPr>
              <a:t>pajak</a:t>
            </a:r>
            <a:r>
              <a:rPr lang="en-US" sz="2400" dirty="0">
                <a:solidFill>
                  <a:srgbClr val="000000"/>
                </a:solidFill>
                <a:latin typeface="Source Sans Pro"/>
              </a:rPr>
              <a:t> dan </a:t>
            </a:r>
            <a:r>
              <a:rPr lang="en-US" sz="2400" dirty="0" err="1">
                <a:solidFill>
                  <a:srgbClr val="000000"/>
                </a:solidFill>
                <a:latin typeface="Source Sans Pro"/>
              </a:rPr>
              <a:t>retribusi</a:t>
            </a:r>
            <a:r>
              <a:rPr lang="en-US" sz="2400" dirty="0">
                <a:solidFill>
                  <a:srgbClr val="000000"/>
                </a:solidFill>
                <a:latin typeface="Source Sans Pro"/>
              </a:rPr>
              <a:t> </a:t>
            </a:r>
            <a:r>
              <a:rPr lang="en-US" sz="2400" dirty="0" err="1">
                <a:solidFill>
                  <a:srgbClr val="000000"/>
                </a:solidFill>
                <a:latin typeface="Source Sans Pro"/>
              </a:rPr>
              <a:t>secara</a:t>
            </a:r>
            <a:r>
              <a:rPr lang="en-US" sz="2400" dirty="0">
                <a:solidFill>
                  <a:srgbClr val="000000"/>
                </a:solidFill>
                <a:latin typeface="Source Sans Pro"/>
              </a:rPr>
              <a:t> </a:t>
            </a:r>
            <a:r>
              <a:rPr lang="en-US" sz="2400" dirty="0" err="1">
                <a:solidFill>
                  <a:srgbClr val="000000"/>
                </a:solidFill>
                <a:latin typeface="Source Sans Pro"/>
              </a:rPr>
              <a:t>elektronik</a:t>
            </a:r>
            <a:r>
              <a:rPr lang="en-US" sz="2400" dirty="0">
                <a:solidFill>
                  <a:srgbClr val="000000"/>
                </a:solidFill>
                <a:latin typeface="Source Sans Pro"/>
              </a:rPr>
              <a:t> </a:t>
            </a:r>
            <a:r>
              <a:rPr lang="en-US" sz="2400" dirty="0" err="1">
                <a:solidFill>
                  <a:srgbClr val="000000"/>
                </a:solidFill>
                <a:latin typeface="Source Sans Pro"/>
              </a:rPr>
              <a:t>termasuk</a:t>
            </a:r>
            <a:r>
              <a:rPr lang="en-US" sz="2400" dirty="0">
                <a:solidFill>
                  <a:srgbClr val="000000"/>
                </a:solidFill>
                <a:latin typeface="Source Sans Pro"/>
              </a:rPr>
              <a:t> </a:t>
            </a:r>
            <a:r>
              <a:rPr lang="en-US" sz="2400" dirty="0" err="1">
                <a:solidFill>
                  <a:srgbClr val="000000"/>
                </a:solidFill>
                <a:latin typeface="Source Sans Pro"/>
              </a:rPr>
              <a:t>transaksional</a:t>
            </a:r>
            <a:r>
              <a:rPr lang="en-US" sz="2400" dirty="0">
                <a:solidFill>
                  <a:srgbClr val="000000"/>
                </a:solidFill>
                <a:latin typeface="Source Sans Pro"/>
              </a:rPr>
              <a:t> </a:t>
            </a:r>
            <a:r>
              <a:rPr lang="en-US" sz="2400" dirty="0" err="1">
                <a:solidFill>
                  <a:srgbClr val="000000"/>
                </a:solidFill>
                <a:latin typeface="Source Sans Pro"/>
              </a:rPr>
              <a:t>jual</a:t>
            </a:r>
            <a:r>
              <a:rPr lang="en-US" sz="2400" dirty="0">
                <a:solidFill>
                  <a:srgbClr val="000000"/>
                </a:solidFill>
                <a:latin typeface="Source Sans Pro"/>
              </a:rPr>
              <a:t> </a:t>
            </a:r>
            <a:r>
              <a:rPr lang="en-US" sz="2400" dirty="0" err="1">
                <a:solidFill>
                  <a:srgbClr val="000000"/>
                </a:solidFill>
                <a:latin typeface="Source Sans Pro"/>
              </a:rPr>
              <a:t>beli</a:t>
            </a:r>
            <a:r>
              <a:rPr lang="en-US" sz="2400" dirty="0">
                <a:solidFill>
                  <a:srgbClr val="000000"/>
                </a:solidFill>
                <a:latin typeface="Source Sans Pro"/>
              </a:rPr>
              <a:t> di </a:t>
            </a:r>
            <a:r>
              <a:rPr lang="en-US" sz="2400" dirty="0" err="1">
                <a:solidFill>
                  <a:srgbClr val="000000"/>
                </a:solidFill>
                <a:latin typeface="Source Sans Pro"/>
              </a:rPr>
              <a:t>masyarakat</a:t>
            </a:r>
            <a:endParaRPr lang="en-US" sz="2400" dirty="0">
              <a:solidFill>
                <a:srgbClr val="000000"/>
              </a:solidFill>
              <a:latin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9B5AF23-6D05-2EB6-9668-527C1C8DFE6A}"/>
              </a:ext>
            </a:extLst>
          </p:cNvPr>
          <p:cNvSpPr>
            <a:spLocks noGrp="1"/>
          </p:cNvSpPr>
          <p:nvPr>
            <p:ph type="subTitle" idx="1"/>
          </p:nvPr>
        </p:nvSpPr>
        <p:spPr>
          <a:xfrm>
            <a:off x="309252" y="299082"/>
            <a:ext cx="10045116" cy="1620180"/>
          </a:xfr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n-US" sz="2800" b="1" dirty="0" err="1">
                <a:latin typeface="Amasis MT Pro" panose="02040504050005020304" pitchFamily="18" charset="0"/>
              </a:rPr>
              <a:t>Undang-Undang</a:t>
            </a:r>
            <a:r>
              <a:rPr lang="en-US" sz="2800" b="1" dirty="0">
                <a:latin typeface="Amasis MT Pro" panose="02040504050005020304" pitchFamily="18" charset="0"/>
              </a:rPr>
              <a:t> No. 1 </a:t>
            </a:r>
            <a:r>
              <a:rPr lang="en-US" sz="2800" b="1" dirty="0" err="1">
                <a:latin typeface="Amasis MT Pro" panose="02040504050005020304" pitchFamily="18" charset="0"/>
              </a:rPr>
              <a:t>Tahun</a:t>
            </a:r>
            <a:r>
              <a:rPr lang="en-US" sz="2800" b="1" dirty="0">
                <a:latin typeface="Amasis MT Pro" panose="02040504050005020304" pitchFamily="18" charset="0"/>
              </a:rPr>
              <a:t> 2022 </a:t>
            </a:r>
            <a:r>
              <a:rPr lang="en-US" sz="2800" b="1" dirty="0" err="1">
                <a:latin typeface="Amasis MT Pro" panose="02040504050005020304" pitchFamily="18" charset="0"/>
              </a:rPr>
              <a:t>Tentang</a:t>
            </a:r>
            <a:endParaRPr lang="en-US" sz="2800" b="1" dirty="0">
              <a:latin typeface="Amasis MT Pro" panose="02040504050005020304" pitchFamily="18" charset="0"/>
            </a:endParaRPr>
          </a:p>
          <a:p>
            <a:pPr algn="ctr"/>
            <a:r>
              <a:rPr lang="en-US" sz="2800" b="1" dirty="0" err="1">
                <a:latin typeface="Amasis MT Pro" panose="02040504050005020304" pitchFamily="18" charset="0"/>
              </a:rPr>
              <a:t>Hubungan</a:t>
            </a:r>
            <a:r>
              <a:rPr lang="en-US" sz="2800" b="1" dirty="0">
                <a:latin typeface="Amasis MT Pro" panose="02040504050005020304" pitchFamily="18" charset="0"/>
              </a:rPr>
              <a:t> </a:t>
            </a:r>
            <a:r>
              <a:rPr lang="en-US" sz="2800" b="1" dirty="0" err="1">
                <a:latin typeface="Amasis MT Pro" panose="02040504050005020304" pitchFamily="18" charset="0"/>
              </a:rPr>
              <a:t>Keuangan</a:t>
            </a:r>
            <a:r>
              <a:rPr lang="en-US" sz="2800" b="1" dirty="0">
                <a:latin typeface="Amasis MT Pro" panose="02040504050005020304" pitchFamily="18" charset="0"/>
              </a:rPr>
              <a:t> Antara </a:t>
            </a:r>
            <a:r>
              <a:rPr lang="en-US" sz="2800" b="1" dirty="0" err="1">
                <a:latin typeface="Amasis MT Pro" panose="02040504050005020304" pitchFamily="18" charset="0"/>
              </a:rPr>
              <a:t>Pemerintah</a:t>
            </a:r>
            <a:r>
              <a:rPr lang="en-US" sz="2800" b="1" dirty="0">
                <a:latin typeface="Amasis MT Pro" panose="02040504050005020304" pitchFamily="18" charset="0"/>
              </a:rPr>
              <a:t> Pusat dan Daerah (HKPD) </a:t>
            </a:r>
            <a:endParaRPr lang="id-ID" sz="2800" b="1" dirty="0">
              <a:latin typeface="Amasis MT Pro" panose="02040504050005020304" pitchFamily="18" charset="0"/>
            </a:endParaRPr>
          </a:p>
        </p:txBody>
      </p:sp>
      <p:sp>
        <p:nvSpPr>
          <p:cNvPr id="7" name="Subtitle 1">
            <a:extLst>
              <a:ext uri="{FF2B5EF4-FFF2-40B4-BE49-F238E27FC236}">
                <a16:creationId xmlns:a16="http://schemas.microsoft.com/office/drawing/2014/main" id="{040998A5-236D-B974-CB88-ADFC017E425E}"/>
              </a:ext>
            </a:extLst>
          </p:cNvPr>
          <p:cNvSpPr txBox="1">
            <a:spLocks/>
          </p:cNvSpPr>
          <p:nvPr/>
        </p:nvSpPr>
        <p:spPr>
          <a:xfrm>
            <a:off x="5471592" y="2105836"/>
            <a:ext cx="9613068" cy="1296144"/>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vert="horz" wrap="square" lIns="137138" tIns="137138" rIns="137138" bIns="137138" rtlCol="0" anchor="t" anchorCtr="0">
            <a:noAutofit/>
          </a:bodyPr>
          <a:lstStyle>
            <a:lvl1pPr marL="228600" lvl="0"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1pPr>
            <a:lvl2pPr marL="685800" lvl="1"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2pPr>
            <a:lvl3pPr marL="1143000" lvl="2"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3pPr>
            <a:lvl4pPr marL="1600200" lvl="3"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4pPr>
            <a:lvl5pPr marL="2057400" lvl="4"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5pPr>
            <a:lvl6pPr marL="2514600" lvl="5" indent="-22860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9pPr>
          </a:lstStyle>
          <a:p>
            <a:pPr algn="ctr"/>
            <a:r>
              <a:rPr lang="en-US" sz="2700" dirty="0" err="1"/>
              <a:t>Peraturan</a:t>
            </a:r>
            <a:r>
              <a:rPr lang="en-US" sz="2700" dirty="0"/>
              <a:t> </a:t>
            </a:r>
            <a:r>
              <a:rPr lang="en-US" sz="2700" dirty="0" err="1"/>
              <a:t>Pemerintah</a:t>
            </a:r>
            <a:r>
              <a:rPr lang="en-US" sz="2700" dirty="0"/>
              <a:t> </a:t>
            </a:r>
            <a:r>
              <a:rPr lang="en-US" sz="2700" dirty="0" err="1"/>
              <a:t>Nomor</a:t>
            </a:r>
            <a:r>
              <a:rPr lang="en-US" sz="2700" dirty="0"/>
              <a:t> 35 </a:t>
            </a:r>
            <a:r>
              <a:rPr lang="en-US" sz="2700" dirty="0" err="1"/>
              <a:t>Tahun</a:t>
            </a:r>
            <a:r>
              <a:rPr lang="en-US" sz="2700" dirty="0"/>
              <a:t> 2023 </a:t>
            </a:r>
            <a:r>
              <a:rPr lang="en-US" sz="2700" dirty="0" err="1"/>
              <a:t>Tentang</a:t>
            </a:r>
            <a:endParaRPr lang="en-US" sz="2700" dirty="0"/>
          </a:p>
          <a:p>
            <a:pPr algn="ctr"/>
            <a:r>
              <a:rPr lang="en-US" sz="2700" dirty="0" err="1"/>
              <a:t>Ketentuan</a:t>
            </a:r>
            <a:r>
              <a:rPr lang="en-US" sz="2700" dirty="0"/>
              <a:t> </a:t>
            </a:r>
            <a:r>
              <a:rPr lang="en-US" sz="2700" dirty="0" err="1"/>
              <a:t>Umum</a:t>
            </a:r>
            <a:r>
              <a:rPr lang="en-US" sz="2700" dirty="0"/>
              <a:t> </a:t>
            </a:r>
            <a:r>
              <a:rPr lang="en-US" sz="2700" dirty="0" err="1"/>
              <a:t>Pajak</a:t>
            </a:r>
            <a:r>
              <a:rPr lang="en-US" sz="2700" dirty="0"/>
              <a:t> Daerah dan </a:t>
            </a:r>
            <a:r>
              <a:rPr lang="en-US" sz="2700" dirty="0" err="1"/>
              <a:t>Retribusi</a:t>
            </a:r>
            <a:r>
              <a:rPr lang="en-US" sz="2700" dirty="0"/>
              <a:t> Daerah </a:t>
            </a:r>
            <a:endParaRPr lang="id-ID" sz="2700" dirty="0"/>
          </a:p>
        </p:txBody>
      </p:sp>
      <p:sp>
        <p:nvSpPr>
          <p:cNvPr id="21" name="Rectangle 20">
            <a:extLst>
              <a:ext uri="{FF2B5EF4-FFF2-40B4-BE49-F238E27FC236}">
                <a16:creationId xmlns:a16="http://schemas.microsoft.com/office/drawing/2014/main" id="{5A7A8FD3-D73B-F462-D0B9-5F1AF8629ED6}"/>
              </a:ext>
            </a:extLst>
          </p:cNvPr>
          <p:cNvSpPr/>
          <p:nvPr/>
        </p:nvSpPr>
        <p:spPr>
          <a:xfrm>
            <a:off x="307302" y="3307299"/>
            <a:ext cx="4730292" cy="6545410"/>
          </a:xfrm>
          <a:prstGeom prst="rect">
            <a:avLst/>
          </a:prstGeom>
          <a:ln w="28575">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id-ID" sz="2700"/>
          </a:p>
        </p:txBody>
      </p:sp>
      <p:sp>
        <p:nvSpPr>
          <p:cNvPr id="8" name="Rectangle 7">
            <a:extLst>
              <a:ext uri="{FF2B5EF4-FFF2-40B4-BE49-F238E27FC236}">
                <a16:creationId xmlns:a16="http://schemas.microsoft.com/office/drawing/2014/main" id="{9328658D-61C9-F05F-44B3-AEA12D9BF6A6}"/>
              </a:ext>
            </a:extLst>
          </p:cNvPr>
          <p:cNvSpPr/>
          <p:nvPr/>
        </p:nvSpPr>
        <p:spPr>
          <a:xfrm>
            <a:off x="762830" y="4513982"/>
            <a:ext cx="3714732" cy="97210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HOTEL</a:t>
            </a:r>
            <a:endParaRPr lang="id-ID" sz="2700" dirty="0"/>
          </a:p>
        </p:txBody>
      </p:sp>
      <p:sp>
        <p:nvSpPr>
          <p:cNvPr id="9" name="Rectangle 8">
            <a:extLst>
              <a:ext uri="{FF2B5EF4-FFF2-40B4-BE49-F238E27FC236}">
                <a16:creationId xmlns:a16="http://schemas.microsoft.com/office/drawing/2014/main" id="{0728C4D6-C632-558E-97CA-B1410AB185AB}"/>
              </a:ext>
            </a:extLst>
          </p:cNvPr>
          <p:cNvSpPr/>
          <p:nvPr/>
        </p:nvSpPr>
        <p:spPr>
          <a:xfrm>
            <a:off x="751752" y="5469458"/>
            <a:ext cx="3714732" cy="97210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RESTORAN</a:t>
            </a:r>
            <a:endParaRPr lang="id-ID" sz="2700" dirty="0"/>
          </a:p>
        </p:txBody>
      </p:sp>
      <p:sp>
        <p:nvSpPr>
          <p:cNvPr id="10" name="Rectangle 9">
            <a:extLst>
              <a:ext uri="{FF2B5EF4-FFF2-40B4-BE49-F238E27FC236}">
                <a16:creationId xmlns:a16="http://schemas.microsoft.com/office/drawing/2014/main" id="{AC079817-5B9B-B893-9779-B02722C0FE0D}"/>
              </a:ext>
            </a:extLst>
          </p:cNvPr>
          <p:cNvSpPr/>
          <p:nvPr/>
        </p:nvSpPr>
        <p:spPr>
          <a:xfrm>
            <a:off x="751752" y="6461648"/>
            <a:ext cx="3714732" cy="97210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HIBURAN</a:t>
            </a:r>
            <a:endParaRPr lang="id-ID" sz="2700" dirty="0"/>
          </a:p>
        </p:txBody>
      </p:sp>
      <p:sp>
        <p:nvSpPr>
          <p:cNvPr id="11" name="Rectangle 10">
            <a:extLst>
              <a:ext uri="{FF2B5EF4-FFF2-40B4-BE49-F238E27FC236}">
                <a16:creationId xmlns:a16="http://schemas.microsoft.com/office/drawing/2014/main" id="{8F15738C-6DAF-238B-00B4-33E8F7CBB0D9}"/>
              </a:ext>
            </a:extLst>
          </p:cNvPr>
          <p:cNvSpPr/>
          <p:nvPr/>
        </p:nvSpPr>
        <p:spPr>
          <a:xfrm>
            <a:off x="752772" y="8418376"/>
            <a:ext cx="3714732" cy="97210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PENERANGAN</a:t>
            </a:r>
          </a:p>
          <a:p>
            <a:pPr algn="ctr"/>
            <a:r>
              <a:rPr lang="en-US" sz="2700" dirty="0"/>
              <a:t> JALAN</a:t>
            </a:r>
            <a:endParaRPr lang="id-ID" sz="2700" dirty="0"/>
          </a:p>
        </p:txBody>
      </p:sp>
      <p:sp>
        <p:nvSpPr>
          <p:cNvPr id="12" name="Rectangle 11">
            <a:extLst>
              <a:ext uri="{FF2B5EF4-FFF2-40B4-BE49-F238E27FC236}">
                <a16:creationId xmlns:a16="http://schemas.microsoft.com/office/drawing/2014/main" id="{E84B587A-287C-2C7C-F61E-E26E277D0011}"/>
              </a:ext>
            </a:extLst>
          </p:cNvPr>
          <p:cNvSpPr/>
          <p:nvPr/>
        </p:nvSpPr>
        <p:spPr>
          <a:xfrm>
            <a:off x="430608" y="3450268"/>
            <a:ext cx="4371108" cy="97210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PAJAK BARANG DAN JASA TERTENTU (PBJT)</a:t>
            </a:r>
            <a:endParaRPr lang="id-ID" sz="2700" dirty="0"/>
          </a:p>
        </p:txBody>
      </p:sp>
      <p:sp>
        <p:nvSpPr>
          <p:cNvPr id="13" name="Rectangle 12">
            <a:extLst>
              <a:ext uri="{FF2B5EF4-FFF2-40B4-BE49-F238E27FC236}">
                <a16:creationId xmlns:a16="http://schemas.microsoft.com/office/drawing/2014/main" id="{28980784-131C-A77E-78EE-B3138C01AB27}"/>
              </a:ext>
            </a:extLst>
          </p:cNvPr>
          <p:cNvSpPr/>
          <p:nvPr/>
        </p:nvSpPr>
        <p:spPr>
          <a:xfrm>
            <a:off x="5229216" y="4505631"/>
            <a:ext cx="3996444" cy="853894"/>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REKLAME</a:t>
            </a:r>
            <a:endParaRPr lang="id-ID" sz="2700" dirty="0"/>
          </a:p>
        </p:txBody>
      </p:sp>
      <p:sp>
        <p:nvSpPr>
          <p:cNvPr id="14" name="Rectangle 13">
            <a:extLst>
              <a:ext uri="{FF2B5EF4-FFF2-40B4-BE49-F238E27FC236}">
                <a16:creationId xmlns:a16="http://schemas.microsoft.com/office/drawing/2014/main" id="{D0C51BA1-BD8D-3ACD-1D8A-141793ECEBDB}"/>
              </a:ext>
            </a:extLst>
          </p:cNvPr>
          <p:cNvSpPr/>
          <p:nvPr/>
        </p:nvSpPr>
        <p:spPr>
          <a:xfrm>
            <a:off x="5229216" y="6303162"/>
            <a:ext cx="3985476" cy="97210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MBLB</a:t>
            </a:r>
            <a:endParaRPr lang="id-ID" sz="3200" dirty="0"/>
          </a:p>
        </p:txBody>
      </p:sp>
      <p:sp>
        <p:nvSpPr>
          <p:cNvPr id="15" name="Rectangle 14">
            <a:extLst>
              <a:ext uri="{FF2B5EF4-FFF2-40B4-BE49-F238E27FC236}">
                <a16:creationId xmlns:a16="http://schemas.microsoft.com/office/drawing/2014/main" id="{E748167E-4B87-6F2C-C67C-8BB854405A7A}"/>
              </a:ext>
            </a:extLst>
          </p:cNvPr>
          <p:cNvSpPr/>
          <p:nvPr/>
        </p:nvSpPr>
        <p:spPr>
          <a:xfrm>
            <a:off x="5221812" y="5352246"/>
            <a:ext cx="3996444" cy="97210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AIR </a:t>
            </a:r>
          </a:p>
          <a:p>
            <a:pPr algn="ctr"/>
            <a:r>
              <a:rPr lang="en-US" sz="2700" dirty="0"/>
              <a:t>BAWAH TANAH</a:t>
            </a:r>
            <a:endParaRPr lang="id-ID" sz="2700" dirty="0"/>
          </a:p>
        </p:txBody>
      </p:sp>
      <p:sp>
        <p:nvSpPr>
          <p:cNvPr id="16" name="Rectangle 15">
            <a:extLst>
              <a:ext uri="{FF2B5EF4-FFF2-40B4-BE49-F238E27FC236}">
                <a16:creationId xmlns:a16="http://schemas.microsoft.com/office/drawing/2014/main" id="{27B6A602-455D-AAE4-C811-4BCDBD1962DC}"/>
              </a:ext>
            </a:extLst>
          </p:cNvPr>
          <p:cNvSpPr/>
          <p:nvPr/>
        </p:nvSpPr>
        <p:spPr>
          <a:xfrm>
            <a:off x="5229216" y="7288780"/>
            <a:ext cx="3996444" cy="106256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SARANG BURUNG WALET</a:t>
            </a:r>
            <a:endParaRPr lang="id-ID" sz="2700" dirty="0"/>
          </a:p>
        </p:txBody>
      </p:sp>
      <p:sp>
        <p:nvSpPr>
          <p:cNvPr id="17" name="Rectangle 16">
            <a:extLst>
              <a:ext uri="{FF2B5EF4-FFF2-40B4-BE49-F238E27FC236}">
                <a16:creationId xmlns:a16="http://schemas.microsoft.com/office/drawing/2014/main" id="{2F0292F1-38C6-AC7F-6D9D-190D21D4ABB5}"/>
              </a:ext>
            </a:extLst>
          </p:cNvPr>
          <p:cNvSpPr/>
          <p:nvPr/>
        </p:nvSpPr>
        <p:spPr>
          <a:xfrm>
            <a:off x="5229216" y="8321335"/>
            <a:ext cx="3996444" cy="82958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a:t>PBB</a:t>
            </a:r>
            <a:endParaRPr lang="id-ID" sz="3600" dirty="0"/>
          </a:p>
        </p:txBody>
      </p:sp>
      <p:sp>
        <p:nvSpPr>
          <p:cNvPr id="18" name="Rectangle 17">
            <a:extLst>
              <a:ext uri="{FF2B5EF4-FFF2-40B4-BE49-F238E27FC236}">
                <a16:creationId xmlns:a16="http://schemas.microsoft.com/office/drawing/2014/main" id="{4D3737B5-F55D-F3E1-3EF6-F86BA5A1DCC4}"/>
              </a:ext>
            </a:extLst>
          </p:cNvPr>
          <p:cNvSpPr/>
          <p:nvPr/>
        </p:nvSpPr>
        <p:spPr>
          <a:xfrm>
            <a:off x="5229216" y="9107840"/>
            <a:ext cx="3996444" cy="87902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BPHTB</a:t>
            </a:r>
            <a:endParaRPr lang="id-ID" sz="2700" dirty="0"/>
          </a:p>
        </p:txBody>
      </p:sp>
      <p:sp>
        <p:nvSpPr>
          <p:cNvPr id="19" name="Arrow: Bent 18">
            <a:extLst>
              <a:ext uri="{FF2B5EF4-FFF2-40B4-BE49-F238E27FC236}">
                <a16:creationId xmlns:a16="http://schemas.microsoft.com/office/drawing/2014/main" id="{B6E70D8B-BDE0-54E3-DEEF-4077031700C9}"/>
              </a:ext>
            </a:extLst>
          </p:cNvPr>
          <p:cNvSpPr/>
          <p:nvPr/>
        </p:nvSpPr>
        <p:spPr>
          <a:xfrm rot="5400000">
            <a:off x="10503352" y="819648"/>
            <a:ext cx="1083952" cy="1381920"/>
          </a:xfrm>
          <a:prstGeom prst="bentArrow">
            <a:avLst/>
          </a:prstGeom>
          <a:solidFill>
            <a:srgbClr val="FFFF00"/>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id-ID" sz="2700">
              <a:solidFill>
                <a:schemeClr val="tx1"/>
              </a:solidFill>
            </a:endParaRPr>
          </a:p>
        </p:txBody>
      </p:sp>
      <p:sp>
        <p:nvSpPr>
          <p:cNvPr id="22" name="Rectangle 21">
            <a:extLst>
              <a:ext uri="{FF2B5EF4-FFF2-40B4-BE49-F238E27FC236}">
                <a16:creationId xmlns:a16="http://schemas.microsoft.com/office/drawing/2014/main" id="{4DE87E21-E1C1-7E47-F3E7-182D426B0C86}"/>
              </a:ext>
            </a:extLst>
          </p:cNvPr>
          <p:cNvSpPr/>
          <p:nvPr/>
        </p:nvSpPr>
        <p:spPr>
          <a:xfrm>
            <a:off x="9550087" y="4579066"/>
            <a:ext cx="3330922" cy="97210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t>OPSEN</a:t>
            </a:r>
            <a:endParaRPr lang="id-ID" sz="3600" b="1" dirty="0"/>
          </a:p>
        </p:txBody>
      </p:sp>
      <p:sp>
        <p:nvSpPr>
          <p:cNvPr id="23" name="Rectangle 22">
            <a:extLst>
              <a:ext uri="{FF2B5EF4-FFF2-40B4-BE49-F238E27FC236}">
                <a16:creationId xmlns:a16="http://schemas.microsoft.com/office/drawing/2014/main" id="{BFFE6C5B-E740-9CA3-FD7E-E6C6AD39E732}"/>
              </a:ext>
            </a:extLst>
          </p:cNvPr>
          <p:cNvSpPr/>
          <p:nvPr/>
        </p:nvSpPr>
        <p:spPr>
          <a:xfrm>
            <a:off x="13250408" y="3700034"/>
            <a:ext cx="4745824" cy="1029816"/>
          </a:xfrm>
          <a:prstGeom prst="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t>JENIS PAJAK DAERAH  </a:t>
            </a:r>
            <a:endParaRPr lang="id-ID" sz="3000" b="1" dirty="0"/>
          </a:p>
        </p:txBody>
      </p:sp>
      <p:sp>
        <p:nvSpPr>
          <p:cNvPr id="24" name="Arrow: Bent 23">
            <a:extLst>
              <a:ext uri="{FF2B5EF4-FFF2-40B4-BE49-F238E27FC236}">
                <a16:creationId xmlns:a16="http://schemas.microsoft.com/office/drawing/2014/main" id="{7D920EB6-6FB0-ED88-C13A-4E9B80BCD740}"/>
              </a:ext>
            </a:extLst>
          </p:cNvPr>
          <p:cNvSpPr/>
          <p:nvPr/>
        </p:nvSpPr>
        <p:spPr>
          <a:xfrm rot="5400000">
            <a:off x="15039342" y="2544242"/>
            <a:ext cx="1199040" cy="1051836"/>
          </a:xfrm>
          <a:prstGeom prst="bentArrow">
            <a:avLst>
              <a:gd name="adj1" fmla="val 25000"/>
              <a:gd name="adj2" fmla="val 23551"/>
              <a:gd name="adj3" fmla="val 25000"/>
              <a:gd name="adj4" fmla="val 43750"/>
            </a:avLst>
          </a:prstGeom>
          <a:solidFill>
            <a:srgbClr val="FFFF00"/>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id-ID" sz="2700">
              <a:solidFill>
                <a:schemeClr val="tx1"/>
              </a:solidFill>
            </a:endParaRPr>
          </a:p>
        </p:txBody>
      </p:sp>
      <p:sp>
        <p:nvSpPr>
          <p:cNvPr id="3" name="Rectangle 2">
            <a:extLst>
              <a:ext uri="{FF2B5EF4-FFF2-40B4-BE49-F238E27FC236}">
                <a16:creationId xmlns:a16="http://schemas.microsoft.com/office/drawing/2014/main" id="{6D03ED91-AEAB-B87E-92FC-98868A742D68}"/>
              </a:ext>
            </a:extLst>
          </p:cNvPr>
          <p:cNvSpPr/>
          <p:nvPr/>
        </p:nvSpPr>
        <p:spPr>
          <a:xfrm>
            <a:off x="751752" y="7433756"/>
            <a:ext cx="3714732" cy="97210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dirty="0"/>
              <a:t>PARKIR</a:t>
            </a:r>
            <a:endParaRPr lang="id-ID" sz="2700" dirty="0"/>
          </a:p>
        </p:txBody>
      </p:sp>
      <p:sp>
        <p:nvSpPr>
          <p:cNvPr id="25" name="Rectangle 24">
            <a:extLst>
              <a:ext uri="{FF2B5EF4-FFF2-40B4-BE49-F238E27FC236}">
                <a16:creationId xmlns:a16="http://schemas.microsoft.com/office/drawing/2014/main" id="{E7D303C9-784F-3244-3EA3-5DB645F9D7CE}"/>
              </a:ext>
            </a:extLst>
          </p:cNvPr>
          <p:cNvSpPr/>
          <p:nvPr/>
        </p:nvSpPr>
        <p:spPr>
          <a:xfrm>
            <a:off x="9663694" y="5609385"/>
            <a:ext cx="3030476" cy="815854"/>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PKB</a:t>
            </a:r>
            <a:endParaRPr lang="id-ID" sz="2800" dirty="0"/>
          </a:p>
        </p:txBody>
      </p:sp>
      <p:sp>
        <p:nvSpPr>
          <p:cNvPr id="31" name="Arrow: Left 30">
            <a:extLst>
              <a:ext uri="{FF2B5EF4-FFF2-40B4-BE49-F238E27FC236}">
                <a16:creationId xmlns:a16="http://schemas.microsoft.com/office/drawing/2014/main" id="{67B7FC7C-5209-6DF2-F1C3-86A0BD9B02D3}"/>
              </a:ext>
            </a:extLst>
          </p:cNvPr>
          <p:cNvSpPr/>
          <p:nvPr/>
        </p:nvSpPr>
        <p:spPr>
          <a:xfrm>
            <a:off x="5054881" y="3669681"/>
            <a:ext cx="8195530" cy="314158"/>
          </a:xfrm>
          <a:prstGeom prst="leftArrow">
            <a:avLst>
              <a:gd name="adj1" fmla="val 50000"/>
              <a:gd name="adj2" fmla="val 98144"/>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d-ID" sz="2700"/>
          </a:p>
        </p:txBody>
      </p:sp>
      <p:sp>
        <p:nvSpPr>
          <p:cNvPr id="33" name="Arrow: Down 32">
            <a:extLst>
              <a:ext uri="{FF2B5EF4-FFF2-40B4-BE49-F238E27FC236}">
                <a16:creationId xmlns:a16="http://schemas.microsoft.com/office/drawing/2014/main" id="{4E36CAA2-83B7-986F-5A82-60B18DF4FEFF}"/>
              </a:ext>
            </a:extLst>
          </p:cNvPr>
          <p:cNvSpPr/>
          <p:nvPr/>
        </p:nvSpPr>
        <p:spPr>
          <a:xfrm>
            <a:off x="7141212" y="3848519"/>
            <a:ext cx="382608" cy="63497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d-ID" sz="2700"/>
          </a:p>
        </p:txBody>
      </p:sp>
      <p:sp>
        <p:nvSpPr>
          <p:cNvPr id="34" name="Arrow: Down 33">
            <a:extLst>
              <a:ext uri="{FF2B5EF4-FFF2-40B4-BE49-F238E27FC236}">
                <a16:creationId xmlns:a16="http://schemas.microsoft.com/office/drawing/2014/main" id="{671214D8-5F09-06A7-E4C6-2B439042E296}"/>
              </a:ext>
            </a:extLst>
          </p:cNvPr>
          <p:cNvSpPr/>
          <p:nvPr/>
        </p:nvSpPr>
        <p:spPr>
          <a:xfrm>
            <a:off x="11024660" y="3900107"/>
            <a:ext cx="382608" cy="63497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d-ID" sz="2700"/>
          </a:p>
        </p:txBody>
      </p:sp>
      <p:sp>
        <p:nvSpPr>
          <p:cNvPr id="35" name="Rectangle 34">
            <a:extLst>
              <a:ext uri="{FF2B5EF4-FFF2-40B4-BE49-F238E27FC236}">
                <a16:creationId xmlns:a16="http://schemas.microsoft.com/office/drawing/2014/main" id="{869192FC-AD76-820B-C1AB-F03A6C5C82FD}"/>
              </a:ext>
            </a:extLst>
          </p:cNvPr>
          <p:cNvSpPr/>
          <p:nvPr/>
        </p:nvSpPr>
        <p:spPr>
          <a:xfrm>
            <a:off x="9664362" y="6935093"/>
            <a:ext cx="3030476" cy="91581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BBN KB</a:t>
            </a:r>
            <a:endParaRPr lang="id-ID" sz="2800" dirty="0"/>
          </a:p>
        </p:txBody>
      </p:sp>
      <p:pic>
        <p:nvPicPr>
          <p:cNvPr id="36" name="Picture 35">
            <a:extLst>
              <a:ext uri="{FF2B5EF4-FFF2-40B4-BE49-F238E27FC236}">
                <a16:creationId xmlns:a16="http://schemas.microsoft.com/office/drawing/2014/main" id="{41F69C06-3EEE-44E2-1C42-C29D4BBB217C}"/>
              </a:ext>
            </a:extLst>
          </p:cNvPr>
          <p:cNvPicPr>
            <a:picLocks noChangeAspect="1"/>
          </p:cNvPicPr>
          <p:nvPr/>
        </p:nvPicPr>
        <p:blipFill>
          <a:blip r:embed="rId2"/>
          <a:stretch>
            <a:fillRect/>
          </a:stretch>
        </p:blipFill>
        <p:spPr>
          <a:xfrm>
            <a:off x="16023687" y="7637448"/>
            <a:ext cx="1656498" cy="2459132"/>
          </a:xfrm>
          <a:prstGeom prst="rect">
            <a:avLst/>
          </a:prstGeom>
        </p:spPr>
      </p:pic>
      <p:sp>
        <p:nvSpPr>
          <p:cNvPr id="4" name="TextBox 3">
            <a:extLst>
              <a:ext uri="{FF2B5EF4-FFF2-40B4-BE49-F238E27FC236}">
                <a16:creationId xmlns:a16="http://schemas.microsoft.com/office/drawing/2014/main" id="{5500E179-4899-9824-D5F7-8A0B952861E4}"/>
              </a:ext>
            </a:extLst>
          </p:cNvPr>
          <p:cNvSpPr txBox="1"/>
          <p:nvPr/>
        </p:nvSpPr>
        <p:spPr>
          <a:xfrm>
            <a:off x="3551333" y="4732313"/>
            <a:ext cx="901209" cy="584775"/>
          </a:xfrm>
          <a:prstGeom prst="rect">
            <a:avLst/>
          </a:prstGeom>
          <a:noFill/>
        </p:spPr>
        <p:txBody>
          <a:bodyPr wrap="none" rtlCol="0">
            <a:spAutoFit/>
          </a:bodyPr>
          <a:lstStyle/>
          <a:p>
            <a:r>
              <a:rPr lang="en-US" sz="3200" b="1" dirty="0">
                <a:solidFill>
                  <a:srgbClr val="FF0000"/>
                </a:solidFill>
              </a:rPr>
              <a:t>10%</a:t>
            </a:r>
            <a:endParaRPr lang="id-ID" sz="3200" b="1" dirty="0">
              <a:solidFill>
                <a:srgbClr val="FF0000"/>
              </a:solidFill>
            </a:endParaRPr>
          </a:p>
        </p:txBody>
      </p:sp>
      <p:sp>
        <p:nvSpPr>
          <p:cNvPr id="5" name="TextBox 4">
            <a:extLst>
              <a:ext uri="{FF2B5EF4-FFF2-40B4-BE49-F238E27FC236}">
                <a16:creationId xmlns:a16="http://schemas.microsoft.com/office/drawing/2014/main" id="{F0D0DBA1-CCB6-551D-FCA0-154D205E6F0E}"/>
              </a:ext>
            </a:extLst>
          </p:cNvPr>
          <p:cNvSpPr txBox="1"/>
          <p:nvPr/>
        </p:nvSpPr>
        <p:spPr>
          <a:xfrm>
            <a:off x="3577041" y="6652829"/>
            <a:ext cx="901209" cy="584775"/>
          </a:xfrm>
          <a:prstGeom prst="rect">
            <a:avLst/>
          </a:prstGeom>
          <a:noFill/>
        </p:spPr>
        <p:txBody>
          <a:bodyPr wrap="none" rtlCol="0">
            <a:spAutoFit/>
          </a:bodyPr>
          <a:lstStyle/>
          <a:p>
            <a:r>
              <a:rPr lang="en-US" sz="3200" b="1" dirty="0">
                <a:solidFill>
                  <a:srgbClr val="FF0000"/>
                </a:solidFill>
              </a:rPr>
              <a:t>40%</a:t>
            </a:r>
            <a:endParaRPr lang="id-ID" sz="3200" b="1" dirty="0">
              <a:solidFill>
                <a:srgbClr val="FF0000"/>
              </a:solidFill>
            </a:endParaRPr>
          </a:p>
        </p:txBody>
      </p:sp>
      <p:sp>
        <p:nvSpPr>
          <p:cNvPr id="6" name="TextBox 5">
            <a:extLst>
              <a:ext uri="{FF2B5EF4-FFF2-40B4-BE49-F238E27FC236}">
                <a16:creationId xmlns:a16="http://schemas.microsoft.com/office/drawing/2014/main" id="{F79BC973-C6D1-91B8-8D59-8A141696984E}"/>
              </a:ext>
            </a:extLst>
          </p:cNvPr>
          <p:cNvSpPr txBox="1"/>
          <p:nvPr/>
        </p:nvSpPr>
        <p:spPr>
          <a:xfrm>
            <a:off x="8271324" y="9224277"/>
            <a:ext cx="692818" cy="584775"/>
          </a:xfrm>
          <a:prstGeom prst="rect">
            <a:avLst/>
          </a:prstGeom>
          <a:noFill/>
        </p:spPr>
        <p:txBody>
          <a:bodyPr wrap="none" rtlCol="0">
            <a:spAutoFit/>
          </a:bodyPr>
          <a:lstStyle/>
          <a:p>
            <a:r>
              <a:rPr lang="en-US" sz="3200" b="1" dirty="0">
                <a:solidFill>
                  <a:srgbClr val="FF0000"/>
                </a:solidFill>
              </a:rPr>
              <a:t>5%</a:t>
            </a:r>
            <a:endParaRPr lang="id-ID" sz="3200" b="1" dirty="0">
              <a:solidFill>
                <a:srgbClr val="FF0000"/>
              </a:solidFill>
            </a:endParaRPr>
          </a:p>
        </p:txBody>
      </p:sp>
      <p:sp>
        <p:nvSpPr>
          <p:cNvPr id="20" name="TextBox 19">
            <a:extLst>
              <a:ext uri="{FF2B5EF4-FFF2-40B4-BE49-F238E27FC236}">
                <a16:creationId xmlns:a16="http://schemas.microsoft.com/office/drawing/2014/main" id="{F3DF04A0-2B9B-4A4F-B66A-210088DF248F}"/>
              </a:ext>
            </a:extLst>
          </p:cNvPr>
          <p:cNvSpPr txBox="1"/>
          <p:nvPr/>
        </p:nvSpPr>
        <p:spPr>
          <a:xfrm>
            <a:off x="3551333" y="5657017"/>
            <a:ext cx="901209" cy="584775"/>
          </a:xfrm>
          <a:prstGeom prst="rect">
            <a:avLst/>
          </a:prstGeom>
          <a:noFill/>
        </p:spPr>
        <p:txBody>
          <a:bodyPr wrap="none" rtlCol="0">
            <a:spAutoFit/>
          </a:bodyPr>
          <a:lstStyle/>
          <a:p>
            <a:r>
              <a:rPr lang="en-US" sz="3200" b="1" dirty="0">
                <a:solidFill>
                  <a:srgbClr val="FF0000"/>
                </a:solidFill>
              </a:rPr>
              <a:t>10%</a:t>
            </a:r>
            <a:endParaRPr lang="id-ID" sz="3200" b="1" dirty="0">
              <a:solidFill>
                <a:srgbClr val="FF0000"/>
              </a:solidFill>
            </a:endParaRPr>
          </a:p>
        </p:txBody>
      </p:sp>
      <p:sp>
        <p:nvSpPr>
          <p:cNvPr id="26" name="TextBox 25">
            <a:extLst>
              <a:ext uri="{FF2B5EF4-FFF2-40B4-BE49-F238E27FC236}">
                <a16:creationId xmlns:a16="http://schemas.microsoft.com/office/drawing/2014/main" id="{063E82EB-F985-6DD5-CA3C-3BE815468933}"/>
              </a:ext>
            </a:extLst>
          </p:cNvPr>
          <p:cNvSpPr txBox="1"/>
          <p:nvPr/>
        </p:nvSpPr>
        <p:spPr>
          <a:xfrm>
            <a:off x="3528055" y="7637449"/>
            <a:ext cx="901209" cy="584775"/>
          </a:xfrm>
          <a:prstGeom prst="rect">
            <a:avLst/>
          </a:prstGeom>
          <a:noFill/>
        </p:spPr>
        <p:txBody>
          <a:bodyPr wrap="none" rtlCol="0">
            <a:spAutoFit/>
          </a:bodyPr>
          <a:lstStyle/>
          <a:p>
            <a:r>
              <a:rPr lang="en-US" sz="3200" b="1" dirty="0">
                <a:solidFill>
                  <a:srgbClr val="FF0000"/>
                </a:solidFill>
              </a:rPr>
              <a:t>10%</a:t>
            </a:r>
            <a:endParaRPr lang="id-ID" sz="3200" b="1" dirty="0">
              <a:solidFill>
                <a:srgbClr val="FF0000"/>
              </a:solidFill>
            </a:endParaRPr>
          </a:p>
        </p:txBody>
      </p:sp>
      <p:sp>
        <p:nvSpPr>
          <p:cNvPr id="27" name="TextBox 26">
            <a:extLst>
              <a:ext uri="{FF2B5EF4-FFF2-40B4-BE49-F238E27FC236}">
                <a16:creationId xmlns:a16="http://schemas.microsoft.com/office/drawing/2014/main" id="{C114E8BB-B5EB-BBF7-F4A7-50281D00CA08}"/>
              </a:ext>
            </a:extLst>
          </p:cNvPr>
          <p:cNvSpPr txBox="1"/>
          <p:nvPr/>
        </p:nvSpPr>
        <p:spPr>
          <a:xfrm>
            <a:off x="671267" y="4762333"/>
            <a:ext cx="894797" cy="584775"/>
          </a:xfrm>
          <a:prstGeom prst="rect">
            <a:avLst/>
          </a:prstGeom>
          <a:noFill/>
        </p:spPr>
        <p:txBody>
          <a:bodyPr wrap="none" rtlCol="0">
            <a:spAutoFit/>
          </a:bodyPr>
          <a:lstStyle/>
          <a:p>
            <a:r>
              <a:rPr lang="en-US" sz="3200" dirty="0"/>
              <a:t>10%</a:t>
            </a:r>
            <a:endParaRPr lang="id-ID" sz="3200" dirty="0"/>
          </a:p>
        </p:txBody>
      </p:sp>
      <p:sp>
        <p:nvSpPr>
          <p:cNvPr id="28" name="TextBox 27">
            <a:extLst>
              <a:ext uri="{FF2B5EF4-FFF2-40B4-BE49-F238E27FC236}">
                <a16:creationId xmlns:a16="http://schemas.microsoft.com/office/drawing/2014/main" id="{E53E0E2E-63C3-BD9A-0215-695309DA6F02}"/>
              </a:ext>
            </a:extLst>
          </p:cNvPr>
          <p:cNvSpPr txBox="1"/>
          <p:nvPr/>
        </p:nvSpPr>
        <p:spPr>
          <a:xfrm>
            <a:off x="647499" y="5682181"/>
            <a:ext cx="894797" cy="584775"/>
          </a:xfrm>
          <a:prstGeom prst="rect">
            <a:avLst/>
          </a:prstGeom>
          <a:noFill/>
        </p:spPr>
        <p:txBody>
          <a:bodyPr wrap="none" rtlCol="0">
            <a:spAutoFit/>
          </a:bodyPr>
          <a:lstStyle/>
          <a:p>
            <a:r>
              <a:rPr lang="en-US" sz="3200" dirty="0"/>
              <a:t>10%</a:t>
            </a:r>
            <a:endParaRPr lang="id-ID" sz="3200" dirty="0"/>
          </a:p>
        </p:txBody>
      </p:sp>
      <p:sp>
        <p:nvSpPr>
          <p:cNvPr id="29" name="TextBox 28">
            <a:extLst>
              <a:ext uri="{FF2B5EF4-FFF2-40B4-BE49-F238E27FC236}">
                <a16:creationId xmlns:a16="http://schemas.microsoft.com/office/drawing/2014/main" id="{FE3746AD-0517-CEE5-054B-634AD150C08C}"/>
              </a:ext>
            </a:extLst>
          </p:cNvPr>
          <p:cNvSpPr txBox="1"/>
          <p:nvPr/>
        </p:nvSpPr>
        <p:spPr>
          <a:xfrm>
            <a:off x="686487" y="6708697"/>
            <a:ext cx="894797" cy="584775"/>
          </a:xfrm>
          <a:prstGeom prst="rect">
            <a:avLst/>
          </a:prstGeom>
          <a:noFill/>
        </p:spPr>
        <p:txBody>
          <a:bodyPr wrap="none" rtlCol="0">
            <a:spAutoFit/>
          </a:bodyPr>
          <a:lstStyle/>
          <a:p>
            <a:r>
              <a:rPr lang="en-US" sz="3200" dirty="0"/>
              <a:t>35%</a:t>
            </a:r>
            <a:endParaRPr lang="id-ID" sz="3200" dirty="0"/>
          </a:p>
        </p:txBody>
      </p:sp>
      <p:sp>
        <p:nvSpPr>
          <p:cNvPr id="30" name="TextBox 29">
            <a:extLst>
              <a:ext uri="{FF2B5EF4-FFF2-40B4-BE49-F238E27FC236}">
                <a16:creationId xmlns:a16="http://schemas.microsoft.com/office/drawing/2014/main" id="{1EA115CC-4347-91E1-6C6F-03930A5ADE8D}"/>
              </a:ext>
            </a:extLst>
          </p:cNvPr>
          <p:cNvSpPr txBox="1"/>
          <p:nvPr/>
        </p:nvSpPr>
        <p:spPr>
          <a:xfrm>
            <a:off x="647499" y="7637449"/>
            <a:ext cx="894797" cy="584775"/>
          </a:xfrm>
          <a:prstGeom prst="rect">
            <a:avLst/>
          </a:prstGeom>
          <a:noFill/>
        </p:spPr>
        <p:txBody>
          <a:bodyPr wrap="none" rtlCol="0">
            <a:spAutoFit/>
          </a:bodyPr>
          <a:lstStyle/>
          <a:p>
            <a:r>
              <a:rPr lang="en-US" sz="3200" dirty="0"/>
              <a:t>25%</a:t>
            </a:r>
            <a:endParaRPr lang="id-ID" sz="3200" dirty="0"/>
          </a:p>
        </p:txBody>
      </p:sp>
      <p:sp>
        <p:nvSpPr>
          <p:cNvPr id="32" name="TextBox 31">
            <a:extLst>
              <a:ext uri="{FF2B5EF4-FFF2-40B4-BE49-F238E27FC236}">
                <a16:creationId xmlns:a16="http://schemas.microsoft.com/office/drawing/2014/main" id="{8D0994F9-3B48-D247-196F-B99FF33B4C7F}"/>
              </a:ext>
            </a:extLst>
          </p:cNvPr>
          <p:cNvSpPr txBox="1"/>
          <p:nvPr/>
        </p:nvSpPr>
        <p:spPr>
          <a:xfrm>
            <a:off x="3531395" y="8700865"/>
            <a:ext cx="901209" cy="584775"/>
          </a:xfrm>
          <a:prstGeom prst="rect">
            <a:avLst/>
          </a:prstGeom>
          <a:noFill/>
        </p:spPr>
        <p:txBody>
          <a:bodyPr wrap="none" rtlCol="0">
            <a:spAutoFit/>
          </a:bodyPr>
          <a:lstStyle/>
          <a:p>
            <a:r>
              <a:rPr lang="en-US" sz="3200" b="1" dirty="0">
                <a:solidFill>
                  <a:srgbClr val="FF0000"/>
                </a:solidFill>
              </a:rPr>
              <a:t>10%</a:t>
            </a:r>
            <a:endParaRPr lang="id-ID" sz="3200" b="1" dirty="0">
              <a:solidFill>
                <a:srgbClr val="FF0000"/>
              </a:solidFill>
            </a:endParaRPr>
          </a:p>
        </p:txBody>
      </p:sp>
      <p:sp>
        <p:nvSpPr>
          <p:cNvPr id="37" name="TextBox 36">
            <a:extLst>
              <a:ext uri="{FF2B5EF4-FFF2-40B4-BE49-F238E27FC236}">
                <a16:creationId xmlns:a16="http://schemas.microsoft.com/office/drawing/2014/main" id="{680C33CF-C1B5-8EF4-4DE8-6572B45C183F}"/>
              </a:ext>
            </a:extLst>
          </p:cNvPr>
          <p:cNvSpPr txBox="1"/>
          <p:nvPr/>
        </p:nvSpPr>
        <p:spPr>
          <a:xfrm>
            <a:off x="607817" y="8730723"/>
            <a:ext cx="894797" cy="584775"/>
          </a:xfrm>
          <a:prstGeom prst="rect">
            <a:avLst/>
          </a:prstGeom>
          <a:noFill/>
        </p:spPr>
        <p:txBody>
          <a:bodyPr wrap="none" rtlCol="0">
            <a:spAutoFit/>
          </a:bodyPr>
          <a:lstStyle/>
          <a:p>
            <a:r>
              <a:rPr lang="en-US" sz="3200" dirty="0"/>
              <a:t>10%</a:t>
            </a:r>
            <a:endParaRPr lang="id-ID" sz="3200" dirty="0"/>
          </a:p>
        </p:txBody>
      </p:sp>
      <p:sp>
        <p:nvSpPr>
          <p:cNvPr id="38" name="TextBox 37">
            <a:extLst>
              <a:ext uri="{FF2B5EF4-FFF2-40B4-BE49-F238E27FC236}">
                <a16:creationId xmlns:a16="http://schemas.microsoft.com/office/drawing/2014/main" id="{261CA66D-46B1-5E70-0EBD-C2461785BC8F}"/>
              </a:ext>
            </a:extLst>
          </p:cNvPr>
          <p:cNvSpPr txBox="1"/>
          <p:nvPr/>
        </p:nvSpPr>
        <p:spPr>
          <a:xfrm>
            <a:off x="8144595" y="4620647"/>
            <a:ext cx="901209" cy="584775"/>
          </a:xfrm>
          <a:prstGeom prst="rect">
            <a:avLst/>
          </a:prstGeom>
          <a:noFill/>
        </p:spPr>
        <p:txBody>
          <a:bodyPr wrap="none" rtlCol="0">
            <a:spAutoFit/>
          </a:bodyPr>
          <a:lstStyle/>
          <a:p>
            <a:r>
              <a:rPr lang="en-US" sz="3200" b="1" dirty="0">
                <a:solidFill>
                  <a:srgbClr val="FF0000"/>
                </a:solidFill>
              </a:rPr>
              <a:t>25%</a:t>
            </a:r>
            <a:endParaRPr lang="id-ID" sz="3200" b="1" dirty="0">
              <a:solidFill>
                <a:srgbClr val="FF0000"/>
              </a:solidFill>
            </a:endParaRPr>
          </a:p>
        </p:txBody>
      </p:sp>
      <p:sp>
        <p:nvSpPr>
          <p:cNvPr id="39" name="TextBox 38">
            <a:extLst>
              <a:ext uri="{FF2B5EF4-FFF2-40B4-BE49-F238E27FC236}">
                <a16:creationId xmlns:a16="http://schemas.microsoft.com/office/drawing/2014/main" id="{9F02CE2D-9242-8618-93D3-582D18F96007}"/>
              </a:ext>
            </a:extLst>
          </p:cNvPr>
          <p:cNvSpPr txBox="1"/>
          <p:nvPr/>
        </p:nvSpPr>
        <p:spPr>
          <a:xfrm>
            <a:off x="5134961" y="4602955"/>
            <a:ext cx="894797" cy="584775"/>
          </a:xfrm>
          <a:prstGeom prst="rect">
            <a:avLst/>
          </a:prstGeom>
          <a:noFill/>
        </p:spPr>
        <p:txBody>
          <a:bodyPr wrap="none" rtlCol="0">
            <a:spAutoFit/>
          </a:bodyPr>
          <a:lstStyle/>
          <a:p>
            <a:r>
              <a:rPr lang="en-US" sz="3200" dirty="0"/>
              <a:t>25%</a:t>
            </a:r>
            <a:endParaRPr lang="id-ID" sz="3200" dirty="0"/>
          </a:p>
        </p:txBody>
      </p:sp>
      <p:sp>
        <p:nvSpPr>
          <p:cNvPr id="40" name="TextBox 39">
            <a:extLst>
              <a:ext uri="{FF2B5EF4-FFF2-40B4-BE49-F238E27FC236}">
                <a16:creationId xmlns:a16="http://schemas.microsoft.com/office/drawing/2014/main" id="{A8EFF2A5-A5D2-B9B5-6BA9-EACBE293DBB7}"/>
              </a:ext>
            </a:extLst>
          </p:cNvPr>
          <p:cNvSpPr txBox="1"/>
          <p:nvPr/>
        </p:nvSpPr>
        <p:spPr>
          <a:xfrm>
            <a:off x="5130607" y="5542763"/>
            <a:ext cx="894797" cy="584775"/>
          </a:xfrm>
          <a:prstGeom prst="rect">
            <a:avLst/>
          </a:prstGeom>
          <a:noFill/>
        </p:spPr>
        <p:txBody>
          <a:bodyPr wrap="none" rtlCol="0">
            <a:spAutoFit/>
          </a:bodyPr>
          <a:lstStyle/>
          <a:p>
            <a:r>
              <a:rPr lang="en-US" sz="3200" dirty="0"/>
              <a:t>20%</a:t>
            </a:r>
            <a:endParaRPr lang="id-ID" sz="3200" dirty="0"/>
          </a:p>
        </p:txBody>
      </p:sp>
      <p:sp>
        <p:nvSpPr>
          <p:cNvPr id="41" name="Rectangle 40">
            <a:extLst>
              <a:ext uri="{FF2B5EF4-FFF2-40B4-BE49-F238E27FC236}">
                <a16:creationId xmlns:a16="http://schemas.microsoft.com/office/drawing/2014/main" id="{69C964D2-2E96-EDAD-AE58-95273E370737}"/>
              </a:ext>
            </a:extLst>
          </p:cNvPr>
          <p:cNvSpPr/>
          <p:nvPr/>
        </p:nvSpPr>
        <p:spPr>
          <a:xfrm>
            <a:off x="13250408" y="5462431"/>
            <a:ext cx="4790796" cy="2121822"/>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err="1"/>
              <a:t>Peraturan</a:t>
            </a:r>
            <a:r>
              <a:rPr lang="en-US" sz="3600" b="1" dirty="0"/>
              <a:t> Daerah </a:t>
            </a:r>
          </a:p>
          <a:p>
            <a:pPr algn="ctr"/>
            <a:r>
              <a:rPr lang="en-US" sz="3600" b="1" dirty="0"/>
              <a:t>Kota Semarang No 10 </a:t>
            </a:r>
          </a:p>
          <a:p>
            <a:pPr algn="ctr"/>
            <a:r>
              <a:rPr lang="en-US" sz="3600" b="1" dirty="0" err="1"/>
              <a:t>Tahun</a:t>
            </a:r>
            <a:r>
              <a:rPr lang="en-US" sz="3600" b="1" dirty="0"/>
              <a:t> 2023</a:t>
            </a:r>
            <a:endParaRPr lang="id-ID" sz="3600" b="1" dirty="0"/>
          </a:p>
        </p:txBody>
      </p:sp>
      <p:sp>
        <p:nvSpPr>
          <p:cNvPr id="42" name="Arrow: Down 41">
            <a:extLst>
              <a:ext uri="{FF2B5EF4-FFF2-40B4-BE49-F238E27FC236}">
                <a16:creationId xmlns:a16="http://schemas.microsoft.com/office/drawing/2014/main" id="{31567FD2-D736-C85F-1725-4D12E954EBCE}"/>
              </a:ext>
            </a:extLst>
          </p:cNvPr>
          <p:cNvSpPr/>
          <p:nvPr/>
        </p:nvSpPr>
        <p:spPr>
          <a:xfrm>
            <a:off x="15556468" y="4801952"/>
            <a:ext cx="735292" cy="625676"/>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3600"/>
          </a:p>
        </p:txBody>
      </p:sp>
      <p:sp>
        <p:nvSpPr>
          <p:cNvPr id="43" name="TextBox 42">
            <a:extLst>
              <a:ext uri="{FF2B5EF4-FFF2-40B4-BE49-F238E27FC236}">
                <a16:creationId xmlns:a16="http://schemas.microsoft.com/office/drawing/2014/main" id="{AB9DE19B-EE05-1C19-035B-80270ABEA279}"/>
              </a:ext>
            </a:extLst>
          </p:cNvPr>
          <p:cNvSpPr txBox="1"/>
          <p:nvPr/>
        </p:nvSpPr>
        <p:spPr>
          <a:xfrm>
            <a:off x="5130607" y="6486401"/>
            <a:ext cx="894797" cy="584775"/>
          </a:xfrm>
          <a:prstGeom prst="rect">
            <a:avLst/>
          </a:prstGeom>
          <a:noFill/>
        </p:spPr>
        <p:txBody>
          <a:bodyPr wrap="none" rtlCol="0">
            <a:spAutoFit/>
          </a:bodyPr>
          <a:lstStyle/>
          <a:p>
            <a:r>
              <a:rPr lang="en-US" sz="3200" dirty="0"/>
              <a:t>25%</a:t>
            </a:r>
            <a:endParaRPr lang="id-ID" sz="3200" dirty="0"/>
          </a:p>
        </p:txBody>
      </p:sp>
      <p:sp>
        <p:nvSpPr>
          <p:cNvPr id="44" name="TextBox 43">
            <a:extLst>
              <a:ext uri="{FF2B5EF4-FFF2-40B4-BE49-F238E27FC236}">
                <a16:creationId xmlns:a16="http://schemas.microsoft.com/office/drawing/2014/main" id="{691088C2-6CB6-2C93-6195-76FA2C7ECB92}"/>
              </a:ext>
            </a:extLst>
          </p:cNvPr>
          <p:cNvSpPr txBox="1"/>
          <p:nvPr/>
        </p:nvSpPr>
        <p:spPr>
          <a:xfrm>
            <a:off x="8186813" y="6500099"/>
            <a:ext cx="901209" cy="584775"/>
          </a:xfrm>
          <a:prstGeom prst="rect">
            <a:avLst/>
          </a:prstGeom>
          <a:noFill/>
        </p:spPr>
        <p:txBody>
          <a:bodyPr wrap="none" rtlCol="0">
            <a:spAutoFit/>
          </a:bodyPr>
          <a:lstStyle/>
          <a:p>
            <a:r>
              <a:rPr lang="en-US" sz="3200" b="1" dirty="0">
                <a:solidFill>
                  <a:srgbClr val="FF0000"/>
                </a:solidFill>
              </a:rPr>
              <a:t>20%</a:t>
            </a:r>
            <a:endParaRPr lang="id-ID" sz="3200" b="1" dirty="0">
              <a:solidFill>
                <a:srgbClr val="FF0000"/>
              </a:solidFill>
            </a:endParaRPr>
          </a:p>
        </p:txBody>
      </p:sp>
      <p:sp>
        <p:nvSpPr>
          <p:cNvPr id="45" name="TextBox 44">
            <a:extLst>
              <a:ext uri="{FF2B5EF4-FFF2-40B4-BE49-F238E27FC236}">
                <a16:creationId xmlns:a16="http://schemas.microsoft.com/office/drawing/2014/main" id="{C2237AE0-1203-3DB6-39CE-981D0BBCFEBD}"/>
              </a:ext>
            </a:extLst>
          </p:cNvPr>
          <p:cNvSpPr txBox="1"/>
          <p:nvPr/>
        </p:nvSpPr>
        <p:spPr>
          <a:xfrm>
            <a:off x="8197383" y="5535269"/>
            <a:ext cx="901209" cy="584775"/>
          </a:xfrm>
          <a:prstGeom prst="rect">
            <a:avLst/>
          </a:prstGeom>
          <a:noFill/>
        </p:spPr>
        <p:txBody>
          <a:bodyPr wrap="none" rtlCol="0">
            <a:spAutoFit/>
          </a:bodyPr>
          <a:lstStyle/>
          <a:p>
            <a:r>
              <a:rPr lang="en-US" sz="3200" b="1" dirty="0">
                <a:solidFill>
                  <a:srgbClr val="FF0000"/>
                </a:solidFill>
              </a:rPr>
              <a:t>20%</a:t>
            </a:r>
            <a:endParaRPr lang="id-ID" sz="3200" b="1" dirty="0">
              <a:solidFill>
                <a:srgbClr val="FF0000"/>
              </a:solidFill>
            </a:endParaRPr>
          </a:p>
        </p:txBody>
      </p:sp>
      <p:sp>
        <p:nvSpPr>
          <p:cNvPr id="46" name="TextBox 45">
            <a:extLst>
              <a:ext uri="{FF2B5EF4-FFF2-40B4-BE49-F238E27FC236}">
                <a16:creationId xmlns:a16="http://schemas.microsoft.com/office/drawing/2014/main" id="{CD70513C-377F-6853-C924-483DEF97432C}"/>
              </a:ext>
            </a:extLst>
          </p:cNvPr>
          <p:cNvSpPr txBox="1"/>
          <p:nvPr/>
        </p:nvSpPr>
        <p:spPr>
          <a:xfrm>
            <a:off x="8290135" y="7835367"/>
            <a:ext cx="901209" cy="584775"/>
          </a:xfrm>
          <a:prstGeom prst="rect">
            <a:avLst/>
          </a:prstGeom>
          <a:noFill/>
        </p:spPr>
        <p:txBody>
          <a:bodyPr wrap="none" rtlCol="0">
            <a:spAutoFit/>
          </a:bodyPr>
          <a:lstStyle/>
          <a:p>
            <a:r>
              <a:rPr lang="en-US" sz="3200" b="1" dirty="0">
                <a:solidFill>
                  <a:srgbClr val="FF0000"/>
                </a:solidFill>
              </a:rPr>
              <a:t>10%</a:t>
            </a:r>
            <a:endParaRPr lang="id-ID" sz="3200" b="1" dirty="0">
              <a:solidFill>
                <a:srgbClr val="FF0000"/>
              </a:solidFill>
            </a:endParaRPr>
          </a:p>
        </p:txBody>
      </p:sp>
      <p:sp>
        <p:nvSpPr>
          <p:cNvPr id="47" name="TextBox 46">
            <a:extLst>
              <a:ext uri="{FF2B5EF4-FFF2-40B4-BE49-F238E27FC236}">
                <a16:creationId xmlns:a16="http://schemas.microsoft.com/office/drawing/2014/main" id="{4A7454B1-5487-2D31-C2CC-C7F7FB033FC0}"/>
              </a:ext>
            </a:extLst>
          </p:cNvPr>
          <p:cNvSpPr txBox="1"/>
          <p:nvPr/>
        </p:nvSpPr>
        <p:spPr>
          <a:xfrm>
            <a:off x="5077291" y="7817275"/>
            <a:ext cx="894797" cy="584775"/>
          </a:xfrm>
          <a:prstGeom prst="rect">
            <a:avLst/>
          </a:prstGeom>
          <a:noFill/>
        </p:spPr>
        <p:txBody>
          <a:bodyPr wrap="none" rtlCol="0">
            <a:spAutoFit/>
          </a:bodyPr>
          <a:lstStyle/>
          <a:p>
            <a:r>
              <a:rPr lang="en-US" sz="3200" dirty="0"/>
              <a:t>10%</a:t>
            </a:r>
            <a:endParaRPr lang="id-ID" sz="3200" dirty="0"/>
          </a:p>
        </p:txBody>
      </p:sp>
      <p:sp>
        <p:nvSpPr>
          <p:cNvPr id="48" name="TextBox 47">
            <a:extLst>
              <a:ext uri="{FF2B5EF4-FFF2-40B4-BE49-F238E27FC236}">
                <a16:creationId xmlns:a16="http://schemas.microsoft.com/office/drawing/2014/main" id="{AC124AA1-CDE2-1454-C071-5B4ADBC936D8}"/>
              </a:ext>
            </a:extLst>
          </p:cNvPr>
          <p:cNvSpPr txBox="1"/>
          <p:nvPr/>
        </p:nvSpPr>
        <p:spPr>
          <a:xfrm>
            <a:off x="5234800" y="9234761"/>
            <a:ext cx="686406" cy="584775"/>
          </a:xfrm>
          <a:prstGeom prst="rect">
            <a:avLst/>
          </a:prstGeom>
          <a:noFill/>
        </p:spPr>
        <p:txBody>
          <a:bodyPr wrap="none" rtlCol="0">
            <a:spAutoFit/>
          </a:bodyPr>
          <a:lstStyle/>
          <a:p>
            <a:r>
              <a:rPr lang="en-US" sz="3200" dirty="0"/>
              <a:t>5%</a:t>
            </a:r>
            <a:endParaRPr lang="id-ID" sz="3200" dirty="0"/>
          </a:p>
        </p:txBody>
      </p:sp>
      <p:sp>
        <p:nvSpPr>
          <p:cNvPr id="49" name="TextBox 48">
            <a:extLst>
              <a:ext uri="{FF2B5EF4-FFF2-40B4-BE49-F238E27FC236}">
                <a16:creationId xmlns:a16="http://schemas.microsoft.com/office/drawing/2014/main" id="{FF12A432-73A7-2D74-FC5C-9850596FCC6E}"/>
              </a:ext>
            </a:extLst>
          </p:cNvPr>
          <p:cNvSpPr txBox="1"/>
          <p:nvPr/>
        </p:nvSpPr>
        <p:spPr>
          <a:xfrm>
            <a:off x="10717211" y="6378919"/>
            <a:ext cx="901209" cy="584775"/>
          </a:xfrm>
          <a:prstGeom prst="rect">
            <a:avLst/>
          </a:prstGeom>
          <a:noFill/>
        </p:spPr>
        <p:txBody>
          <a:bodyPr wrap="none" rtlCol="0">
            <a:spAutoFit/>
          </a:bodyPr>
          <a:lstStyle/>
          <a:p>
            <a:r>
              <a:rPr lang="en-US" sz="3200" b="1" dirty="0">
                <a:solidFill>
                  <a:srgbClr val="FF0000"/>
                </a:solidFill>
              </a:rPr>
              <a:t>66%</a:t>
            </a:r>
            <a:endParaRPr lang="id-ID" sz="3200" b="1" dirty="0">
              <a:solidFill>
                <a:srgbClr val="FF0000"/>
              </a:solidFill>
            </a:endParaRPr>
          </a:p>
        </p:txBody>
      </p:sp>
      <p:sp>
        <p:nvSpPr>
          <p:cNvPr id="50" name="TextBox 49">
            <a:extLst>
              <a:ext uri="{FF2B5EF4-FFF2-40B4-BE49-F238E27FC236}">
                <a16:creationId xmlns:a16="http://schemas.microsoft.com/office/drawing/2014/main" id="{D4369F62-082E-E909-B7D7-6359DA654E6B}"/>
              </a:ext>
            </a:extLst>
          </p:cNvPr>
          <p:cNvSpPr txBox="1"/>
          <p:nvPr/>
        </p:nvSpPr>
        <p:spPr>
          <a:xfrm>
            <a:off x="8088157" y="8450589"/>
            <a:ext cx="1099981" cy="584775"/>
          </a:xfrm>
          <a:prstGeom prst="rect">
            <a:avLst/>
          </a:prstGeom>
          <a:noFill/>
        </p:spPr>
        <p:txBody>
          <a:bodyPr wrap="none" rtlCol="0">
            <a:spAutoFit/>
          </a:bodyPr>
          <a:lstStyle/>
          <a:p>
            <a:r>
              <a:rPr lang="en-US" sz="3200" b="1" dirty="0">
                <a:solidFill>
                  <a:srgbClr val="FF0000"/>
                </a:solidFill>
              </a:rPr>
              <a:t>0,3 %</a:t>
            </a:r>
            <a:endParaRPr lang="id-ID" sz="3200" b="1" dirty="0">
              <a:solidFill>
                <a:srgbClr val="FF0000"/>
              </a:solidFill>
            </a:endParaRPr>
          </a:p>
        </p:txBody>
      </p:sp>
      <p:sp>
        <p:nvSpPr>
          <p:cNvPr id="51" name="TextBox 50">
            <a:extLst>
              <a:ext uri="{FF2B5EF4-FFF2-40B4-BE49-F238E27FC236}">
                <a16:creationId xmlns:a16="http://schemas.microsoft.com/office/drawing/2014/main" id="{C33B7173-C0FB-DB57-5D99-B1D30D891BB0}"/>
              </a:ext>
            </a:extLst>
          </p:cNvPr>
          <p:cNvSpPr txBox="1"/>
          <p:nvPr/>
        </p:nvSpPr>
        <p:spPr>
          <a:xfrm>
            <a:off x="5198691" y="8392169"/>
            <a:ext cx="1099981" cy="584775"/>
          </a:xfrm>
          <a:prstGeom prst="rect">
            <a:avLst/>
          </a:prstGeom>
          <a:noFill/>
        </p:spPr>
        <p:txBody>
          <a:bodyPr wrap="none" rtlCol="0">
            <a:spAutoFit/>
          </a:bodyPr>
          <a:lstStyle/>
          <a:p>
            <a:r>
              <a:rPr lang="en-US" sz="3200" b="1" dirty="0"/>
              <a:t>0,2 %</a:t>
            </a:r>
            <a:endParaRPr lang="id-ID" sz="3200" b="1" dirty="0"/>
          </a:p>
        </p:txBody>
      </p:sp>
      <p:sp>
        <p:nvSpPr>
          <p:cNvPr id="52" name="Arrow: Right 51">
            <a:extLst>
              <a:ext uri="{FF2B5EF4-FFF2-40B4-BE49-F238E27FC236}">
                <a16:creationId xmlns:a16="http://schemas.microsoft.com/office/drawing/2014/main" id="{AD1971CE-4A3C-2015-4366-22B13F6B5739}"/>
              </a:ext>
            </a:extLst>
          </p:cNvPr>
          <p:cNvSpPr/>
          <p:nvPr/>
        </p:nvSpPr>
        <p:spPr>
          <a:xfrm>
            <a:off x="9371201" y="8611715"/>
            <a:ext cx="638214" cy="433166"/>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id-ID" sz="3600"/>
          </a:p>
        </p:txBody>
      </p:sp>
      <p:sp>
        <p:nvSpPr>
          <p:cNvPr id="53" name="TextBox 52">
            <a:extLst>
              <a:ext uri="{FF2B5EF4-FFF2-40B4-BE49-F238E27FC236}">
                <a16:creationId xmlns:a16="http://schemas.microsoft.com/office/drawing/2014/main" id="{94691C13-F736-3B7B-92A1-9CF8AA915D4C}"/>
              </a:ext>
            </a:extLst>
          </p:cNvPr>
          <p:cNvSpPr txBox="1"/>
          <p:nvPr/>
        </p:nvSpPr>
        <p:spPr>
          <a:xfrm>
            <a:off x="9941100" y="8426647"/>
            <a:ext cx="2968826" cy="646331"/>
          </a:xfrm>
          <a:prstGeom prst="rect">
            <a:avLst/>
          </a:prstGeom>
          <a:noFill/>
          <a:ln>
            <a:solidFill>
              <a:srgbClr val="00B050"/>
            </a:solidFill>
          </a:ln>
        </p:spPr>
        <p:txBody>
          <a:bodyPr wrap="none" rtlCol="0">
            <a:spAutoFit/>
          </a:bodyPr>
          <a:lstStyle/>
          <a:p>
            <a:r>
              <a:rPr lang="en-US" sz="2800" dirty="0" err="1"/>
              <a:t>Dipengaruhi</a:t>
            </a:r>
            <a:r>
              <a:rPr lang="en-US" sz="2800" dirty="0"/>
              <a:t> </a:t>
            </a:r>
            <a:r>
              <a:rPr lang="en-US" sz="3600" dirty="0"/>
              <a:t>NJKP</a:t>
            </a:r>
            <a:endParaRPr lang="id-ID" sz="3600" dirty="0"/>
          </a:p>
        </p:txBody>
      </p:sp>
    </p:spTree>
    <p:extLst>
      <p:ext uri="{BB962C8B-B14F-4D97-AF65-F5344CB8AC3E}">
        <p14:creationId xmlns:p14="http://schemas.microsoft.com/office/powerpoint/2010/main" val="1640751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err="1"/>
              <a:t>Obyek</a:t>
            </a:r>
            <a:r>
              <a:rPr lang="en-US" dirty="0"/>
              <a:t> </a:t>
            </a:r>
            <a:r>
              <a:rPr lang="en-US" dirty="0" err="1"/>
              <a:t>Retribusi</a:t>
            </a:r>
            <a:r>
              <a:rPr lang="en-US" dirty="0"/>
              <a:t> Daerah</a:t>
            </a:r>
          </a:p>
        </p:txBody>
      </p:sp>
      <p:sp>
        <p:nvSpPr>
          <p:cNvPr id="9" name="Oval 8">
            <a:extLst>
              <a:ext uri="{FF2B5EF4-FFF2-40B4-BE49-F238E27FC236}">
                <a16:creationId xmlns:a16="http://schemas.microsoft.com/office/drawing/2014/main" id="{DE522F0C-0DF7-4C21-8AC9-08AD0B70E26D}"/>
              </a:ext>
            </a:extLst>
          </p:cNvPr>
          <p:cNvSpPr/>
          <p:nvPr/>
        </p:nvSpPr>
        <p:spPr>
          <a:xfrm>
            <a:off x="1555715" y="5105606"/>
            <a:ext cx="628767" cy="628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extBox 9">
            <a:extLst>
              <a:ext uri="{FF2B5EF4-FFF2-40B4-BE49-F238E27FC236}">
                <a16:creationId xmlns:a16="http://schemas.microsoft.com/office/drawing/2014/main" id="{A67C230F-8A3B-497D-A936-26D78239928C}"/>
              </a:ext>
            </a:extLst>
          </p:cNvPr>
          <p:cNvSpPr txBox="1"/>
          <p:nvPr/>
        </p:nvSpPr>
        <p:spPr>
          <a:xfrm>
            <a:off x="1555715" y="5093977"/>
            <a:ext cx="610676"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1</a:t>
            </a:r>
            <a:endParaRPr lang="ko-KR" altLang="en-US" sz="3600" b="1" dirty="0">
              <a:solidFill>
                <a:schemeClr val="bg1"/>
              </a:solidFill>
              <a:cs typeface="Arial" pitchFamily="34" charset="0"/>
            </a:endParaRPr>
          </a:p>
        </p:txBody>
      </p:sp>
      <p:sp>
        <p:nvSpPr>
          <p:cNvPr id="11" name="Oval 10">
            <a:extLst>
              <a:ext uri="{FF2B5EF4-FFF2-40B4-BE49-F238E27FC236}">
                <a16:creationId xmlns:a16="http://schemas.microsoft.com/office/drawing/2014/main" id="{2D2DFBB4-A6CD-4AFE-AB7C-B5179CE69A02}"/>
              </a:ext>
            </a:extLst>
          </p:cNvPr>
          <p:cNvSpPr/>
          <p:nvPr/>
        </p:nvSpPr>
        <p:spPr>
          <a:xfrm>
            <a:off x="16019390" y="3619706"/>
            <a:ext cx="628767" cy="628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extBox 11">
            <a:extLst>
              <a:ext uri="{FF2B5EF4-FFF2-40B4-BE49-F238E27FC236}">
                <a16:creationId xmlns:a16="http://schemas.microsoft.com/office/drawing/2014/main" id="{812BEB59-9537-4F93-BD8B-E71F599B3EA4}"/>
              </a:ext>
            </a:extLst>
          </p:cNvPr>
          <p:cNvSpPr txBox="1"/>
          <p:nvPr/>
        </p:nvSpPr>
        <p:spPr>
          <a:xfrm>
            <a:off x="15733986" y="3621308"/>
            <a:ext cx="1166649"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2</a:t>
            </a:r>
            <a:endParaRPr lang="ko-KR" altLang="en-US" sz="3000" b="1" dirty="0">
              <a:solidFill>
                <a:schemeClr val="bg1"/>
              </a:solidFill>
              <a:cs typeface="Arial" pitchFamily="34" charset="0"/>
            </a:endParaRPr>
          </a:p>
        </p:txBody>
      </p:sp>
      <p:sp>
        <p:nvSpPr>
          <p:cNvPr id="13" name="Oval 12">
            <a:extLst>
              <a:ext uri="{FF2B5EF4-FFF2-40B4-BE49-F238E27FC236}">
                <a16:creationId xmlns:a16="http://schemas.microsoft.com/office/drawing/2014/main" id="{8F6BB7B6-24CA-49DB-A7C0-D6BA9DC4309F}"/>
              </a:ext>
            </a:extLst>
          </p:cNvPr>
          <p:cNvSpPr/>
          <p:nvPr/>
        </p:nvSpPr>
        <p:spPr>
          <a:xfrm>
            <a:off x="10187144" y="8077406"/>
            <a:ext cx="628767" cy="6287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extBox 13">
            <a:extLst>
              <a:ext uri="{FF2B5EF4-FFF2-40B4-BE49-F238E27FC236}">
                <a16:creationId xmlns:a16="http://schemas.microsoft.com/office/drawing/2014/main" id="{EC0777BF-1C7F-4855-AE4F-B0AB8C5ECE8D}"/>
              </a:ext>
            </a:extLst>
          </p:cNvPr>
          <p:cNvSpPr txBox="1"/>
          <p:nvPr/>
        </p:nvSpPr>
        <p:spPr>
          <a:xfrm>
            <a:off x="10187144" y="8054324"/>
            <a:ext cx="628766" cy="646331"/>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3</a:t>
            </a:r>
            <a:endParaRPr lang="ko-KR" altLang="en-US" sz="3600" b="1" dirty="0">
              <a:solidFill>
                <a:schemeClr val="bg1"/>
              </a:solidFill>
              <a:cs typeface="Arial" pitchFamily="34" charset="0"/>
            </a:endParaRPr>
          </a:p>
        </p:txBody>
      </p:sp>
      <p:sp>
        <p:nvSpPr>
          <p:cNvPr id="15" name="Text Placeholder 27">
            <a:extLst>
              <a:ext uri="{FF2B5EF4-FFF2-40B4-BE49-F238E27FC236}">
                <a16:creationId xmlns:a16="http://schemas.microsoft.com/office/drawing/2014/main" id="{002F7FF2-826C-45B4-9AEF-FB30807087DC}"/>
              </a:ext>
            </a:extLst>
          </p:cNvPr>
          <p:cNvSpPr txBox="1">
            <a:spLocks/>
          </p:cNvSpPr>
          <p:nvPr/>
        </p:nvSpPr>
        <p:spPr>
          <a:xfrm>
            <a:off x="11240210" y="4511684"/>
            <a:ext cx="3498546" cy="1426866"/>
          </a:xfrm>
          <a:prstGeom prst="rect">
            <a:avLst/>
          </a:prstGeom>
        </p:spPr>
        <p:txBody>
          <a:bodyPr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altLang="ko-KR" sz="3600" dirty="0"/>
              <a:t>RETRIBUSI </a:t>
            </a:r>
          </a:p>
          <a:p>
            <a:pPr algn="ctr">
              <a:lnSpc>
                <a:spcPct val="100000"/>
              </a:lnSpc>
            </a:pPr>
            <a:r>
              <a:rPr lang="en-US" altLang="ko-KR" sz="3600" dirty="0"/>
              <a:t>JASA USAHA</a:t>
            </a:r>
            <a:endParaRPr lang="ko-KR" altLang="en-US" sz="3600" dirty="0"/>
          </a:p>
        </p:txBody>
      </p:sp>
      <p:sp>
        <p:nvSpPr>
          <p:cNvPr id="16" name="Text Placeholder 27">
            <a:extLst>
              <a:ext uri="{FF2B5EF4-FFF2-40B4-BE49-F238E27FC236}">
                <a16:creationId xmlns:a16="http://schemas.microsoft.com/office/drawing/2014/main" id="{D9C22DAD-A0FA-42C3-8B57-00D075EC4DE8}"/>
              </a:ext>
            </a:extLst>
          </p:cNvPr>
          <p:cNvSpPr txBox="1">
            <a:spLocks/>
          </p:cNvSpPr>
          <p:nvPr/>
        </p:nvSpPr>
        <p:spPr>
          <a:xfrm>
            <a:off x="6927764" y="9010788"/>
            <a:ext cx="5853210" cy="1086369"/>
          </a:xfrm>
          <a:prstGeom prst="rect">
            <a:avLst/>
          </a:prstGeom>
        </p:spPr>
        <p:txBody>
          <a:bodyPr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ko-KR" sz="3600" dirty="0"/>
              <a:t>RETRIBUSI </a:t>
            </a:r>
          </a:p>
          <a:p>
            <a:pPr algn="ctr"/>
            <a:r>
              <a:rPr lang="en-US" altLang="ko-KR" sz="3600" dirty="0"/>
              <a:t>PERIZINAN TERTENTU</a:t>
            </a:r>
          </a:p>
        </p:txBody>
      </p:sp>
      <p:sp>
        <p:nvSpPr>
          <p:cNvPr id="48" name="Text Placeholder 27">
            <a:extLst>
              <a:ext uri="{FF2B5EF4-FFF2-40B4-BE49-F238E27FC236}">
                <a16:creationId xmlns:a16="http://schemas.microsoft.com/office/drawing/2014/main" id="{4F7C5489-1949-430D-9E08-5249B59ED442}"/>
              </a:ext>
            </a:extLst>
          </p:cNvPr>
          <p:cNvSpPr txBox="1">
            <a:spLocks/>
          </p:cNvSpPr>
          <p:nvPr/>
        </p:nvSpPr>
        <p:spPr>
          <a:xfrm>
            <a:off x="891296" y="6094770"/>
            <a:ext cx="4926179" cy="1086369"/>
          </a:xfrm>
          <a:prstGeom prst="rect">
            <a:avLst/>
          </a:prstGeom>
        </p:spPr>
        <p:txBody>
          <a:bodyPr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ko-KR" sz="3600" dirty="0"/>
              <a:t>RETRIBUSI </a:t>
            </a:r>
          </a:p>
          <a:p>
            <a:pPr algn="ctr"/>
            <a:r>
              <a:rPr lang="en-US" altLang="ko-KR" sz="3600" dirty="0"/>
              <a:t>JASA UMUM</a:t>
            </a:r>
          </a:p>
        </p:txBody>
      </p:sp>
      <p:pic>
        <p:nvPicPr>
          <p:cNvPr id="3" name="Picture Placeholder 2">
            <a:extLst>
              <a:ext uri="{FF2B5EF4-FFF2-40B4-BE49-F238E27FC236}">
                <a16:creationId xmlns:a16="http://schemas.microsoft.com/office/drawing/2014/main" id="{463EE27E-54F0-43BA-A686-E06845182B40}"/>
              </a:ext>
            </a:extLst>
          </p:cNvPr>
          <p:cNvPicPr>
            <a:picLocks noGrp="1" noChangeAspect="1"/>
          </p:cNvPicPr>
          <p:nvPr>
            <p:ph type="pic" sz="quarter" idx="59"/>
          </p:nvPr>
        </p:nvPicPr>
        <p:blipFill rotWithShape="1">
          <a:blip r:embed="rId2"/>
          <a:srcRect l="26343" t="12823" r="26407" b="7532"/>
          <a:stretch/>
        </p:blipFill>
        <p:spPr>
          <a:xfrm>
            <a:off x="1066057" y="3489789"/>
            <a:ext cx="1608083" cy="1545021"/>
          </a:xfrm>
          <a:prstGeom prst="rect">
            <a:avLst/>
          </a:prstGeom>
        </p:spPr>
      </p:pic>
      <p:pic>
        <p:nvPicPr>
          <p:cNvPr id="42" name="Picture Placeholder 41">
            <a:extLst>
              <a:ext uri="{FF2B5EF4-FFF2-40B4-BE49-F238E27FC236}">
                <a16:creationId xmlns:a16="http://schemas.microsoft.com/office/drawing/2014/main" id="{27ED6CE6-709B-4BDE-A4CC-009D588E2318}"/>
              </a:ext>
            </a:extLst>
          </p:cNvPr>
          <p:cNvPicPr>
            <a:picLocks noGrp="1" noChangeAspect="1"/>
          </p:cNvPicPr>
          <p:nvPr>
            <p:ph type="pic" sz="quarter" idx="61"/>
          </p:nvPr>
        </p:nvPicPr>
        <p:blipFill>
          <a:blip r:embed="rId3"/>
          <a:srcRect/>
          <a:stretch>
            <a:fillRect/>
          </a:stretch>
        </p:blipFill>
        <p:spPr>
          <a:xfrm>
            <a:off x="6649288" y="6400801"/>
            <a:ext cx="2540990" cy="2305373"/>
          </a:xfrm>
          <a:prstGeom prst="rect">
            <a:avLst/>
          </a:prstGeom>
        </p:spPr>
      </p:pic>
      <p:pic>
        <p:nvPicPr>
          <p:cNvPr id="38" name="Picture Placeholder 37">
            <a:extLst>
              <a:ext uri="{FF2B5EF4-FFF2-40B4-BE49-F238E27FC236}">
                <a16:creationId xmlns:a16="http://schemas.microsoft.com/office/drawing/2014/main" id="{BE347AD8-1733-4547-BE9B-3F8A7536A4C2}"/>
              </a:ext>
            </a:extLst>
          </p:cNvPr>
          <p:cNvPicPr>
            <a:picLocks noGrp="1" noChangeAspect="1"/>
          </p:cNvPicPr>
          <p:nvPr>
            <p:ph type="pic" sz="quarter" idx="60"/>
          </p:nvPr>
        </p:nvPicPr>
        <p:blipFill>
          <a:blip r:embed="rId4"/>
          <a:srcRect/>
          <a:stretch>
            <a:fillRect/>
          </a:stretch>
        </p:blipFill>
        <p:spPr>
          <a:prstGeom prst="rect">
            <a:avLst/>
          </a:prstGeom>
        </p:spPr>
      </p:pic>
      <p:pic>
        <p:nvPicPr>
          <p:cNvPr id="5" name="Picture 4">
            <a:extLst>
              <a:ext uri="{FF2B5EF4-FFF2-40B4-BE49-F238E27FC236}">
                <a16:creationId xmlns:a16="http://schemas.microsoft.com/office/drawing/2014/main" id="{761DFD8B-2B10-4251-BB63-399F5611BDCD}"/>
              </a:ext>
            </a:extLst>
          </p:cNvPr>
          <p:cNvPicPr>
            <a:picLocks noChangeAspect="1"/>
          </p:cNvPicPr>
          <p:nvPr/>
        </p:nvPicPr>
        <p:blipFill>
          <a:blip r:embed="rId5"/>
          <a:stretch>
            <a:fillRect/>
          </a:stretch>
        </p:blipFill>
        <p:spPr>
          <a:xfrm>
            <a:off x="2671763" y="3709323"/>
            <a:ext cx="2057892" cy="2057892"/>
          </a:xfrm>
          <a:prstGeom prst="rect">
            <a:avLst/>
          </a:prstGeom>
        </p:spPr>
      </p:pic>
      <p:pic>
        <p:nvPicPr>
          <p:cNvPr id="7" name="Picture 6">
            <a:extLst>
              <a:ext uri="{FF2B5EF4-FFF2-40B4-BE49-F238E27FC236}">
                <a16:creationId xmlns:a16="http://schemas.microsoft.com/office/drawing/2014/main" id="{94355746-E874-4261-B91D-8EDC31F05EE3}"/>
              </a:ext>
            </a:extLst>
          </p:cNvPr>
          <p:cNvPicPr>
            <a:picLocks noChangeAspect="1"/>
          </p:cNvPicPr>
          <p:nvPr/>
        </p:nvPicPr>
        <p:blipFill rotWithShape="1">
          <a:blip r:embed="rId6"/>
          <a:srcRect l="27266" t="18391" r="27483" b="21757"/>
          <a:stretch/>
        </p:blipFill>
        <p:spPr>
          <a:xfrm>
            <a:off x="4729655" y="4225073"/>
            <a:ext cx="1643274" cy="1738763"/>
          </a:xfrm>
          <a:prstGeom prst="rect">
            <a:avLst/>
          </a:prstGeom>
        </p:spPr>
      </p:pic>
      <p:pic>
        <p:nvPicPr>
          <p:cNvPr id="39" name="Picture 38">
            <a:extLst>
              <a:ext uri="{FF2B5EF4-FFF2-40B4-BE49-F238E27FC236}">
                <a16:creationId xmlns:a16="http://schemas.microsoft.com/office/drawing/2014/main" id="{B4E96243-A78C-41F1-B3FB-7B1B25A2256C}"/>
              </a:ext>
            </a:extLst>
          </p:cNvPr>
          <p:cNvPicPr>
            <a:picLocks noChangeAspect="1"/>
          </p:cNvPicPr>
          <p:nvPr/>
        </p:nvPicPr>
        <p:blipFill>
          <a:blip r:embed="rId7"/>
          <a:stretch>
            <a:fillRect/>
          </a:stretch>
        </p:blipFill>
        <p:spPr>
          <a:xfrm>
            <a:off x="10992550" y="2317898"/>
            <a:ext cx="2746187" cy="2193788"/>
          </a:xfrm>
          <a:prstGeom prst="rect">
            <a:avLst/>
          </a:prstGeom>
        </p:spPr>
      </p:pic>
      <p:pic>
        <p:nvPicPr>
          <p:cNvPr id="40" name="Picture 39">
            <a:extLst>
              <a:ext uri="{FF2B5EF4-FFF2-40B4-BE49-F238E27FC236}">
                <a16:creationId xmlns:a16="http://schemas.microsoft.com/office/drawing/2014/main" id="{C95092AB-ECE2-49C5-9D4A-4EA7A98FAF6C}"/>
              </a:ext>
            </a:extLst>
          </p:cNvPr>
          <p:cNvPicPr>
            <a:picLocks noChangeAspect="1"/>
          </p:cNvPicPr>
          <p:nvPr/>
        </p:nvPicPr>
        <p:blipFill>
          <a:blip r:embed="rId8"/>
          <a:stretch>
            <a:fillRect/>
          </a:stretch>
        </p:blipFill>
        <p:spPr>
          <a:xfrm>
            <a:off x="15097036" y="1030598"/>
            <a:ext cx="2193788" cy="2193788"/>
          </a:xfrm>
          <a:prstGeom prst="rect">
            <a:avLst/>
          </a:prstGeom>
        </p:spPr>
      </p:pic>
      <p:pic>
        <p:nvPicPr>
          <p:cNvPr id="41" name="Picture 40">
            <a:extLst>
              <a:ext uri="{FF2B5EF4-FFF2-40B4-BE49-F238E27FC236}">
                <a16:creationId xmlns:a16="http://schemas.microsoft.com/office/drawing/2014/main" id="{58DFEC46-6DD5-4FC9-9E4A-F3DA1FB2B9DA}"/>
              </a:ext>
            </a:extLst>
          </p:cNvPr>
          <p:cNvPicPr>
            <a:picLocks noChangeAspect="1"/>
          </p:cNvPicPr>
          <p:nvPr/>
        </p:nvPicPr>
        <p:blipFill rotWithShape="1">
          <a:blip r:embed="rId9"/>
          <a:srcRect l="4391" t="10644" r="612" b="11662"/>
          <a:stretch/>
        </p:blipFill>
        <p:spPr>
          <a:xfrm>
            <a:off x="8278730" y="2365033"/>
            <a:ext cx="2683799" cy="2146652"/>
          </a:xfrm>
          <a:prstGeom prst="rect">
            <a:avLst/>
          </a:prstGeom>
        </p:spPr>
      </p:pic>
      <p:pic>
        <p:nvPicPr>
          <p:cNvPr id="44" name="Picture 43">
            <a:extLst>
              <a:ext uri="{FF2B5EF4-FFF2-40B4-BE49-F238E27FC236}">
                <a16:creationId xmlns:a16="http://schemas.microsoft.com/office/drawing/2014/main" id="{975900CA-5349-4370-BF3D-259173AB28F7}"/>
              </a:ext>
            </a:extLst>
          </p:cNvPr>
          <p:cNvPicPr>
            <a:picLocks noChangeAspect="1"/>
          </p:cNvPicPr>
          <p:nvPr/>
        </p:nvPicPr>
        <p:blipFill>
          <a:blip r:embed="rId10"/>
          <a:stretch>
            <a:fillRect/>
          </a:stretch>
        </p:blipFill>
        <p:spPr>
          <a:xfrm>
            <a:off x="9146822" y="6116036"/>
            <a:ext cx="3634152" cy="2055567"/>
          </a:xfrm>
          <a:prstGeom prst="rect">
            <a:avLst/>
          </a:prstGeom>
        </p:spPr>
      </p:pic>
    </p:spTree>
    <p:extLst>
      <p:ext uri="{BB962C8B-B14F-4D97-AF65-F5344CB8AC3E}">
        <p14:creationId xmlns:p14="http://schemas.microsoft.com/office/powerpoint/2010/main" val="54568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706" y="248844"/>
            <a:ext cx="7020760" cy="1527052"/>
          </a:xfrm>
        </p:spPr>
        <p:txBody>
          <a:bodyPr>
            <a:normAutofit/>
          </a:bodyPr>
          <a:lstStyle/>
          <a:p>
            <a:r>
              <a:rPr lang="en-US" dirty="0"/>
              <a:t>JENIS RETRIBUSI</a:t>
            </a:r>
          </a:p>
        </p:txBody>
      </p:sp>
      <p:sp>
        <p:nvSpPr>
          <p:cNvPr id="10" name="Rectangle: Single Corner Snipped 9">
            <a:extLst>
              <a:ext uri="{FF2B5EF4-FFF2-40B4-BE49-F238E27FC236}">
                <a16:creationId xmlns:a16="http://schemas.microsoft.com/office/drawing/2014/main" id="{9D824694-7C70-40D1-7BDA-01C013F4EF3D}"/>
              </a:ext>
            </a:extLst>
          </p:cNvPr>
          <p:cNvSpPr/>
          <p:nvPr/>
        </p:nvSpPr>
        <p:spPr>
          <a:xfrm>
            <a:off x="5392808" y="2162951"/>
            <a:ext cx="7637392" cy="8124050"/>
          </a:xfrm>
          <a:prstGeom prst="snip1Rect">
            <a:avLst>
              <a:gd name="adj" fmla="val 14043"/>
            </a:avLst>
          </a:prstGeom>
        </p:spPr>
        <p:style>
          <a:lnRef idx="1">
            <a:schemeClr val="accent6"/>
          </a:lnRef>
          <a:fillRef idx="2">
            <a:schemeClr val="accent6"/>
          </a:fillRef>
          <a:effectRef idx="1">
            <a:schemeClr val="accent6"/>
          </a:effectRef>
          <a:fontRef idx="minor">
            <a:schemeClr val="dk1"/>
          </a:fontRef>
        </p:style>
        <p:txBody>
          <a:bodyPr rtlCol="0" anchor="ctr"/>
          <a:lstStyle/>
          <a:p>
            <a:pPr marL="358776" indent="-358776" defTabSz="1828800">
              <a:buFontTx/>
              <a:buAutoNum type="arabicPeriod"/>
            </a:pPr>
            <a:r>
              <a:rPr lang="id-ID" sz="2400" dirty="0">
                <a:solidFill>
                  <a:prstClr val="black"/>
                </a:solidFill>
                <a:latin typeface="Amasis MT Pro" panose="02040504050005020304" pitchFamily="18" charset="0"/>
              </a:rPr>
              <a:t>penyediaan tempat kegiatan usaha berupa pasar grosir, pertokoan, dan tempat kegiatan usaha lainnya;  </a:t>
            </a:r>
          </a:p>
          <a:p>
            <a:pPr marL="358776" indent="-358776" defTabSz="1828800">
              <a:buFontTx/>
              <a:buAutoNum type="arabicPeriod"/>
            </a:pPr>
            <a:r>
              <a:rPr lang="id-ID" sz="2400" dirty="0">
                <a:solidFill>
                  <a:prstClr val="black"/>
                </a:solidFill>
                <a:latin typeface="Amasis MT Pro" panose="02040504050005020304" pitchFamily="18" charset="0"/>
              </a:rPr>
              <a:t>penyediaan tempat pelelangan ikan, ternak, hasil </a:t>
            </a:r>
            <a:r>
              <a:rPr lang="en-US" sz="2400" dirty="0">
                <a:solidFill>
                  <a:prstClr val="black"/>
                </a:solidFill>
                <a:latin typeface="Amasis MT Pro" panose="02040504050005020304" pitchFamily="18" charset="0"/>
              </a:rPr>
              <a:t> </a:t>
            </a:r>
            <a:r>
              <a:rPr lang="id-ID" sz="2400" dirty="0">
                <a:solidFill>
                  <a:prstClr val="black"/>
                </a:solidFill>
                <a:latin typeface="Amasis MT Pro" panose="02040504050005020304" pitchFamily="18" charset="0"/>
              </a:rPr>
              <a:t>bumi, dan hasil hutan termasuk fasilitas lainnya dalam lingkungan tempat pelelangan;  </a:t>
            </a:r>
          </a:p>
          <a:p>
            <a:pPr marL="358776" indent="-358776" defTabSz="1828800">
              <a:buFontTx/>
              <a:buAutoNum type="arabicPeriod"/>
            </a:pPr>
            <a:r>
              <a:rPr lang="id-ID" sz="2400" dirty="0">
                <a:solidFill>
                  <a:prstClr val="black"/>
                </a:solidFill>
                <a:latin typeface="Amasis MT Pro" panose="02040504050005020304" pitchFamily="18" charset="0"/>
              </a:rPr>
              <a:t>penyediaan tempat khusus parkir di luar badan jalan;  </a:t>
            </a:r>
          </a:p>
          <a:p>
            <a:pPr marL="358776" indent="-358776" defTabSz="1828800">
              <a:buFontTx/>
              <a:buAutoNum type="arabicPeriod"/>
            </a:pPr>
            <a:r>
              <a:rPr lang="id-ID" sz="2400" dirty="0">
                <a:solidFill>
                  <a:prstClr val="black"/>
                </a:solidFill>
                <a:latin typeface="Amasis MT Pro" panose="02040504050005020304" pitchFamily="18" charset="0"/>
              </a:rPr>
              <a:t>penyediaan tempat</a:t>
            </a:r>
            <a:r>
              <a:rPr lang="en-US" sz="2400" dirty="0">
                <a:solidFill>
                  <a:prstClr val="black"/>
                </a:solidFill>
                <a:latin typeface="Amasis MT Pro" panose="02040504050005020304" pitchFamily="18" charset="0"/>
              </a:rPr>
              <a:t> </a:t>
            </a:r>
            <a:r>
              <a:rPr lang="id-ID" sz="2400" dirty="0">
                <a:solidFill>
                  <a:prstClr val="black"/>
                </a:solidFill>
                <a:latin typeface="Amasis MT Pro" panose="02040504050005020304" pitchFamily="18" charset="0"/>
              </a:rPr>
              <a:t>penginapan</a:t>
            </a:r>
            <a:r>
              <a:rPr lang="en-US" sz="2400" dirty="0">
                <a:solidFill>
                  <a:prstClr val="black"/>
                </a:solidFill>
                <a:latin typeface="Amasis MT Pro" panose="02040504050005020304" pitchFamily="18" charset="0"/>
              </a:rPr>
              <a:t> </a:t>
            </a:r>
            <a:r>
              <a:rPr lang="id-ID" sz="2400" dirty="0">
                <a:solidFill>
                  <a:prstClr val="black"/>
                </a:solidFill>
                <a:latin typeface="Amasis MT Pro" panose="02040504050005020304" pitchFamily="18" charset="0"/>
              </a:rPr>
              <a:t>/pesanggrahan</a:t>
            </a:r>
            <a:r>
              <a:rPr lang="en-US" sz="2400" dirty="0">
                <a:solidFill>
                  <a:prstClr val="black"/>
                </a:solidFill>
                <a:latin typeface="Amasis MT Pro" panose="02040504050005020304" pitchFamily="18" charset="0"/>
              </a:rPr>
              <a:t> </a:t>
            </a:r>
            <a:r>
              <a:rPr lang="id-ID" sz="2400" dirty="0">
                <a:solidFill>
                  <a:prstClr val="black"/>
                </a:solidFill>
                <a:latin typeface="Amasis MT Pro" panose="02040504050005020304" pitchFamily="18" charset="0"/>
              </a:rPr>
              <a:t>vila;  </a:t>
            </a:r>
          </a:p>
          <a:p>
            <a:pPr marL="358776" indent="-358776" defTabSz="1828800">
              <a:buFontTx/>
              <a:buAutoNum type="arabicPeriod"/>
            </a:pPr>
            <a:r>
              <a:rPr lang="id-ID" sz="2400" dirty="0">
                <a:solidFill>
                  <a:prstClr val="black"/>
                </a:solidFill>
                <a:latin typeface="Amasis MT Pro" panose="02040504050005020304" pitchFamily="18" charset="0"/>
              </a:rPr>
              <a:t>pelayanan tempat rekreasi, pariwisata, dan olahraga; </a:t>
            </a:r>
          </a:p>
          <a:p>
            <a:pPr marL="358776" indent="-358776" defTabSz="1828800">
              <a:buFontTx/>
              <a:buAutoNum type="arabicPeriod"/>
            </a:pPr>
            <a:r>
              <a:rPr lang="id-ID" sz="2400" dirty="0">
                <a:solidFill>
                  <a:prstClr val="black"/>
                </a:solidFill>
                <a:latin typeface="Amasis MT Pro" panose="02040504050005020304" pitchFamily="18" charset="0"/>
              </a:rPr>
              <a:t>penjualan hasil produksi usaha Pemerintah Daerah;  </a:t>
            </a:r>
          </a:p>
          <a:p>
            <a:pPr marL="358776" indent="-358776" defTabSz="1828800">
              <a:buFontTx/>
              <a:buAutoNum type="arabicPeriod"/>
            </a:pPr>
            <a:r>
              <a:rPr lang="id-ID" sz="2400" dirty="0">
                <a:solidFill>
                  <a:prstClr val="black"/>
                </a:solidFill>
                <a:latin typeface="Amasis MT Pro" panose="02040504050005020304" pitchFamily="18" charset="0"/>
              </a:rPr>
              <a:t>pemanfaatan aset Daerah yang tidak mengganggu</a:t>
            </a:r>
            <a:r>
              <a:rPr lang="en-US" sz="2400" dirty="0">
                <a:solidFill>
                  <a:prstClr val="black"/>
                </a:solidFill>
                <a:latin typeface="Amasis MT Pro" panose="02040504050005020304" pitchFamily="18" charset="0"/>
              </a:rPr>
              <a:t> </a:t>
            </a:r>
            <a:r>
              <a:rPr lang="id-ID" sz="2400" dirty="0">
                <a:solidFill>
                  <a:prstClr val="black"/>
                </a:solidFill>
                <a:latin typeface="Amasis MT Pro" panose="02040504050005020304" pitchFamily="18" charset="0"/>
              </a:rPr>
              <a:t>penyelenggaraan tugas dan fungsi organisasi perangkat Daerah dan/atau optimalisasi aset Daerah dengan tidak mengubah status kepemilikan sesuai dengan ketentuan peraturan perundang-undangan.</a:t>
            </a:r>
          </a:p>
        </p:txBody>
      </p:sp>
      <p:sp>
        <p:nvSpPr>
          <p:cNvPr id="9" name="Rectangle: Single Corner Snipped 8">
            <a:extLst>
              <a:ext uri="{FF2B5EF4-FFF2-40B4-BE49-F238E27FC236}">
                <a16:creationId xmlns:a16="http://schemas.microsoft.com/office/drawing/2014/main" id="{73C62A93-20AF-06B2-C1F5-51839631AF6A}"/>
              </a:ext>
            </a:extLst>
          </p:cNvPr>
          <p:cNvSpPr/>
          <p:nvPr/>
        </p:nvSpPr>
        <p:spPr>
          <a:xfrm>
            <a:off x="308189" y="2452948"/>
            <a:ext cx="4818454" cy="3216728"/>
          </a:xfrm>
          <a:prstGeom prst="snip1Rect">
            <a:avLst/>
          </a:prstGeom>
        </p:spPr>
        <p:style>
          <a:lnRef idx="1">
            <a:schemeClr val="accent5"/>
          </a:lnRef>
          <a:fillRef idx="2">
            <a:schemeClr val="accent5"/>
          </a:fillRef>
          <a:effectRef idx="1">
            <a:schemeClr val="accent5"/>
          </a:effectRef>
          <a:fontRef idx="minor">
            <a:schemeClr val="dk1"/>
          </a:fontRef>
        </p:style>
        <p:txBody>
          <a:bodyPr rtlCol="0" anchor="ctr"/>
          <a:lstStyle/>
          <a:p>
            <a:pPr marL="144000" indent="-685800" defTabSz="1828800">
              <a:buFontTx/>
              <a:buAutoNum type="arabicPeriod"/>
            </a:pPr>
            <a:r>
              <a:rPr lang="en-US" sz="2800" dirty="0">
                <a:solidFill>
                  <a:prstClr val="black"/>
                </a:solidFill>
                <a:latin typeface="Calibri"/>
              </a:rPr>
              <a:t>P</a:t>
            </a:r>
            <a:r>
              <a:rPr lang="id-ID" sz="2800" dirty="0">
                <a:solidFill>
                  <a:prstClr val="black"/>
                </a:solidFill>
                <a:latin typeface="Calibri"/>
              </a:rPr>
              <a:t>elayanan kesehatan; </a:t>
            </a:r>
            <a:endParaRPr lang="en-US" sz="2800" dirty="0">
              <a:solidFill>
                <a:prstClr val="black"/>
              </a:solidFill>
              <a:latin typeface="Calibri"/>
            </a:endParaRPr>
          </a:p>
          <a:p>
            <a:pPr marL="685800" indent="-685800" defTabSz="1828800">
              <a:buFontTx/>
              <a:buAutoNum type="arabicPeriod"/>
            </a:pPr>
            <a:r>
              <a:rPr lang="en-US" sz="2800" dirty="0">
                <a:solidFill>
                  <a:prstClr val="black"/>
                </a:solidFill>
                <a:latin typeface="Calibri"/>
              </a:rPr>
              <a:t>P</a:t>
            </a:r>
            <a:r>
              <a:rPr lang="id-ID" sz="2800" dirty="0">
                <a:solidFill>
                  <a:prstClr val="black"/>
                </a:solidFill>
                <a:latin typeface="Calibri"/>
              </a:rPr>
              <a:t>elayanan kebersihan; </a:t>
            </a:r>
            <a:endParaRPr lang="en-US" sz="2800" dirty="0">
              <a:solidFill>
                <a:prstClr val="black"/>
              </a:solidFill>
              <a:latin typeface="Calibri"/>
            </a:endParaRPr>
          </a:p>
          <a:p>
            <a:pPr marL="685800" indent="-685800" defTabSz="1828800">
              <a:buFontTx/>
              <a:buAutoNum type="arabicPeriod"/>
            </a:pPr>
            <a:r>
              <a:rPr lang="en-US" sz="2800" dirty="0">
                <a:solidFill>
                  <a:prstClr val="black"/>
                </a:solidFill>
                <a:latin typeface="Calibri"/>
              </a:rPr>
              <a:t>P</a:t>
            </a:r>
            <a:r>
              <a:rPr lang="id-ID" sz="2800" dirty="0">
                <a:solidFill>
                  <a:prstClr val="black"/>
                </a:solidFill>
                <a:latin typeface="Calibri"/>
              </a:rPr>
              <a:t>elayanan parkir di tepi jalan umum; dan </a:t>
            </a:r>
            <a:endParaRPr lang="en-US" sz="2800" dirty="0">
              <a:solidFill>
                <a:prstClr val="black"/>
              </a:solidFill>
              <a:latin typeface="Calibri"/>
            </a:endParaRPr>
          </a:p>
          <a:p>
            <a:pPr marL="685800" indent="-685800" defTabSz="1828800">
              <a:buFontTx/>
              <a:buAutoNum type="arabicPeriod"/>
            </a:pPr>
            <a:r>
              <a:rPr lang="en-US" sz="2800" dirty="0">
                <a:solidFill>
                  <a:prstClr val="black"/>
                </a:solidFill>
                <a:latin typeface="Calibri"/>
              </a:rPr>
              <a:t>P</a:t>
            </a:r>
            <a:r>
              <a:rPr lang="id-ID" sz="2800" dirty="0">
                <a:solidFill>
                  <a:prstClr val="black"/>
                </a:solidFill>
                <a:latin typeface="Calibri"/>
              </a:rPr>
              <a:t>elayanan pasar.</a:t>
            </a:r>
            <a:endParaRPr lang="id-ID" sz="3200" dirty="0">
              <a:solidFill>
                <a:prstClr val="black"/>
              </a:solidFill>
              <a:latin typeface="Calibri"/>
            </a:endParaRPr>
          </a:p>
        </p:txBody>
      </p:sp>
      <p:sp>
        <p:nvSpPr>
          <p:cNvPr id="11" name="Rectangle: Single Corner Snipped 10">
            <a:extLst>
              <a:ext uri="{FF2B5EF4-FFF2-40B4-BE49-F238E27FC236}">
                <a16:creationId xmlns:a16="http://schemas.microsoft.com/office/drawing/2014/main" id="{9141AB4E-BEC1-AE5F-5648-3F4D8B0963B8}"/>
              </a:ext>
            </a:extLst>
          </p:cNvPr>
          <p:cNvSpPr/>
          <p:nvPr/>
        </p:nvSpPr>
        <p:spPr>
          <a:xfrm>
            <a:off x="13272934" y="2162949"/>
            <a:ext cx="4934280" cy="3160166"/>
          </a:xfrm>
          <a:prstGeom prst="snip1Rect">
            <a:avLst/>
          </a:prstGeom>
        </p:spPr>
        <p:style>
          <a:lnRef idx="1">
            <a:schemeClr val="accent4"/>
          </a:lnRef>
          <a:fillRef idx="2">
            <a:schemeClr val="accent4"/>
          </a:fillRef>
          <a:effectRef idx="1">
            <a:schemeClr val="accent4"/>
          </a:effectRef>
          <a:fontRef idx="minor">
            <a:schemeClr val="dk1"/>
          </a:fontRef>
        </p:style>
        <p:txBody>
          <a:bodyPr rtlCol="0" anchor="ctr"/>
          <a:lstStyle/>
          <a:p>
            <a:pPr marL="685800" indent="-685800" defTabSz="1828800">
              <a:buFontTx/>
              <a:buAutoNum type="arabicPeriod"/>
            </a:pPr>
            <a:r>
              <a:rPr lang="fi-FI" sz="3200" dirty="0">
                <a:solidFill>
                  <a:prstClr val="black"/>
                </a:solidFill>
                <a:latin typeface="Calibri"/>
              </a:rPr>
              <a:t>PBG</a:t>
            </a:r>
          </a:p>
          <a:p>
            <a:pPr marL="685800" indent="-685800" defTabSz="1828800">
              <a:buFontTx/>
              <a:buAutoNum type="arabicPeriod"/>
            </a:pPr>
            <a:r>
              <a:rPr lang="fi-FI" sz="3200" dirty="0">
                <a:solidFill>
                  <a:prstClr val="black"/>
                </a:solidFill>
                <a:latin typeface="Calibri"/>
              </a:rPr>
              <a:t>Penggunaan tenaga kerja asing </a:t>
            </a:r>
            <a:endParaRPr lang="id-ID" sz="3600" dirty="0">
              <a:solidFill>
                <a:prstClr val="black"/>
              </a:solidFill>
              <a:latin typeface="Calibri"/>
            </a:endParaRPr>
          </a:p>
        </p:txBody>
      </p:sp>
      <p:sp>
        <p:nvSpPr>
          <p:cNvPr id="4" name="Rectangle: Rounded Corners 3">
            <a:extLst>
              <a:ext uri="{FF2B5EF4-FFF2-40B4-BE49-F238E27FC236}">
                <a16:creationId xmlns:a16="http://schemas.microsoft.com/office/drawing/2014/main" id="{E54CB6D0-48DF-6FA6-8D84-0CFAD415BCAF}"/>
              </a:ext>
            </a:extLst>
          </p:cNvPr>
          <p:cNvSpPr/>
          <p:nvPr/>
        </p:nvSpPr>
        <p:spPr>
          <a:xfrm>
            <a:off x="308188" y="1626527"/>
            <a:ext cx="4702628" cy="10776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r>
              <a:rPr lang="en-US" sz="3600" dirty="0" err="1">
                <a:solidFill>
                  <a:prstClr val="black"/>
                </a:solidFill>
                <a:latin typeface="Calibri"/>
              </a:rPr>
              <a:t>Retribusi</a:t>
            </a:r>
            <a:r>
              <a:rPr lang="en-US" sz="3600" dirty="0">
                <a:solidFill>
                  <a:prstClr val="black"/>
                </a:solidFill>
                <a:latin typeface="Calibri"/>
              </a:rPr>
              <a:t> Jasa </a:t>
            </a:r>
            <a:r>
              <a:rPr lang="en-US" sz="3600" dirty="0" err="1">
                <a:solidFill>
                  <a:prstClr val="black"/>
                </a:solidFill>
                <a:latin typeface="Calibri"/>
              </a:rPr>
              <a:t>Umum</a:t>
            </a:r>
            <a:endParaRPr lang="id-ID" sz="3600" dirty="0">
              <a:solidFill>
                <a:prstClr val="black"/>
              </a:solidFill>
              <a:latin typeface="Calibri"/>
            </a:endParaRPr>
          </a:p>
        </p:txBody>
      </p:sp>
      <p:sp>
        <p:nvSpPr>
          <p:cNvPr id="5" name="Rectangle: Rounded Corners 4">
            <a:extLst>
              <a:ext uri="{FF2B5EF4-FFF2-40B4-BE49-F238E27FC236}">
                <a16:creationId xmlns:a16="http://schemas.microsoft.com/office/drawing/2014/main" id="{9824C556-D780-5272-C820-02AAB12FC091}"/>
              </a:ext>
            </a:extLst>
          </p:cNvPr>
          <p:cNvSpPr/>
          <p:nvPr/>
        </p:nvSpPr>
        <p:spPr>
          <a:xfrm>
            <a:off x="6290880" y="1571203"/>
            <a:ext cx="4702628" cy="10776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r>
              <a:rPr lang="en-US" sz="3600" dirty="0" err="1">
                <a:solidFill>
                  <a:prstClr val="black"/>
                </a:solidFill>
                <a:latin typeface="Calibri"/>
              </a:rPr>
              <a:t>Retribusi</a:t>
            </a:r>
            <a:r>
              <a:rPr lang="en-US" sz="3600" dirty="0">
                <a:solidFill>
                  <a:prstClr val="black"/>
                </a:solidFill>
                <a:latin typeface="Calibri"/>
              </a:rPr>
              <a:t> Jasa Usaha</a:t>
            </a:r>
            <a:endParaRPr lang="id-ID" sz="3600" dirty="0">
              <a:solidFill>
                <a:prstClr val="black"/>
              </a:solidFill>
              <a:latin typeface="Calibri"/>
            </a:endParaRPr>
          </a:p>
        </p:txBody>
      </p:sp>
      <p:sp>
        <p:nvSpPr>
          <p:cNvPr id="6" name="Rectangle: Rounded Corners 5">
            <a:extLst>
              <a:ext uri="{FF2B5EF4-FFF2-40B4-BE49-F238E27FC236}">
                <a16:creationId xmlns:a16="http://schemas.microsoft.com/office/drawing/2014/main" id="{A4C8418C-2B8C-4FC6-EC44-D8A52DF040F8}"/>
              </a:ext>
            </a:extLst>
          </p:cNvPr>
          <p:cNvSpPr/>
          <p:nvPr/>
        </p:nvSpPr>
        <p:spPr>
          <a:xfrm>
            <a:off x="13146026" y="1571203"/>
            <a:ext cx="4702628" cy="10776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828800"/>
            <a:r>
              <a:rPr lang="en-US" sz="3600" dirty="0" err="1">
                <a:solidFill>
                  <a:prstClr val="black"/>
                </a:solidFill>
                <a:latin typeface="Calibri"/>
              </a:rPr>
              <a:t>Retribusi</a:t>
            </a:r>
            <a:r>
              <a:rPr lang="en-US" sz="3600" dirty="0">
                <a:solidFill>
                  <a:prstClr val="black"/>
                </a:solidFill>
                <a:latin typeface="Calibri"/>
              </a:rPr>
              <a:t> </a:t>
            </a:r>
            <a:r>
              <a:rPr lang="en-US" sz="3600" dirty="0" err="1">
                <a:solidFill>
                  <a:prstClr val="black"/>
                </a:solidFill>
                <a:latin typeface="Calibri"/>
              </a:rPr>
              <a:t>Perizinan</a:t>
            </a:r>
            <a:r>
              <a:rPr lang="en-US" sz="3600" dirty="0">
                <a:solidFill>
                  <a:prstClr val="black"/>
                </a:solidFill>
                <a:latin typeface="Calibri"/>
              </a:rPr>
              <a:t> </a:t>
            </a:r>
            <a:r>
              <a:rPr lang="en-US" sz="3600" dirty="0" err="1">
                <a:solidFill>
                  <a:prstClr val="black"/>
                </a:solidFill>
                <a:latin typeface="Calibri"/>
              </a:rPr>
              <a:t>Tertentu</a:t>
            </a:r>
            <a:endParaRPr lang="id-ID" sz="3600" dirty="0">
              <a:solidFill>
                <a:prstClr val="black"/>
              </a:solidFill>
              <a:latin typeface="Calibri"/>
            </a:endParaRPr>
          </a:p>
        </p:txBody>
      </p:sp>
      <p:pic>
        <p:nvPicPr>
          <p:cNvPr id="15" name="Picture 14">
            <a:extLst>
              <a:ext uri="{FF2B5EF4-FFF2-40B4-BE49-F238E27FC236}">
                <a16:creationId xmlns:a16="http://schemas.microsoft.com/office/drawing/2014/main" id="{8586CBC0-D39E-862E-307A-08C7F21E17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6158" y="6395368"/>
            <a:ext cx="2906008" cy="2789768"/>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4B69-5F52-5C49-58A3-19BACF93C990}"/>
              </a:ext>
            </a:extLst>
          </p:cNvPr>
          <p:cNvSpPr>
            <a:spLocks noGrp="1"/>
          </p:cNvSpPr>
          <p:nvPr>
            <p:ph type="title"/>
          </p:nvPr>
        </p:nvSpPr>
        <p:spPr/>
        <p:txBody>
          <a:bodyPr/>
          <a:lstStyle/>
          <a:p>
            <a:r>
              <a:rPr lang="en-US" dirty="0" err="1"/>
              <a:t>Potensi</a:t>
            </a:r>
            <a:r>
              <a:rPr lang="en-US" dirty="0"/>
              <a:t> </a:t>
            </a:r>
            <a:r>
              <a:rPr lang="en-US" dirty="0" err="1"/>
              <a:t>dari</a:t>
            </a:r>
            <a:r>
              <a:rPr lang="en-US" dirty="0"/>
              <a:t> </a:t>
            </a:r>
            <a:r>
              <a:rPr lang="en-US" dirty="0" err="1"/>
              <a:t>sektor</a:t>
            </a:r>
            <a:r>
              <a:rPr lang="en-US" dirty="0"/>
              <a:t> </a:t>
            </a:r>
            <a:r>
              <a:rPr lang="en-US" dirty="0" err="1"/>
              <a:t>Retribusi</a:t>
            </a:r>
            <a:endParaRPr lang="id-ID" dirty="0"/>
          </a:p>
        </p:txBody>
      </p:sp>
      <p:graphicFrame>
        <p:nvGraphicFramePr>
          <p:cNvPr id="7" name="Object 6">
            <a:extLst>
              <a:ext uri="{FF2B5EF4-FFF2-40B4-BE49-F238E27FC236}">
                <a16:creationId xmlns:a16="http://schemas.microsoft.com/office/drawing/2014/main" id="{0B57780C-8F83-55BA-CA51-A5AD9521943D}"/>
              </a:ext>
            </a:extLst>
          </p:cNvPr>
          <p:cNvGraphicFramePr>
            <a:graphicFrameLocks noChangeAspect="1"/>
          </p:cNvGraphicFramePr>
          <p:nvPr/>
        </p:nvGraphicFramePr>
        <p:xfrm>
          <a:off x="1" y="1828240"/>
          <a:ext cx="18287998" cy="8279148"/>
        </p:xfrm>
        <a:graphic>
          <a:graphicData uri="http://schemas.openxmlformats.org/presentationml/2006/ole">
            <mc:AlternateContent xmlns:mc="http://schemas.openxmlformats.org/markup-compatibility/2006">
              <mc:Choice xmlns:v="urn:schemas-microsoft-com:vml" Requires="v">
                <p:oleObj name="Worksheet" r:id="rId2" imgW="10661780" imgH="5321392" progId="Excel.Sheet.12">
                  <p:embed/>
                </p:oleObj>
              </mc:Choice>
              <mc:Fallback>
                <p:oleObj name="Worksheet" r:id="rId2" imgW="10661780" imgH="5321392" progId="Excel.Sheet.12">
                  <p:embed/>
                  <p:pic>
                    <p:nvPicPr>
                      <p:cNvPr id="7" name="Object 6">
                        <a:extLst>
                          <a:ext uri="{FF2B5EF4-FFF2-40B4-BE49-F238E27FC236}">
                            <a16:creationId xmlns:a16="http://schemas.microsoft.com/office/drawing/2014/main" id="{0B57780C-8F83-55BA-CA51-A5AD9521943D}"/>
                          </a:ext>
                        </a:extLst>
                      </p:cNvPr>
                      <p:cNvPicPr/>
                      <p:nvPr/>
                    </p:nvPicPr>
                    <p:blipFill>
                      <a:blip r:embed="rId3"/>
                      <a:stretch>
                        <a:fillRect/>
                      </a:stretch>
                    </p:blipFill>
                    <p:spPr>
                      <a:xfrm>
                        <a:off x="1" y="1828240"/>
                        <a:ext cx="18287998" cy="8279148"/>
                      </a:xfrm>
                      <a:prstGeom prst="rect">
                        <a:avLst/>
                      </a:prstGeom>
                    </p:spPr>
                  </p:pic>
                </p:oleObj>
              </mc:Fallback>
            </mc:AlternateContent>
          </a:graphicData>
        </a:graphic>
      </p:graphicFrame>
    </p:spTree>
    <p:extLst>
      <p:ext uri="{BB962C8B-B14F-4D97-AF65-F5344CB8AC3E}">
        <p14:creationId xmlns:p14="http://schemas.microsoft.com/office/powerpoint/2010/main" val="694236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ED2A-F374-1E82-15F6-FF881B926004}"/>
              </a:ext>
            </a:extLst>
          </p:cNvPr>
          <p:cNvSpPr>
            <a:spLocks noGrp="1"/>
          </p:cNvSpPr>
          <p:nvPr>
            <p:ph type="title"/>
          </p:nvPr>
        </p:nvSpPr>
        <p:spPr>
          <a:xfrm>
            <a:off x="0" y="544814"/>
            <a:ext cx="18288000" cy="1479928"/>
          </a:xfrm>
          <a:solidFill>
            <a:schemeClr val="bg1"/>
          </a:solidFill>
        </p:spPr>
        <p:txBody>
          <a:bodyPr/>
          <a:lstStyle/>
          <a:p>
            <a:endParaRPr lang="id-ID" dirty="0"/>
          </a:p>
        </p:txBody>
      </p:sp>
      <p:graphicFrame>
        <p:nvGraphicFramePr>
          <p:cNvPr id="4" name="Object 3">
            <a:extLst>
              <a:ext uri="{FF2B5EF4-FFF2-40B4-BE49-F238E27FC236}">
                <a16:creationId xmlns:a16="http://schemas.microsoft.com/office/drawing/2014/main" id="{7347C480-250D-5E1D-F7F8-A204D0EA49A3}"/>
              </a:ext>
            </a:extLst>
          </p:cNvPr>
          <p:cNvGraphicFramePr>
            <a:graphicFrameLocks noChangeAspect="1"/>
          </p:cNvGraphicFramePr>
          <p:nvPr/>
        </p:nvGraphicFramePr>
        <p:xfrm>
          <a:off x="357473" y="1160822"/>
          <a:ext cx="16738542" cy="8957964"/>
        </p:xfrm>
        <a:graphic>
          <a:graphicData uri="http://schemas.openxmlformats.org/presentationml/2006/ole">
            <mc:AlternateContent xmlns:mc="http://schemas.openxmlformats.org/markup-compatibility/2006">
              <mc:Choice xmlns:v="urn:schemas-microsoft-com:vml" Requires="v">
                <p:oleObj name="Worksheet" r:id="rId2" imgW="10769600" imgH="6108608" progId="Excel.Sheet.12">
                  <p:embed/>
                </p:oleObj>
              </mc:Choice>
              <mc:Fallback>
                <p:oleObj name="Worksheet" r:id="rId2" imgW="10769600" imgH="6108608" progId="Excel.Sheet.12">
                  <p:embed/>
                  <p:pic>
                    <p:nvPicPr>
                      <p:cNvPr id="4" name="Object 3">
                        <a:extLst>
                          <a:ext uri="{FF2B5EF4-FFF2-40B4-BE49-F238E27FC236}">
                            <a16:creationId xmlns:a16="http://schemas.microsoft.com/office/drawing/2014/main" id="{7347C480-250D-5E1D-F7F8-A204D0EA49A3}"/>
                          </a:ext>
                        </a:extLst>
                      </p:cNvPr>
                      <p:cNvPicPr/>
                      <p:nvPr/>
                    </p:nvPicPr>
                    <p:blipFill>
                      <a:blip r:embed="rId3"/>
                      <a:stretch>
                        <a:fillRect/>
                      </a:stretch>
                    </p:blipFill>
                    <p:spPr>
                      <a:xfrm>
                        <a:off x="357473" y="1160822"/>
                        <a:ext cx="16738542" cy="895796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EBC968FD-0B69-93D0-45C9-3229156B2C4C}"/>
              </a:ext>
            </a:extLst>
          </p:cNvPr>
          <p:cNvGraphicFramePr>
            <a:graphicFrameLocks noChangeAspect="1"/>
          </p:cNvGraphicFramePr>
          <p:nvPr/>
        </p:nvGraphicFramePr>
        <p:xfrm>
          <a:off x="341140" y="544814"/>
          <a:ext cx="16738540" cy="616008"/>
        </p:xfrm>
        <a:graphic>
          <a:graphicData uri="http://schemas.openxmlformats.org/presentationml/2006/ole">
            <mc:AlternateContent xmlns:mc="http://schemas.openxmlformats.org/markup-compatibility/2006">
              <mc:Choice xmlns:v="urn:schemas-microsoft-com:vml" Requires="v">
                <p:oleObj name="Worksheet" r:id="rId4" imgW="10769600" imgH="400258" progId="Excel.Sheet.12">
                  <p:embed/>
                </p:oleObj>
              </mc:Choice>
              <mc:Fallback>
                <p:oleObj name="Worksheet" r:id="rId4" imgW="10769600" imgH="400258" progId="Excel.Sheet.12">
                  <p:embed/>
                  <p:pic>
                    <p:nvPicPr>
                      <p:cNvPr id="5" name="Object 4">
                        <a:extLst>
                          <a:ext uri="{FF2B5EF4-FFF2-40B4-BE49-F238E27FC236}">
                            <a16:creationId xmlns:a16="http://schemas.microsoft.com/office/drawing/2014/main" id="{EBC968FD-0B69-93D0-45C9-3229156B2C4C}"/>
                          </a:ext>
                        </a:extLst>
                      </p:cNvPr>
                      <p:cNvPicPr/>
                      <p:nvPr/>
                    </p:nvPicPr>
                    <p:blipFill>
                      <a:blip r:embed="rId5"/>
                      <a:stretch>
                        <a:fillRect/>
                      </a:stretch>
                    </p:blipFill>
                    <p:spPr>
                      <a:xfrm>
                        <a:off x="341140" y="544814"/>
                        <a:ext cx="16738540" cy="616008"/>
                      </a:xfrm>
                      <a:prstGeom prst="rect">
                        <a:avLst/>
                      </a:prstGeom>
                    </p:spPr>
                  </p:pic>
                </p:oleObj>
              </mc:Fallback>
            </mc:AlternateContent>
          </a:graphicData>
        </a:graphic>
      </p:graphicFrame>
    </p:spTree>
    <p:extLst>
      <p:ext uri="{BB962C8B-B14F-4D97-AF65-F5344CB8AC3E}">
        <p14:creationId xmlns:p14="http://schemas.microsoft.com/office/powerpoint/2010/main" val="3980769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21CB9-52B4-6485-B6CA-A7E4DB147737}"/>
              </a:ext>
            </a:extLst>
          </p:cNvPr>
          <p:cNvSpPr>
            <a:spLocks noGrp="1"/>
          </p:cNvSpPr>
          <p:nvPr>
            <p:ph type="title"/>
          </p:nvPr>
        </p:nvSpPr>
        <p:spPr>
          <a:xfrm>
            <a:off x="0" y="936112"/>
            <a:ext cx="18288000" cy="892128"/>
          </a:xfrm>
          <a:solidFill>
            <a:schemeClr val="bg1"/>
          </a:solidFill>
        </p:spPr>
        <p:txBody>
          <a:bodyPr>
            <a:normAutofit fontScale="90000"/>
          </a:bodyPr>
          <a:lstStyle/>
          <a:p>
            <a:endParaRPr lang="id-ID" dirty="0"/>
          </a:p>
        </p:txBody>
      </p:sp>
      <p:graphicFrame>
        <p:nvGraphicFramePr>
          <p:cNvPr id="4" name="Object 3">
            <a:extLst>
              <a:ext uri="{FF2B5EF4-FFF2-40B4-BE49-F238E27FC236}">
                <a16:creationId xmlns:a16="http://schemas.microsoft.com/office/drawing/2014/main" id="{9A40D39A-62E6-B745-8691-29BA306A344F}"/>
              </a:ext>
            </a:extLst>
          </p:cNvPr>
          <p:cNvGraphicFramePr>
            <a:graphicFrameLocks noChangeAspect="1"/>
          </p:cNvGraphicFramePr>
          <p:nvPr/>
        </p:nvGraphicFramePr>
        <p:xfrm>
          <a:off x="272143" y="1552120"/>
          <a:ext cx="17052470" cy="6692900"/>
        </p:xfrm>
        <a:graphic>
          <a:graphicData uri="http://schemas.openxmlformats.org/presentationml/2006/ole">
            <mc:AlternateContent xmlns:mc="http://schemas.openxmlformats.org/markup-compatibility/2006">
              <mc:Choice xmlns:v="urn:schemas-microsoft-com:vml" Requires="v">
                <p:oleObj name="Worksheet" r:id="rId2" imgW="10769600" imgH="5912012" progId="Excel.Sheet.12">
                  <p:embed/>
                </p:oleObj>
              </mc:Choice>
              <mc:Fallback>
                <p:oleObj name="Worksheet" r:id="rId2" imgW="10769600" imgH="5912012" progId="Excel.Sheet.12">
                  <p:embed/>
                  <p:pic>
                    <p:nvPicPr>
                      <p:cNvPr id="4" name="Object 3">
                        <a:extLst>
                          <a:ext uri="{FF2B5EF4-FFF2-40B4-BE49-F238E27FC236}">
                            <a16:creationId xmlns:a16="http://schemas.microsoft.com/office/drawing/2014/main" id="{9A40D39A-62E6-B745-8691-29BA306A344F}"/>
                          </a:ext>
                        </a:extLst>
                      </p:cNvPr>
                      <p:cNvPicPr/>
                      <p:nvPr/>
                    </p:nvPicPr>
                    <p:blipFill>
                      <a:blip r:embed="rId3"/>
                      <a:stretch>
                        <a:fillRect/>
                      </a:stretch>
                    </p:blipFill>
                    <p:spPr>
                      <a:xfrm>
                        <a:off x="272143" y="1552120"/>
                        <a:ext cx="17052470" cy="669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CE7A24E-9FF8-8B22-FBDF-FD812F083020}"/>
              </a:ext>
            </a:extLst>
          </p:cNvPr>
          <p:cNvGraphicFramePr>
            <a:graphicFrameLocks noChangeAspect="1"/>
          </p:cNvGraphicFramePr>
          <p:nvPr/>
        </p:nvGraphicFramePr>
        <p:xfrm>
          <a:off x="272141" y="8245021"/>
          <a:ext cx="17052470" cy="1568450"/>
        </p:xfrm>
        <a:graphic>
          <a:graphicData uri="http://schemas.openxmlformats.org/presentationml/2006/ole">
            <mc:AlternateContent xmlns:mc="http://schemas.openxmlformats.org/markup-compatibility/2006">
              <mc:Choice xmlns:v="urn:schemas-microsoft-com:vml" Requires="v">
                <p:oleObj name="Worksheet" r:id="rId4" imgW="10769600" imgH="1384485" progId="Excel.Sheet.12">
                  <p:embed/>
                </p:oleObj>
              </mc:Choice>
              <mc:Fallback>
                <p:oleObj name="Worksheet" r:id="rId4" imgW="10769600" imgH="1384485" progId="Excel.Sheet.12">
                  <p:embed/>
                  <p:pic>
                    <p:nvPicPr>
                      <p:cNvPr id="5" name="Object 4">
                        <a:extLst>
                          <a:ext uri="{FF2B5EF4-FFF2-40B4-BE49-F238E27FC236}">
                            <a16:creationId xmlns:a16="http://schemas.microsoft.com/office/drawing/2014/main" id="{BCE7A24E-9FF8-8B22-FBDF-FD812F083020}"/>
                          </a:ext>
                        </a:extLst>
                      </p:cNvPr>
                      <p:cNvPicPr/>
                      <p:nvPr/>
                    </p:nvPicPr>
                    <p:blipFill>
                      <a:blip r:embed="rId5"/>
                      <a:stretch>
                        <a:fillRect/>
                      </a:stretch>
                    </p:blipFill>
                    <p:spPr>
                      <a:xfrm>
                        <a:off x="272141" y="8245021"/>
                        <a:ext cx="17052470" cy="15684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0220F60-7BB6-A2A3-B2B1-2141C92C8164}"/>
              </a:ext>
            </a:extLst>
          </p:cNvPr>
          <p:cNvGraphicFramePr>
            <a:graphicFrameLocks noChangeAspect="1"/>
          </p:cNvGraphicFramePr>
          <p:nvPr/>
        </p:nvGraphicFramePr>
        <p:xfrm>
          <a:off x="272139" y="936112"/>
          <a:ext cx="17052470" cy="616008"/>
        </p:xfrm>
        <a:graphic>
          <a:graphicData uri="http://schemas.openxmlformats.org/presentationml/2006/ole">
            <mc:AlternateContent xmlns:mc="http://schemas.openxmlformats.org/markup-compatibility/2006">
              <mc:Choice xmlns:v="urn:schemas-microsoft-com:vml" Requires="v">
                <p:oleObj name="Worksheet" r:id="rId6" imgW="10769600" imgH="400258" progId="Excel.Sheet.12">
                  <p:embed/>
                </p:oleObj>
              </mc:Choice>
              <mc:Fallback>
                <p:oleObj name="Worksheet" r:id="rId6" imgW="10769600" imgH="400258" progId="Excel.Sheet.12">
                  <p:embed/>
                  <p:pic>
                    <p:nvPicPr>
                      <p:cNvPr id="6" name="Object 5">
                        <a:extLst>
                          <a:ext uri="{FF2B5EF4-FFF2-40B4-BE49-F238E27FC236}">
                            <a16:creationId xmlns:a16="http://schemas.microsoft.com/office/drawing/2014/main" id="{30220F60-7BB6-A2A3-B2B1-2141C92C8164}"/>
                          </a:ext>
                        </a:extLst>
                      </p:cNvPr>
                      <p:cNvPicPr/>
                      <p:nvPr/>
                    </p:nvPicPr>
                    <p:blipFill>
                      <a:blip r:embed="rId7"/>
                      <a:stretch>
                        <a:fillRect/>
                      </a:stretch>
                    </p:blipFill>
                    <p:spPr>
                      <a:xfrm>
                        <a:off x="272139" y="936112"/>
                        <a:ext cx="17052470" cy="616008"/>
                      </a:xfrm>
                      <a:prstGeom prst="rect">
                        <a:avLst/>
                      </a:prstGeom>
                    </p:spPr>
                  </p:pic>
                </p:oleObj>
              </mc:Fallback>
            </mc:AlternateContent>
          </a:graphicData>
        </a:graphic>
      </p:graphicFrame>
    </p:spTree>
    <p:extLst>
      <p:ext uri="{BB962C8B-B14F-4D97-AF65-F5344CB8AC3E}">
        <p14:creationId xmlns:p14="http://schemas.microsoft.com/office/powerpoint/2010/main" val="3214796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C79C-6D53-BEEA-F8A1-2F748C3CCEEB}"/>
              </a:ext>
            </a:extLst>
          </p:cNvPr>
          <p:cNvSpPr>
            <a:spLocks noGrp="1"/>
          </p:cNvSpPr>
          <p:nvPr>
            <p:ph type="title"/>
          </p:nvPr>
        </p:nvSpPr>
        <p:spPr>
          <a:xfrm>
            <a:off x="582384" y="301188"/>
            <a:ext cx="16909204" cy="1527052"/>
          </a:xfrm>
          <a:solidFill>
            <a:schemeClr val="bg1"/>
          </a:solidFill>
        </p:spPr>
        <p:txBody>
          <a:bodyPr/>
          <a:lstStyle/>
          <a:p>
            <a:endParaRPr lang="id-ID" dirty="0"/>
          </a:p>
        </p:txBody>
      </p:sp>
      <p:graphicFrame>
        <p:nvGraphicFramePr>
          <p:cNvPr id="4" name="Object 3">
            <a:extLst>
              <a:ext uri="{FF2B5EF4-FFF2-40B4-BE49-F238E27FC236}">
                <a16:creationId xmlns:a16="http://schemas.microsoft.com/office/drawing/2014/main" id="{580E73D0-1344-9BBF-0EB0-508D72737D7D}"/>
              </a:ext>
            </a:extLst>
          </p:cNvPr>
          <p:cNvGraphicFramePr>
            <a:graphicFrameLocks noChangeAspect="1"/>
          </p:cNvGraphicFramePr>
          <p:nvPr/>
        </p:nvGraphicFramePr>
        <p:xfrm>
          <a:off x="582385" y="1828240"/>
          <a:ext cx="16980838" cy="8157572"/>
        </p:xfrm>
        <a:graphic>
          <a:graphicData uri="http://schemas.openxmlformats.org/presentationml/2006/ole">
            <mc:AlternateContent xmlns:mc="http://schemas.openxmlformats.org/markup-compatibility/2006">
              <mc:Choice xmlns:v="urn:schemas-microsoft-com:vml" Requires="v">
                <p:oleObj name="Worksheet" r:id="rId2" imgW="10884056" imgH="6108608" progId="Excel.Sheet.12">
                  <p:embed/>
                </p:oleObj>
              </mc:Choice>
              <mc:Fallback>
                <p:oleObj name="Worksheet" r:id="rId2" imgW="10884056" imgH="6108608" progId="Excel.Sheet.12">
                  <p:embed/>
                  <p:pic>
                    <p:nvPicPr>
                      <p:cNvPr id="4" name="Object 3">
                        <a:extLst>
                          <a:ext uri="{FF2B5EF4-FFF2-40B4-BE49-F238E27FC236}">
                            <a16:creationId xmlns:a16="http://schemas.microsoft.com/office/drawing/2014/main" id="{580E73D0-1344-9BBF-0EB0-508D72737D7D}"/>
                          </a:ext>
                        </a:extLst>
                      </p:cNvPr>
                      <p:cNvPicPr/>
                      <p:nvPr/>
                    </p:nvPicPr>
                    <p:blipFill>
                      <a:blip r:embed="rId3"/>
                      <a:stretch>
                        <a:fillRect/>
                      </a:stretch>
                    </p:blipFill>
                    <p:spPr>
                      <a:xfrm>
                        <a:off x="582385" y="1828240"/>
                        <a:ext cx="16980838" cy="815757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D38835B-E280-5865-11EA-2C0160B6DB9C}"/>
              </a:ext>
            </a:extLst>
          </p:cNvPr>
          <p:cNvGraphicFramePr>
            <a:graphicFrameLocks noChangeAspect="1"/>
          </p:cNvGraphicFramePr>
          <p:nvPr/>
        </p:nvGraphicFramePr>
        <p:xfrm>
          <a:off x="582384" y="1159325"/>
          <a:ext cx="16980836" cy="663122"/>
        </p:xfrm>
        <a:graphic>
          <a:graphicData uri="http://schemas.openxmlformats.org/presentationml/2006/ole">
            <mc:AlternateContent xmlns:mc="http://schemas.openxmlformats.org/markup-compatibility/2006">
              <mc:Choice xmlns:v="urn:schemas-microsoft-com:vml" Requires="v">
                <p:oleObj name="Worksheet" r:id="rId4" imgW="10884056" imgH="400258" progId="Excel.Sheet.12">
                  <p:embed/>
                </p:oleObj>
              </mc:Choice>
              <mc:Fallback>
                <p:oleObj name="Worksheet" r:id="rId4" imgW="10884056" imgH="400258" progId="Excel.Sheet.12">
                  <p:embed/>
                  <p:pic>
                    <p:nvPicPr>
                      <p:cNvPr id="8" name="Object 7">
                        <a:extLst>
                          <a:ext uri="{FF2B5EF4-FFF2-40B4-BE49-F238E27FC236}">
                            <a16:creationId xmlns:a16="http://schemas.microsoft.com/office/drawing/2014/main" id="{0D38835B-E280-5865-11EA-2C0160B6DB9C}"/>
                          </a:ext>
                        </a:extLst>
                      </p:cNvPr>
                      <p:cNvPicPr/>
                      <p:nvPr/>
                    </p:nvPicPr>
                    <p:blipFill>
                      <a:blip r:embed="rId5"/>
                      <a:stretch>
                        <a:fillRect/>
                      </a:stretch>
                    </p:blipFill>
                    <p:spPr>
                      <a:xfrm>
                        <a:off x="582384" y="1159325"/>
                        <a:ext cx="16980836" cy="663122"/>
                      </a:xfrm>
                      <a:prstGeom prst="rect">
                        <a:avLst/>
                      </a:prstGeom>
                    </p:spPr>
                  </p:pic>
                </p:oleObj>
              </mc:Fallback>
            </mc:AlternateContent>
          </a:graphicData>
        </a:graphic>
      </p:graphicFrame>
    </p:spTree>
    <p:extLst>
      <p:ext uri="{BB962C8B-B14F-4D97-AF65-F5344CB8AC3E}">
        <p14:creationId xmlns:p14="http://schemas.microsoft.com/office/powerpoint/2010/main" val="343362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8AAFE-AB32-C5F3-61A9-6D687BB49A36}"/>
              </a:ext>
            </a:extLst>
          </p:cNvPr>
          <p:cNvPicPr>
            <a:picLocks noChangeAspect="1"/>
          </p:cNvPicPr>
          <p:nvPr/>
        </p:nvPicPr>
        <p:blipFill rotWithShape="1">
          <a:blip r:embed="rId2"/>
          <a:srcRect l="2000" t="9144" r="3000"/>
          <a:stretch/>
        </p:blipFill>
        <p:spPr>
          <a:xfrm>
            <a:off x="304801" y="164432"/>
            <a:ext cx="7848600" cy="9029184"/>
          </a:xfrm>
          <a:prstGeom prst="rect">
            <a:avLst/>
          </a:prstGeom>
          <a:ln>
            <a:noFill/>
          </a:ln>
          <a:effectLst>
            <a:softEdge rad="112500"/>
          </a:effectLst>
        </p:spPr>
      </p:pic>
      <p:sp>
        <p:nvSpPr>
          <p:cNvPr id="4" name="TextBox 3">
            <a:extLst>
              <a:ext uri="{FF2B5EF4-FFF2-40B4-BE49-F238E27FC236}">
                <a16:creationId xmlns:a16="http://schemas.microsoft.com/office/drawing/2014/main" id="{9B404E8E-4EB1-DE91-ABF7-24641DF1D0C8}"/>
              </a:ext>
            </a:extLst>
          </p:cNvPr>
          <p:cNvSpPr txBox="1"/>
          <p:nvPr/>
        </p:nvSpPr>
        <p:spPr>
          <a:xfrm>
            <a:off x="8153401" y="4010327"/>
            <a:ext cx="6160982" cy="830997"/>
          </a:xfrm>
          <a:prstGeom prst="rect">
            <a:avLst/>
          </a:prstGeom>
          <a:noFill/>
        </p:spPr>
        <p:txBody>
          <a:bodyPr wrap="none" rtlCol="0">
            <a:spAutoFit/>
          </a:bodyPr>
          <a:lstStyle/>
          <a:p>
            <a:r>
              <a:rPr lang="en-US" sz="4800" dirty="0"/>
              <a:t>Es </a:t>
            </a:r>
            <a:r>
              <a:rPr lang="en-US" sz="4800" dirty="0" err="1"/>
              <a:t>tehnya</a:t>
            </a:r>
            <a:r>
              <a:rPr lang="en-US" sz="4800" dirty="0"/>
              <a:t> </a:t>
            </a:r>
            <a:r>
              <a:rPr lang="en-US" sz="4800" dirty="0" err="1"/>
              <a:t>kurang</a:t>
            </a:r>
            <a:r>
              <a:rPr lang="en-US" sz="4800" dirty="0"/>
              <a:t> </a:t>
            </a:r>
            <a:r>
              <a:rPr lang="en-US" sz="4800" dirty="0" err="1"/>
              <a:t>penuh</a:t>
            </a:r>
            <a:endParaRPr lang="en-US" sz="4800" dirty="0"/>
          </a:p>
        </p:txBody>
      </p:sp>
      <p:sp>
        <p:nvSpPr>
          <p:cNvPr id="5" name="TextBox 4">
            <a:extLst>
              <a:ext uri="{FF2B5EF4-FFF2-40B4-BE49-F238E27FC236}">
                <a16:creationId xmlns:a16="http://schemas.microsoft.com/office/drawing/2014/main" id="{38E70784-E78A-3006-4A95-709A1DDFAF18}"/>
              </a:ext>
            </a:extLst>
          </p:cNvPr>
          <p:cNvSpPr txBox="1"/>
          <p:nvPr/>
        </p:nvSpPr>
        <p:spPr>
          <a:xfrm>
            <a:off x="8875875" y="4728001"/>
            <a:ext cx="6805196" cy="830997"/>
          </a:xfrm>
          <a:prstGeom prst="rect">
            <a:avLst/>
          </a:prstGeom>
          <a:noFill/>
        </p:spPr>
        <p:txBody>
          <a:bodyPr wrap="none" rtlCol="0">
            <a:spAutoFit/>
          </a:bodyPr>
          <a:lstStyle/>
          <a:p>
            <a:r>
              <a:rPr lang="en-US" sz="4800" dirty="0"/>
              <a:t>Es </a:t>
            </a:r>
            <a:r>
              <a:rPr lang="en-US" sz="4800" dirty="0" err="1"/>
              <a:t>tehnya</a:t>
            </a:r>
            <a:r>
              <a:rPr lang="en-US" sz="4800" dirty="0"/>
              <a:t> </a:t>
            </a:r>
            <a:r>
              <a:rPr lang="en-US" sz="4800" dirty="0" err="1"/>
              <a:t>tinggal</a:t>
            </a:r>
            <a:r>
              <a:rPr lang="en-US" sz="4800" dirty="0"/>
              <a:t> </a:t>
            </a:r>
            <a:r>
              <a:rPr lang="en-US" sz="4800" dirty="0" err="1"/>
              <a:t>setengah</a:t>
            </a:r>
            <a:endParaRPr lang="en-US" sz="4800" dirty="0"/>
          </a:p>
        </p:txBody>
      </p:sp>
      <p:sp>
        <p:nvSpPr>
          <p:cNvPr id="6" name="TextBox 5">
            <a:extLst>
              <a:ext uri="{FF2B5EF4-FFF2-40B4-BE49-F238E27FC236}">
                <a16:creationId xmlns:a16="http://schemas.microsoft.com/office/drawing/2014/main" id="{4E68DE05-32BD-A3DE-56FE-A6EF2B9EEFB2}"/>
              </a:ext>
            </a:extLst>
          </p:cNvPr>
          <p:cNvSpPr txBox="1"/>
          <p:nvPr/>
        </p:nvSpPr>
        <p:spPr>
          <a:xfrm>
            <a:off x="10858500" y="5507231"/>
            <a:ext cx="5247527" cy="769441"/>
          </a:xfrm>
          <a:prstGeom prst="rect">
            <a:avLst/>
          </a:prstGeom>
          <a:noFill/>
        </p:spPr>
        <p:txBody>
          <a:bodyPr wrap="none" rtlCol="0">
            <a:spAutoFit/>
          </a:bodyPr>
          <a:lstStyle/>
          <a:p>
            <a:r>
              <a:rPr lang="en-US" sz="4400" dirty="0" err="1"/>
              <a:t>Beli</a:t>
            </a:r>
            <a:r>
              <a:rPr lang="en-US" sz="4400" dirty="0"/>
              <a:t> Dimana es </a:t>
            </a:r>
            <a:r>
              <a:rPr lang="en-US" sz="4400" dirty="0" err="1"/>
              <a:t>tehnya</a:t>
            </a:r>
            <a:endParaRPr lang="en-US" sz="4400" dirty="0"/>
          </a:p>
        </p:txBody>
      </p:sp>
      <p:pic>
        <p:nvPicPr>
          <p:cNvPr id="9" name="Picture 8">
            <a:extLst>
              <a:ext uri="{FF2B5EF4-FFF2-40B4-BE49-F238E27FC236}">
                <a16:creationId xmlns:a16="http://schemas.microsoft.com/office/drawing/2014/main" id="{67FBFC8A-CE28-E6E6-99CE-3BCB27EB5EF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001000" y="25519"/>
            <a:ext cx="5715000" cy="4222466"/>
          </a:xfrm>
          <a:prstGeom prst="rect">
            <a:avLst/>
          </a:prstGeom>
          <a:ln>
            <a:noFill/>
          </a:ln>
          <a:effectLst>
            <a:softEdge rad="112500"/>
          </a:effectLst>
        </p:spPr>
      </p:pic>
    </p:spTree>
    <p:extLst>
      <p:ext uri="{BB962C8B-B14F-4D97-AF65-F5344CB8AC3E}">
        <p14:creationId xmlns:p14="http://schemas.microsoft.com/office/powerpoint/2010/main" val="2390128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8165-169C-2CEC-5117-3562687ADA32}"/>
              </a:ext>
            </a:extLst>
          </p:cNvPr>
          <p:cNvSpPr>
            <a:spLocks noGrp="1"/>
          </p:cNvSpPr>
          <p:nvPr>
            <p:ph type="title"/>
          </p:nvPr>
        </p:nvSpPr>
        <p:spPr>
          <a:xfrm>
            <a:off x="664027" y="1181445"/>
            <a:ext cx="16827562" cy="646794"/>
          </a:xfrm>
          <a:solidFill>
            <a:schemeClr val="bg1"/>
          </a:solidFill>
        </p:spPr>
        <p:txBody>
          <a:bodyPr>
            <a:normAutofit fontScale="90000"/>
          </a:bodyPr>
          <a:lstStyle/>
          <a:p>
            <a:endParaRPr lang="id-ID" dirty="0"/>
          </a:p>
        </p:txBody>
      </p:sp>
      <p:graphicFrame>
        <p:nvGraphicFramePr>
          <p:cNvPr id="4" name="Object 3">
            <a:extLst>
              <a:ext uri="{FF2B5EF4-FFF2-40B4-BE49-F238E27FC236}">
                <a16:creationId xmlns:a16="http://schemas.microsoft.com/office/drawing/2014/main" id="{8EA935FB-2BAF-C7C0-7E63-FB3A191BC241}"/>
              </a:ext>
            </a:extLst>
          </p:cNvPr>
          <p:cNvGraphicFramePr>
            <a:graphicFrameLocks noChangeAspect="1"/>
          </p:cNvGraphicFramePr>
          <p:nvPr/>
        </p:nvGraphicFramePr>
        <p:xfrm>
          <a:off x="664027" y="1844569"/>
          <a:ext cx="16827562" cy="8321814"/>
        </p:xfrm>
        <a:graphic>
          <a:graphicData uri="http://schemas.openxmlformats.org/presentationml/2006/ole">
            <mc:AlternateContent xmlns:mc="http://schemas.openxmlformats.org/markup-compatibility/2006">
              <mc:Choice xmlns:v="urn:schemas-microsoft-com:vml" Requires="v">
                <p:oleObj name="Worksheet" r:id="rId2" imgW="10884056" imgH="5511754" progId="Excel.Sheet.12">
                  <p:embed/>
                </p:oleObj>
              </mc:Choice>
              <mc:Fallback>
                <p:oleObj name="Worksheet" r:id="rId2" imgW="10884056" imgH="5511754" progId="Excel.Sheet.12">
                  <p:embed/>
                  <p:pic>
                    <p:nvPicPr>
                      <p:cNvPr id="4" name="Object 3">
                        <a:extLst>
                          <a:ext uri="{FF2B5EF4-FFF2-40B4-BE49-F238E27FC236}">
                            <a16:creationId xmlns:a16="http://schemas.microsoft.com/office/drawing/2014/main" id="{8EA935FB-2BAF-C7C0-7E63-FB3A191BC241}"/>
                          </a:ext>
                        </a:extLst>
                      </p:cNvPr>
                      <p:cNvPicPr/>
                      <p:nvPr/>
                    </p:nvPicPr>
                    <p:blipFill>
                      <a:blip r:embed="rId3"/>
                      <a:stretch>
                        <a:fillRect/>
                      </a:stretch>
                    </p:blipFill>
                    <p:spPr>
                      <a:xfrm>
                        <a:off x="664027" y="1844569"/>
                        <a:ext cx="16827562" cy="832181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C960FD86-6314-D54B-C445-EB76BF29201D}"/>
              </a:ext>
            </a:extLst>
          </p:cNvPr>
          <p:cNvGraphicFramePr>
            <a:graphicFrameLocks noChangeAspect="1"/>
          </p:cNvGraphicFramePr>
          <p:nvPr/>
        </p:nvGraphicFramePr>
        <p:xfrm>
          <a:off x="664027" y="1181447"/>
          <a:ext cx="16827562" cy="663122"/>
        </p:xfrm>
        <a:graphic>
          <a:graphicData uri="http://schemas.openxmlformats.org/presentationml/2006/ole">
            <mc:AlternateContent xmlns:mc="http://schemas.openxmlformats.org/markup-compatibility/2006">
              <mc:Choice xmlns:v="urn:schemas-microsoft-com:vml" Requires="v">
                <p:oleObj name="Worksheet" r:id="rId4" imgW="10884056" imgH="400258" progId="Excel.Sheet.12">
                  <p:embed/>
                </p:oleObj>
              </mc:Choice>
              <mc:Fallback>
                <p:oleObj name="Worksheet" r:id="rId4" imgW="10884056" imgH="400258" progId="Excel.Sheet.12">
                  <p:embed/>
                  <p:pic>
                    <p:nvPicPr>
                      <p:cNvPr id="5" name="Object 4">
                        <a:extLst>
                          <a:ext uri="{FF2B5EF4-FFF2-40B4-BE49-F238E27FC236}">
                            <a16:creationId xmlns:a16="http://schemas.microsoft.com/office/drawing/2014/main" id="{C960FD86-6314-D54B-C445-EB76BF29201D}"/>
                          </a:ext>
                        </a:extLst>
                      </p:cNvPr>
                      <p:cNvPicPr/>
                      <p:nvPr/>
                    </p:nvPicPr>
                    <p:blipFill>
                      <a:blip r:embed="rId5"/>
                      <a:stretch>
                        <a:fillRect/>
                      </a:stretch>
                    </p:blipFill>
                    <p:spPr>
                      <a:xfrm>
                        <a:off x="664027" y="1181447"/>
                        <a:ext cx="16827562" cy="663122"/>
                      </a:xfrm>
                      <a:prstGeom prst="rect">
                        <a:avLst/>
                      </a:prstGeom>
                    </p:spPr>
                  </p:pic>
                </p:oleObj>
              </mc:Fallback>
            </mc:AlternateContent>
          </a:graphicData>
        </a:graphic>
      </p:graphicFrame>
    </p:spTree>
    <p:extLst>
      <p:ext uri="{BB962C8B-B14F-4D97-AF65-F5344CB8AC3E}">
        <p14:creationId xmlns:p14="http://schemas.microsoft.com/office/powerpoint/2010/main" val="781705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59675-952B-5897-A5D4-0A9A20DB394C}"/>
              </a:ext>
            </a:extLst>
          </p:cNvPr>
          <p:cNvSpPr>
            <a:spLocks noGrp="1"/>
          </p:cNvSpPr>
          <p:nvPr>
            <p:ph type="title"/>
          </p:nvPr>
        </p:nvSpPr>
        <p:spPr>
          <a:xfrm>
            <a:off x="481091" y="914400"/>
            <a:ext cx="17325814" cy="913840"/>
          </a:xfrm>
          <a:solidFill>
            <a:schemeClr val="bg1"/>
          </a:solidFill>
        </p:spPr>
        <p:txBody>
          <a:bodyPr>
            <a:normAutofit fontScale="90000"/>
          </a:bodyPr>
          <a:lstStyle/>
          <a:p>
            <a:endParaRPr lang="id-ID" dirty="0"/>
          </a:p>
        </p:txBody>
      </p:sp>
      <p:graphicFrame>
        <p:nvGraphicFramePr>
          <p:cNvPr id="4" name="Object 3">
            <a:extLst>
              <a:ext uri="{FF2B5EF4-FFF2-40B4-BE49-F238E27FC236}">
                <a16:creationId xmlns:a16="http://schemas.microsoft.com/office/drawing/2014/main" id="{D7FE6888-9CBD-E141-A34E-C950E9ACC9DB}"/>
              </a:ext>
            </a:extLst>
          </p:cNvPr>
          <p:cNvGraphicFramePr>
            <a:graphicFrameLocks noChangeAspect="1"/>
          </p:cNvGraphicFramePr>
          <p:nvPr/>
        </p:nvGraphicFramePr>
        <p:xfrm>
          <a:off x="481092" y="1828240"/>
          <a:ext cx="17325816" cy="8157572"/>
        </p:xfrm>
        <a:graphic>
          <a:graphicData uri="http://schemas.openxmlformats.org/presentationml/2006/ole">
            <mc:AlternateContent xmlns:mc="http://schemas.openxmlformats.org/markup-compatibility/2006">
              <mc:Choice xmlns:v="urn:schemas-microsoft-com:vml" Requires="v">
                <p:oleObj name="Worksheet" r:id="rId2" imgW="10884056" imgH="5124381" progId="Excel.Sheet.12">
                  <p:embed/>
                </p:oleObj>
              </mc:Choice>
              <mc:Fallback>
                <p:oleObj name="Worksheet" r:id="rId2" imgW="10884056" imgH="5124381" progId="Excel.Sheet.12">
                  <p:embed/>
                  <p:pic>
                    <p:nvPicPr>
                      <p:cNvPr id="4" name="Object 3">
                        <a:extLst>
                          <a:ext uri="{FF2B5EF4-FFF2-40B4-BE49-F238E27FC236}">
                            <a16:creationId xmlns:a16="http://schemas.microsoft.com/office/drawing/2014/main" id="{D7FE6888-9CBD-E141-A34E-C950E9ACC9DB}"/>
                          </a:ext>
                        </a:extLst>
                      </p:cNvPr>
                      <p:cNvPicPr/>
                      <p:nvPr/>
                    </p:nvPicPr>
                    <p:blipFill>
                      <a:blip r:embed="rId3"/>
                      <a:stretch>
                        <a:fillRect/>
                      </a:stretch>
                    </p:blipFill>
                    <p:spPr>
                      <a:xfrm>
                        <a:off x="481092" y="1828240"/>
                        <a:ext cx="17325816" cy="815757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CEDDA55-041A-D28C-239A-0C1E6F405041}"/>
              </a:ext>
            </a:extLst>
          </p:cNvPr>
          <p:cNvGraphicFramePr>
            <a:graphicFrameLocks noChangeAspect="1"/>
          </p:cNvGraphicFramePr>
          <p:nvPr/>
        </p:nvGraphicFramePr>
        <p:xfrm>
          <a:off x="464758" y="930730"/>
          <a:ext cx="17325812" cy="913840"/>
        </p:xfrm>
        <a:graphic>
          <a:graphicData uri="http://schemas.openxmlformats.org/presentationml/2006/ole">
            <mc:AlternateContent xmlns:mc="http://schemas.openxmlformats.org/markup-compatibility/2006">
              <mc:Choice xmlns:v="urn:schemas-microsoft-com:vml" Requires="v">
                <p:oleObj name="Worksheet" r:id="rId4" imgW="10884056" imgH="400258" progId="Excel.Sheet.12">
                  <p:embed/>
                </p:oleObj>
              </mc:Choice>
              <mc:Fallback>
                <p:oleObj name="Worksheet" r:id="rId4" imgW="10884056" imgH="400258" progId="Excel.Sheet.12">
                  <p:embed/>
                  <p:pic>
                    <p:nvPicPr>
                      <p:cNvPr id="5" name="Object 4">
                        <a:extLst>
                          <a:ext uri="{FF2B5EF4-FFF2-40B4-BE49-F238E27FC236}">
                            <a16:creationId xmlns:a16="http://schemas.microsoft.com/office/drawing/2014/main" id="{2CEDDA55-041A-D28C-239A-0C1E6F405041}"/>
                          </a:ext>
                        </a:extLst>
                      </p:cNvPr>
                      <p:cNvPicPr/>
                      <p:nvPr/>
                    </p:nvPicPr>
                    <p:blipFill>
                      <a:blip r:embed="rId5"/>
                      <a:stretch>
                        <a:fillRect/>
                      </a:stretch>
                    </p:blipFill>
                    <p:spPr>
                      <a:xfrm>
                        <a:off x="464758" y="930730"/>
                        <a:ext cx="17325812" cy="913840"/>
                      </a:xfrm>
                      <a:prstGeom prst="rect">
                        <a:avLst/>
                      </a:prstGeom>
                    </p:spPr>
                  </p:pic>
                </p:oleObj>
              </mc:Fallback>
            </mc:AlternateContent>
          </a:graphicData>
        </a:graphic>
      </p:graphicFrame>
    </p:spTree>
    <p:extLst>
      <p:ext uri="{BB962C8B-B14F-4D97-AF65-F5344CB8AC3E}">
        <p14:creationId xmlns:p14="http://schemas.microsoft.com/office/powerpoint/2010/main" val="4221217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FA4E-4260-C18F-E310-22EC4AE02249}"/>
              </a:ext>
            </a:extLst>
          </p:cNvPr>
          <p:cNvSpPr>
            <a:spLocks noGrp="1"/>
          </p:cNvSpPr>
          <p:nvPr>
            <p:ph type="title"/>
          </p:nvPr>
        </p:nvSpPr>
        <p:spPr>
          <a:xfrm>
            <a:off x="696684" y="832757"/>
            <a:ext cx="16794904" cy="995482"/>
          </a:xfrm>
          <a:solidFill>
            <a:schemeClr val="bg1"/>
          </a:solidFill>
        </p:spPr>
        <p:txBody>
          <a:bodyPr>
            <a:normAutofit fontScale="90000"/>
          </a:bodyPr>
          <a:lstStyle/>
          <a:p>
            <a:endParaRPr lang="id-ID" dirty="0"/>
          </a:p>
        </p:txBody>
      </p:sp>
      <p:graphicFrame>
        <p:nvGraphicFramePr>
          <p:cNvPr id="4" name="Object 3">
            <a:extLst>
              <a:ext uri="{FF2B5EF4-FFF2-40B4-BE49-F238E27FC236}">
                <a16:creationId xmlns:a16="http://schemas.microsoft.com/office/drawing/2014/main" id="{97CAF856-90DF-A0FF-F68C-D9E81AE92A8A}"/>
              </a:ext>
            </a:extLst>
          </p:cNvPr>
          <p:cNvGraphicFramePr>
            <a:graphicFrameLocks noChangeAspect="1"/>
          </p:cNvGraphicFramePr>
          <p:nvPr/>
        </p:nvGraphicFramePr>
        <p:xfrm>
          <a:off x="696685" y="1831974"/>
          <a:ext cx="16794902" cy="8296552"/>
        </p:xfrm>
        <a:graphic>
          <a:graphicData uri="http://schemas.openxmlformats.org/presentationml/2006/ole">
            <mc:AlternateContent xmlns:mc="http://schemas.openxmlformats.org/markup-compatibility/2006">
              <mc:Choice xmlns:v="urn:schemas-microsoft-com:vml" Requires="v">
                <p:oleObj name="Worksheet" r:id="rId2" imgW="10884056" imgH="5912012" progId="Excel.Sheet.12">
                  <p:embed/>
                </p:oleObj>
              </mc:Choice>
              <mc:Fallback>
                <p:oleObj name="Worksheet" r:id="rId2" imgW="10884056" imgH="5912012" progId="Excel.Sheet.12">
                  <p:embed/>
                  <p:pic>
                    <p:nvPicPr>
                      <p:cNvPr id="4" name="Object 3">
                        <a:extLst>
                          <a:ext uri="{FF2B5EF4-FFF2-40B4-BE49-F238E27FC236}">
                            <a16:creationId xmlns:a16="http://schemas.microsoft.com/office/drawing/2014/main" id="{97CAF856-90DF-A0FF-F68C-D9E81AE92A8A}"/>
                          </a:ext>
                        </a:extLst>
                      </p:cNvPr>
                      <p:cNvPicPr/>
                      <p:nvPr/>
                    </p:nvPicPr>
                    <p:blipFill>
                      <a:blip r:embed="rId3"/>
                      <a:stretch>
                        <a:fillRect/>
                      </a:stretch>
                    </p:blipFill>
                    <p:spPr>
                      <a:xfrm>
                        <a:off x="696685" y="1831974"/>
                        <a:ext cx="16794902" cy="829655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EA4F24B0-F757-D23E-CBC9-9E0EC938AAEF}"/>
              </a:ext>
            </a:extLst>
          </p:cNvPr>
          <p:cNvGraphicFramePr>
            <a:graphicFrameLocks noChangeAspect="1"/>
          </p:cNvGraphicFramePr>
          <p:nvPr/>
        </p:nvGraphicFramePr>
        <p:xfrm>
          <a:off x="696684" y="996042"/>
          <a:ext cx="16794900" cy="828460"/>
        </p:xfrm>
        <a:graphic>
          <a:graphicData uri="http://schemas.openxmlformats.org/presentationml/2006/ole">
            <mc:AlternateContent xmlns:mc="http://schemas.openxmlformats.org/markup-compatibility/2006">
              <mc:Choice xmlns:v="urn:schemas-microsoft-com:vml" Requires="v">
                <p:oleObj name="Worksheet" r:id="rId4" imgW="10884056" imgH="400258" progId="Excel.Sheet.12">
                  <p:embed/>
                </p:oleObj>
              </mc:Choice>
              <mc:Fallback>
                <p:oleObj name="Worksheet" r:id="rId4" imgW="10884056" imgH="400258" progId="Excel.Sheet.12">
                  <p:embed/>
                  <p:pic>
                    <p:nvPicPr>
                      <p:cNvPr id="5" name="Object 4">
                        <a:extLst>
                          <a:ext uri="{FF2B5EF4-FFF2-40B4-BE49-F238E27FC236}">
                            <a16:creationId xmlns:a16="http://schemas.microsoft.com/office/drawing/2014/main" id="{EA4F24B0-F757-D23E-CBC9-9E0EC938AAEF}"/>
                          </a:ext>
                        </a:extLst>
                      </p:cNvPr>
                      <p:cNvPicPr/>
                      <p:nvPr/>
                    </p:nvPicPr>
                    <p:blipFill>
                      <a:blip r:embed="rId5"/>
                      <a:stretch>
                        <a:fillRect/>
                      </a:stretch>
                    </p:blipFill>
                    <p:spPr>
                      <a:xfrm>
                        <a:off x="696684" y="996042"/>
                        <a:ext cx="16794900" cy="828460"/>
                      </a:xfrm>
                      <a:prstGeom prst="rect">
                        <a:avLst/>
                      </a:prstGeom>
                    </p:spPr>
                  </p:pic>
                </p:oleObj>
              </mc:Fallback>
            </mc:AlternateContent>
          </a:graphicData>
        </a:graphic>
      </p:graphicFrame>
    </p:spTree>
    <p:extLst>
      <p:ext uri="{BB962C8B-B14F-4D97-AF65-F5344CB8AC3E}">
        <p14:creationId xmlns:p14="http://schemas.microsoft.com/office/powerpoint/2010/main" val="2236776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3789-546D-E7AA-30EA-60040BDAB857}"/>
              </a:ext>
            </a:extLst>
          </p:cNvPr>
          <p:cNvSpPr>
            <a:spLocks noGrp="1"/>
          </p:cNvSpPr>
          <p:nvPr>
            <p:ph type="title"/>
          </p:nvPr>
        </p:nvSpPr>
        <p:spPr>
          <a:xfrm>
            <a:off x="549727" y="930728"/>
            <a:ext cx="16941862" cy="897512"/>
          </a:xfrm>
          <a:solidFill>
            <a:schemeClr val="bg1"/>
          </a:solidFill>
        </p:spPr>
        <p:txBody>
          <a:bodyPr>
            <a:normAutofit fontScale="90000"/>
          </a:bodyPr>
          <a:lstStyle/>
          <a:p>
            <a:endParaRPr lang="id-ID" dirty="0"/>
          </a:p>
        </p:txBody>
      </p:sp>
      <p:graphicFrame>
        <p:nvGraphicFramePr>
          <p:cNvPr id="4" name="Object 3">
            <a:extLst>
              <a:ext uri="{FF2B5EF4-FFF2-40B4-BE49-F238E27FC236}">
                <a16:creationId xmlns:a16="http://schemas.microsoft.com/office/drawing/2014/main" id="{BD208746-4C0F-41E2-9103-840F258E3195}"/>
              </a:ext>
            </a:extLst>
          </p:cNvPr>
          <p:cNvGraphicFramePr>
            <a:graphicFrameLocks noChangeAspect="1"/>
          </p:cNvGraphicFramePr>
          <p:nvPr/>
        </p:nvGraphicFramePr>
        <p:xfrm>
          <a:off x="549727" y="1828240"/>
          <a:ext cx="16941862" cy="8275320"/>
        </p:xfrm>
        <a:graphic>
          <a:graphicData uri="http://schemas.openxmlformats.org/presentationml/2006/ole">
            <mc:AlternateContent xmlns:mc="http://schemas.openxmlformats.org/markup-compatibility/2006">
              <mc:Choice xmlns:v="urn:schemas-microsoft-com:vml" Requires="v">
                <p:oleObj name="Worksheet" r:id="rId2" imgW="10884056" imgH="5715000" progId="Excel.Sheet.12">
                  <p:embed/>
                </p:oleObj>
              </mc:Choice>
              <mc:Fallback>
                <p:oleObj name="Worksheet" r:id="rId2" imgW="10884056" imgH="5715000" progId="Excel.Sheet.12">
                  <p:embed/>
                  <p:pic>
                    <p:nvPicPr>
                      <p:cNvPr id="4" name="Object 3">
                        <a:extLst>
                          <a:ext uri="{FF2B5EF4-FFF2-40B4-BE49-F238E27FC236}">
                            <a16:creationId xmlns:a16="http://schemas.microsoft.com/office/drawing/2014/main" id="{BD208746-4C0F-41E2-9103-840F258E3195}"/>
                          </a:ext>
                        </a:extLst>
                      </p:cNvPr>
                      <p:cNvPicPr/>
                      <p:nvPr/>
                    </p:nvPicPr>
                    <p:blipFill>
                      <a:blip r:embed="rId3"/>
                      <a:stretch>
                        <a:fillRect/>
                      </a:stretch>
                    </p:blipFill>
                    <p:spPr>
                      <a:xfrm>
                        <a:off x="549727" y="1828240"/>
                        <a:ext cx="16941862" cy="827532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D26EE3E-69B6-DD6E-A8F3-6A2DF653583D}"/>
              </a:ext>
            </a:extLst>
          </p:cNvPr>
          <p:cNvGraphicFramePr>
            <a:graphicFrameLocks noChangeAspect="1"/>
          </p:cNvGraphicFramePr>
          <p:nvPr/>
        </p:nvGraphicFramePr>
        <p:xfrm>
          <a:off x="549725" y="999780"/>
          <a:ext cx="16941862" cy="828460"/>
        </p:xfrm>
        <a:graphic>
          <a:graphicData uri="http://schemas.openxmlformats.org/presentationml/2006/ole">
            <mc:AlternateContent xmlns:mc="http://schemas.openxmlformats.org/markup-compatibility/2006">
              <mc:Choice xmlns:v="urn:schemas-microsoft-com:vml" Requires="v">
                <p:oleObj name="Worksheet" r:id="rId4" imgW="10884056" imgH="400258" progId="Excel.Sheet.12">
                  <p:embed/>
                </p:oleObj>
              </mc:Choice>
              <mc:Fallback>
                <p:oleObj name="Worksheet" r:id="rId4" imgW="10884056" imgH="400258" progId="Excel.Sheet.12">
                  <p:embed/>
                  <p:pic>
                    <p:nvPicPr>
                      <p:cNvPr id="5" name="Object 4">
                        <a:extLst>
                          <a:ext uri="{FF2B5EF4-FFF2-40B4-BE49-F238E27FC236}">
                            <a16:creationId xmlns:a16="http://schemas.microsoft.com/office/drawing/2014/main" id="{BD26EE3E-69B6-DD6E-A8F3-6A2DF653583D}"/>
                          </a:ext>
                        </a:extLst>
                      </p:cNvPr>
                      <p:cNvPicPr/>
                      <p:nvPr/>
                    </p:nvPicPr>
                    <p:blipFill>
                      <a:blip r:embed="rId5"/>
                      <a:stretch>
                        <a:fillRect/>
                      </a:stretch>
                    </p:blipFill>
                    <p:spPr>
                      <a:xfrm>
                        <a:off x="549725" y="999780"/>
                        <a:ext cx="16941862" cy="828460"/>
                      </a:xfrm>
                      <a:prstGeom prst="rect">
                        <a:avLst/>
                      </a:prstGeom>
                    </p:spPr>
                  </p:pic>
                </p:oleObj>
              </mc:Fallback>
            </mc:AlternateContent>
          </a:graphicData>
        </a:graphic>
      </p:graphicFrame>
    </p:spTree>
    <p:extLst>
      <p:ext uri="{BB962C8B-B14F-4D97-AF65-F5344CB8AC3E}">
        <p14:creationId xmlns:p14="http://schemas.microsoft.com/office/powerpoint/2010/main" val="1840716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E68B-4DAB-3F46-BAAF-44C7517D5B87}"/>
              </a:ext>
            </a:extLst>
          </p:cNvPr>
          <p:cNvSpPr>
            <a:spLocks noGrp="1"/>
          </p:cNvSpPr>
          <p:nvPr>
            <p:ph type="title"/>
          </p:nvPr>
        </p:nvSpPr>
        <p:spPr>
          <a:xfrm>
            <a:off x="598712" y="979713"/>
            <a:ext cx="17139564" cy="848526"/>
          </a:xfrm>
          <a:solidFill>
            <a:schemeClr val="bg1"/>
          </a:solidFill>
        </p:spPr>
        <p:txBody>
          <a:bodyPr>
            <a:normAutofit fontScale="90000"/>
          </a:bodyPr>
          <a:lstStyle/>
          <a:p>
            <a:endParaRPr lang="id-ID" dirty="0"/>
          </a:p>
        </p:txBody>
      </p:sp>
      <p:graphicFrame>
        <p:nvGraphicFramePr>
          <p:cNvPr id="4" name="Object 3">
            <a:extLst>
              <a:ext uri="{FF2B5EF4-FFF2-40B4-BE49-F238E27FC236}">
                <a16:creationId xmlns:a16="http://schemas.microsoft.com/office/drawing/2014/main" id="{A81D1DBE-4130-2806-7483-E1D768922DF6}"/>
              </a:ext>
            </a:extLst>
          </p:cNvPr>
          <p:cNvGraphicFramePr>
            <a:graphicFrameLocks noChangeAspect="1"/>
          </p:cNvGraphicFramePr>
          <p:nvPr/>
        </p:nvGraphicFramePr>
        <p:xfrm>
          <a:off x="582384" y="1828240"/>
          <a:ext cx="17155892" cy="8157572"/>
        </p:xfrm>
        <a:graphic>
          <a:graphicData uri="http://schemas.openxmlformats.org/presentationml/2006/ole">
            <mc:AlternateContent xmlns:mc="http://schemas.openxmlformats.org/markup-compatibility/2006">
              <mc:Choice xmlns:v="urn:schemas-microsoft-com:vml" Requires="v">
                <p:oleObj name="Worksheet" r:id="rId2" imgW="10884056" imgH="6057900" progId="Excel.Sheet.12">
                  <p:embed/>
                </p:oleObj>
              </mc:Choice>
              <mc:Fallback>
                <p:oleObj name="Worksheet" r:id="rId2" imgW="10884056" imgH="6057900" progId="Excel.Sheet.12">
                  <p:embed/>
                  <p:pic>
                    <p:nvPicPr>
                      <p:cNvPr id="4" name="Object 3">
                        <a:extLst>
                          <a:ext uri="{FF2B5EF4-FFF2-40B4-BE49-F238E27FC236}">
                            <a16:creationId xmlns:a16="http://schemas.microsoft.com/office/drawing/2014/main" id="{A81D1DBE-4130-2806-7483-E1D768922DF6}"/>
                          </a:ext>
                        </a:extLst>
                      </p:cNvPr>
                      <p:cNvPicPr/>
                      <p:nvPr/>
                    </p:nvPicPr>
                    <p:blipFill>
                      <a:blip r:embed="rId3"/>
                      <a:stretch>
                        <a:fillRect/>
                      </a:stretch>
                    </p:blipFill>
                    <p:spPr>
                      <a:xfrm>
                        <a:off x="582384" y="1828240"/>
                        <a:ext cx="17155892" cy="815757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8C3FB2E-46C2-9DAF-207E-E51390768A3B}"/>
              </a:ext>
            </a:extLst>
          </p:cNvPr>
          <p:cNvGraphicFramePr>
            <a:graphicFrameLocks noChangeAspect="1"/>
          </p:cNvGraphicFramePr>
          <p:nvPr/>
        </p:nvGraphicFramePr>
        <p:xfrm>
          <a:off x="582384" y="999778"/>
          <a:ext cx="17139564" cy="828460"/>
        </p:xfrm>
        <a:graphic>
          <a:graphicData uri="http://schemas.openxmlformats.org/presentationml/2006/ole">
            <mc:AlternateContent xmlns:mc="http://schemas.openxmlformats.org/markup-compatibility/2006">
              <mc:Choice xmlns:v="urn:schemas-microsoft-com:vml" Requires="v">
                <p:oleObj name="Worksheet" r:id="rId4" imgW="10884056" imgH="400258" progId="Excel.Sheet.12">
                  <p:embed/>
                </p:oleObj>
              </mc:Choice>
              <mc:Fallback>
                <p:oleObj name="Worksheet" r:id="rId4" imgW="10884056" imgH="400258" progId="Excel.Sheet.12">
                  <p:embed/>
                  <p:pic>
                    <p:nvPicPr>
                      <p:cNvPr id="5" name="Object 4">
                        <a:extLst>
                          <a:ext uri="{FF2B5EF4-FFF2-40B4-BE49-F238E27FC236}">
                            <a16:creationId xmlns:a16="http://schemas.microsoft.com/office/drawing/2014/main" id="{58C3FB2E-46C2-9DAF-207E-E51390768A3B}"/>
                          </a:ext>
                        </a:extLst>
                      </p:cNvPr>
                      <p:cNvPicPr/>
                      <p:nvPr/>
                    </p:nvPicPr>
                    <p:blipFill>
                      <a:blip r:embed="rId5"/>
                      <a:stretch>
                        <a:fillRect/>
                      </a:stretch>
                    </p:blipFill>
                    <p:spPr>
                      <a:xfrm>
                        <a:off x="582384" y="999778"/>
                        <a:ext cx="17139564" cy="828460"/>
                      </a:xfrm>
                      <a:prstGeom prst="rect">
                        <a:avLst/>
                      </a:prstGeom>
                    </p:spPr>
                  </p:pic>
                </p:oleObj>
              </mc:Fallback>
            </mc:AlternateContent>
          </a:graphicData>
        </a:graphic>
      </p:graphicFrame>
    </p:spTree>
    <p:extLst>
      <p:ext uri="{BB962C8B-B14F-4D97-AF65-F5344CB8AC3E}">
        <p14:creationId xmlns:p14="http://schemas.microsoft.com/office/powerpoint/2010/main" val="868419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7A1A-CBA9-C86C-D424-BB8D496B0E09}"/>
              </a:ext>
            </a:extLst>
          </p:cNvPr>
          <p:cNvSpPr>
            <a:spLocks noGrp="1"/>
          </p:cNvSpPr>
          <p:nvPr>
            <p:ph type="title"/>
          </p:nvPr>
        </p:nvSpPr>
        <p:spPr>
          <a:xfrm>
            <a:off x="647699" y="1061357"/>
            <a:ext cx="16843890" cy="766882"/>
          </a:xfrm>
          <a:solidFill>
            <a:schemeClr val="bg1"/>
          </a:solidFill>
        </p:spPr>
        <p:txBody>
          <a:bodyPr>
            <a:normAutofit fontScale="90000"/>
          </a:bodyPr>
          <a:lstStyle/>
          <a:p>
            <a:endParaRPr lang="id-ID" dirty="0"/>
          </a:p>
        </p:txBody>
      </p:sp>
      <p:graphicFrame>
        <p:nvGraphicFramePr>
          <p:cNvPr id="4" name="Object 3">
            <a:extLst>
              <a:ext uri="{FF2B5EF4-FFF2-40B4-BE49-F238E27FC236}">
                <a16:creationId xmlns:a16="http://schemas.microsoft.com/office/drawing/2014/main" id="{5B7E4CE3-E921-B5CC-489E-92F95254415C}"/>
              </a:ext>
            </a:extLst>
          </p:cNvPr>
          <p:cNvGraphicFramePr>
            <a:graphicFrameLocks noChangeAspect="1"/>
          </p:cNvGraphicFramePr>
          <p:nvPr/>
        </p:nvGraphicFramePr>
        <p:xfrm>
          <a:off x="647699" y="1828240"/>
          <a:ext cx="16843890" cy="8244956"/>
        </p:xfrm>
        <a:graphic>
          <a:graphicData uri="http://schemas.openxmlformats.org/presentationml/2006/ole">
            <mc:AlternateContent xmlns:mc="http://schemas.openxmlformats.org/markup-compatibility/2006">
              <mc:Choice xmlns:v="urn:schemas-microsoft-com:vml" Requires="v">
                <p:oleObj name="Worksheet" r:id="rId3" imgW="10884056" imgH="6057900" progId="Excel.Sheet.12">
                  <p:embed/>
                </p:oleObj>
              </mc:Choice>
              <mc:Fallback>
                <p:oleObj name="Worksheet" r:id="rId3" imgW="10884056" imgH="6057900" progId="Excel.Sheet.12">
                  <p:embed/>
                  <p:pic>
                    <p:nvPicPr>
                      <p:cNvPr id="4" name="Object 3">
                        <a:extLst>
                          <a:ext uri="{FF2B5EF4-FFF2-40B4-BE49-F238E27FC236}">
                            <a16:creationId xmlns:a16="http://schemas.microsoft.com/office/drawing/2014/main" id="{5B7E4CE3-E921-B5CC-489E-92F95254415C}"/>
                          </a:ext>
                        </a:extLst>
                      </p:cNvPr>
                      <p:cNvPicPr/>
                      <p:nvPr/>
                    </p:nvPicPr>
                    <p:blipFill>
                      <a:blip r:embed="rId4"/>
                      <a:stretch>
                        <a:fillRect/>
                      </a:stretch>
                    </p:blipFill>
                    <p:spPr>
                      <a:xfrm>
                        <a:off x="647699" y="1828240"/>
                        <a:ext cx="16843890" cy="824495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4BD4435-9728-5DA2-FA4D-21FFE7CFF9C5}"/>
              </a:ext>
            </a:extLst>
          </p:cNvPr>
          <p:cNvGraphicFramePr>
            <a:graphicFrameLocks noChangeAspect="1"/>
          </p:cNvGraphicFramePr>
          <p:nvPr/>
        </p:nvGraphicFramePr>
        <p:xfrm>
          <a:off x="647698" y="1077685"/>
          <a:ext cx="16843888" cy="766882"/>
        </p:xfrm>
        <a:graphic>
          <a:graphicData uri="http://schemas.openxmlformats.org/presentationml/2006/ole">
            <mc:AlternateContent xmlns:mc="http://schemas.openxmlformats.org/markup-compatibility/2006">
              <mc:Choice xmlns:v="urn:schemas-microsoft-com:vml" Requires="v">
                <p:oleObj name="Worksheet" r:id="rId5" imgW="10884056" imgH="400258" progId="Excel.Sheet.12">
                  <p:embed/>
                </p:oleObj>
              </mc:Choice>
              <mc:Fallback>
                <p:oleObj name="Worksheet" r:id="rId5" imgW="10884056" imgH="400258" progId="Excel.Sheet.12">
                  <p:embed/>
                  <p:pic>
                    <p:nvPicPr>
                      <p:cNvPr id="5" name="Object 4">
                        <a:extLst>
                          <a:ext uri="{FF2B5EF4-FFF2-40B4-BE49-F238E27FC236}">
                            <a16:creationId xmlns:a16="http://schemas.microsoft.com/office/drawing/2014/main" id="{A4BD4435-9728-5DA2-FA4D-21FFE7CFF9C5}"/>
                          </a:ext>
                        </a:extLst>
                      </p:cNvPr>
                      <p:cNvPicPr/>
                      <p:nvPr/>
                    </p:nvPicPr>
                    <p:blipFill>
                      <a:blip r:embed="rId6"/>
                      <a:stretch>
                        <a:fillRect/>
                      </a:stretch>
                    </p:blipFill>
                    <p:spPr>
                      <a:xfrm>
                        <a:off x="647698" y="1077685"/>
                        <a:ext cx="16843888" cy="766882"/>
                      </a:xfrm>
                      <a:prstGeom prst="rect">
                        <a:avLst/>
                      </a:prstGeom>
                    </p:spPr>
                  </p:pic>
                </p:oleObj>
              </mc:Fallback>
            </mc:AlternateContent>
          </a:graphicData>
        </a:graphic>
      </p:graphicFrame>
    </p:spTree>
    <p:extLst>
      <p:ext uri="{BB962C8B-B14F-4D97-AF65-F5344CB8AC3E}">
        <p14:creationId xmlns:p14="http://schemas.microsoft.com/office/powerpoint/2010/main" val="319130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C8E9-FEF8-BD56-50C8-52378A409BE4}"/>
              </a:ext>
            </a:extLst>
          </p:cNvPr>
          <p:cNvSpPr>
            <a:spLocks noGrp="1"/>
          </p:cNvSpPr>
          <p:nvPr>
            <p:ph type="title"/>
          </p:nvPr>
        </p:nvSpPr>
        <p:spPr>
          <a:xfrm>
            <a:off x="304800" y="75789"/>
            <a:ext cx="10363200" cy="953058"/>
          </a:xfrm>
          <a:solidFill>
            <a:srgbClr val="92D050"/>
          </a:solidFill>
        </p:spPr>
        <p:txBody>
          <a:bodyPr>
            <a:normAutofit/>
          </a:bodyPr>
          <a:lstStyle/>
          <a:p>
            <a:r>
              <a:rPr lang="en-US" b="1" dirty="0"/>
              <a:t>PENAMBAHAN POTENSI SETELAH UU HKPD</a:t>
            </a:r>
            <a:endParaRPr lang="id-ID" b="1" dirty="0"/>
          </a:p>
        </p:txBody>
      </p:sp>
      <p:sp>
        <p:nvSpPr>
          <p:cNvPr id="3" name="Content Placeholder 2">
            <a:extLst>
              <a:ext uri="{FF2B5EF4-FFF2-40B4-BE49-F238E27FC236}">
                <a16:creationId xmlns:a16="http://schemas.microsoft.com/office/drawing/2014/main" id="{E469FA8D-C2FE-63A4-0660-8536EF7C58DA}"/>
              </a:ext>
            </a:extLst>
          </p:cNvPr>
          <p:cNvSpPr>
            <a:spLocks noGrp="1"/>
          </p:cNvSpPr>
          <p:nvPr>
            <p:ph idx="1"/>
          </p:nvPr>
        </p:nvSpPr>
        <p:spPr>
          <a:xfrm>
            <a:off x="552317" y="3331806"/>
            <a:ext cx="16492140" cy="953058"/>
          </a:xfrm>
        </p:spPr>
        <p:txBody>
          <a:bodyPr/>
          <a:lstStyle/>
          <a:p>
            <a:pPr marL="0" indent="0">
              <a:buNone/>
            </a:pPr>
            <a:r>
              <a:rPr lang="en-US" dirty="0"/>
              <a:t>Dari </a:t>
            </a:r>
            <a:r>
              <a:rPr lang="en-US" dirty="0" err="1"/>
              <a:t>potensi</a:t>
            </a:r>
            <a:r>
              <a:rPr lang="en-US" dirty="0"/>
              <a:t> </a:t>
            </a:r>
            <a:r>
              <a:rPr lang="en-US" dirty="0" err="1"/>
              <a:t>pajak</a:t>
            </a:r>
            <a:r>
              <a:rPr lang="en-US" dirty="0"/>
              <a:t> dan </a:t>
            </a:r>
            <a:r>
              <a:rPr lang="en-US" dirty="0" err="1"/>
              <a:t>retribusi</a:t>
            </a:r>
            <a:r>
              <a:rPr lang="en-US" dirty="0"/>
              <a:t> </a:t>
            </a:r>
            <a:r>
              <a:rPr lang="en-US" dirty="0" err="1"/>
              <a:t>memiliki</a:t>
            </a:r>
            <a:r>
              <a:rPr lang="en-US" dirty="0"/>
              <a:t> </a:t>
            </a:r>
            <a:r>
              <a:rPr lang="en-US" dirty="0" err="1"/>
              <a:t>terdapat</a:t>
            </a:r>
            <a:r>
              <a:rPr lang="en-US" dirty="0"/>
              <a:t> </a:t>
            </a:r>
            <a:r>
              <a:rPr lang="en-US" dirty="0" err="1"/>
              <a:t>potensi</a:t>
            </a:r>
            <a:r>
              <a:rPr lang="en-US" dirty="0"/>
              <a:t> </a:t>
            </a:r>
            <a:r>
              <a:rPr lang="en-US" dirty="0" err="1"/>
              <a:t>baru</a:t>
            </a:r>
            <a:endParaRPr lang="en-US" dirty="0"/>
          </a:p>
          <a:p>
            <a:pPr marL="0" indent="0">
              <a:buNone/>
            </a:pPr>
            <a:endParaRPr lang="en-US" dirty="0"/>
          </a:p>
        </p:txBody>
      </p:sp>
      <p:sp>
        <p:nvSpPr>
          <p:cNvPr id="4" name="Rectangle 3">
            <a:extLst>
              <a:ext uri="{FF2B5EF4-FFF2-40B4-BE49-F238E27FC236}">
                <a16:creationId xmlns:a16="http://schemas.microsoft.com/office/drawing/2014/main" id="{EE8C47F7-9D4A-59C1-57EE-78FBB7DFC1D4}"/>
              </a:ext>
            </a:extLst>
          </p:cNvPr>
          <p:cNvSpPr/>
          <p:nvPr/>
        </p:nvSpPr>
        <p:spPr>
          <a:xfrm>
            <a:off x="557760" y="4668161"/>
            <a:ext cx="7711476" cy="2587471"/>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685800" indent="-685800">
              <a:buAutoNum type="arabicPeriod"/>
            </a:pPr>
            <a:r>
              <a:rPr lang="en-US" sz="4800" dirty="0" err="1"/>
              <a:t>Opsen</a:t>
            </a:r>
            <a:r>
              <a:rPr lang="en-US" sz="4800" dirty="0"/>
              <a:t> PKB</a:t>
            </a:r>
          </a:p>
          <a:p>
            <a:pPr marL="685800" indent="-685800">
              <a:buAutoNum type="arabicPeriod"/>
            </a:pPr>
            <a:r>
              <a:rPr lang="en-US" sz="4800" dirty="0" err="1"/>
              <a:t>Opsen</a:t>
            </a:r>
            <a:r>
              <a:rPr lang="en-US" sz="4800" dirty="0"/>
              <a:t> BBN KB</a:t>
            </a:r>
          </a:p>
          <a:p>
            <a:pPr marL="685800" indent="-685800">
              <a:buAutoNum type="arabicPeriod"/>
            </a:pPr>
            <a:r>
              <a:rPr lang="en-US" sz="4800" dirty="0"/>
              <a:t>TARIF PAJAK HIBURAN 40%</a:t>
            </a:r>
            <a:endParaRPr lang="id-ID" sz="4800" dirty="0"/>
          </a:p>
        </p:txBody>
      </p:sp>
      <p:sp>
        <p:nvSpPr>
          <p:cNvPr id="5" name="TextBox 4">
            <a:extLst>
              <a:ext uri="{FF2B5EF4-FFF2-40B4-BE49-F238E27FC236}">
                <a16:creationId xmlns:a16="http://schemas.microsoft.com/office/drawing/2014/main" id="{7A8E8C60-2324-3399-4DE8-B913685EE3FD}"/>
              </a:ext>
            </a:extLst>
          </p:cNvPr>
          <p:cNvSpPr txBox="1"/>
          <p:nvPr/>
        </p:nvSpPr>
        <p:spPr>
          <a:xfrm>
            <a:off x="552317" y="3846111"/>
            <a:ext cx="3575430" cy="830997"/>
          </a:xfrm>
          <a:prstGeom prst="rect">
            <a:avLst/>
          </a:prstGeom>
          <a:solidFill>
            <a:srgbClr val="FFFF00"/>
          </a:solidFill>
        </p:spPr>
        <p:txBody>
          <a:bodyPr wrap="square" rtlCol="0">
            <a:spAutoFit/>
          </a:bodyPr>
          <a:lstStyle/>
          <a:p>
            <a:r>
              <a:rPr lang="en-US" sz="4800" dirty="0"/>
              <a:t>Sektor </a:t>
            </a:r>
            <a:r>
              <a:rPr lang="en-US" sz="4800" dirty="0" err="1"/>
              <a:t>Pajak</a:t>
            </a:r>
            <a:endParaRPr lang="id-ID" sz="4800" dirty="0"/>
          </a:p>
        </p:txBody>
      </p:sp>
      <p:sp>
        <p:nvSpPr>
          <p:cNvPr id="6" name="Rectangle 5">
            <a:extLst>
              <a:ext uri="{FF2B5EF4-FFF2-40B4-BE49-F238E27FC236}">
                <a16:creationId xmlns:a16="http://schemas.microsoft.com/office/drawing/2014/main" id="{B4A24FBF-FE19-BAE3-0FCC-95B2BAEE5328}"/>
              </a:ext>
            </a:extLst>
          </p:cNvPr>
          <p:cNvSpPr/>
          <p:nvPr/>
        </p:nvSpPr>
        <p:spPr>
          <a:xfrm>
            <a:off x="6384472" y="8185709"/>
            <a:ext cx="11810999" cy="1441651"/>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marL="685800" indent="-685800">
              <a:buAutoNum type="arabicPeriod"/>
            </a:pPr>
            <a:r>
              <a:rPr lang="en-US" sz="4000" dirty="0"/>
              <a:t>DINAS PEKERJAAN UMUM DAN DINAS PERTANIAN</a:t>
            </a:r>
          </a:p>
          <a:p>
            <a:pPr marL="685800" indent="-685800">
              <a:buAutoNum type="arabicPeriod"/>
            </a:pPr>
            <a:r>
              <a:rPr lang="en-US" sz="4000" dirty="0"/>
              <a:t>RETRIBUSI PADA KECAMATAN (16)</a:t>
            </a:r>
            <a:endParaRPr lang="id-ID" sz="4000" dirty="0"/>
          </a:p>
        </p:txBody>
      </p:sp>
      <p:sp>
        <p:nvSpPr>
          <p:cNvPr id="7" name="TextBox 6">
            <a:extLst>
              <a:ext uri="{FF2B5EF4-FFF2-40B4-BE49-F238E27FC236}">
                <a16:creationId xmlns:a16="http://schemas.microsoft.com/office/drawing/2014/main" id="{6753EACE-0B05-D78D-1909-73EFC14787A0}"/>
              </a:ext>
            </a:extLst>
          </p:cNvPr>
          <p:cNvSpPr txBox="1"/>
          <p:nvPr/>
        </p:nvSpPr>
        <p:spPr>
          <a:xfrm>
            <a:off x="6303075" y="7322055"/>
            <a:ext cx="4409626" cy="830997"/>
          </a:xfrm>
          <a:prstGeom prst="rect">
            <a:avLst/>
          </a:prstGeom>
          <a:solidFill>
            <a:srgbClr val="FFFF00"/>
          </a:solidFill>
        </p:spPr>
        <p:txBody>
          <a:bodyPr wrap="square" rtlCol="0">
            <a:spAutoFit/>
          </a:bodyPr>
          <a:lstStyle/>
          <a:p>
            <a:r>
              <a:rPr lang="en-US" sz="4800" dirty="0"/>
              <a:t>Sektor </a:t>
            </a:r>
            <a:r>
              <a:rPr lang="en-US" sz="4800" dirty="0" err="1"/>
              <a:t>Retribusi</a:t>
            </a:r>
            <a:endParaRPr lang="id-ID" sz="4800" dirty="0"/>
          </a:p>
        </p:txBody>
      </p:sp>
      <p:pic>
        <p:nvPicPr>
          <p:cNvPr id="8" name="Picture 7">
            <a:extLst>
              <a:ext uri="{FF2B5EF4-FFF2-40B4-BE49-F238E27FC236}">
                <a16:creationId xmlns:a16="http://schemas.microsoft.com/office/drawing/2014/main" id="{8093DD54-1689-1C9D-4E67-9418680B77F4}"/>
              </a:ext>
            </a:extLst>
          </p:cNvPr>
          <p:cNvPicPr>
            <a:picLocks noChangeAspect="1"/>
          </p:cNvPicPr>
          <p:nvPr/>
        </p:nvPicPr>
        <p:blipFill>
          <a:blip r:embed="rId2"/>
          <a:stretch>
            <a:fillRect/>
          </a:stretch>
        </p:blipFill>
        <p:spPr>
          <a:xfrm>
            <a:off x="15773400" y="3658305"/>
            <a:ext cx="1962283" cy="2913081"/>
          </a:xfrm>
          <a:prstGeom prst="rect">
            <a:avLst/>
          </a:prstGeom>
        </p:spPr>
      </p:pic>
      <p:sp>
        <p:nvSpPr>
          <p:cNvPr id="9" name="Subtitle 1">
            <a:extLst>
              <a:ext uri="{FF2B5EF4-FFF2-40B4-BE49-F238E27FC236}">
                <a16:creationId xmlns:a16="http://schemas.microsoft.com/office/drawing/2014/main" id="{E3EEF257-4C47-4EC8-D9BD-CB39DBFE712B}"/>
              </a:ext>
            </a:extLst>
          </p:cNvPr>
          <p:cNvSpPr txBox="1">
            <a:spLocks/>
          </p:cNvSpPr>
          <p:nvPr/>
        </p:nvSpPr>
        <p:spPr>
          <a:xfrm>
            <a:off x="304800" y="965356"/>
            <a:ext cx="8839200" cy="1296144"/>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spcFirstLastPara="1" vert="horz" wrap="square" lIns="137138" tIns="137138" rIns="137138" bIns="137138" rtlCol="0" anchor="t" anchorCtr="0">
            <a:noAutofit/>
          </a:bodyPr>
          <a:lstStyle>
            <a:lvl1pPr marL="228600" lvl="0"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1pPr>
            <a:lvl2pPr marL="685800" lvl="1"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2pPr>
            <a:lvl3pPr marL="1143000" lvl="2"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3pPr>
            <a:lvl4pPr marL="1600200" lvl="3"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4pPr>
            <a:lvl5pPr marL="2057400" lvl="4" indent="-228600" algn="l" defTabSz="914400" rtl="0" eaLnBrk="1" latinLnBrk="0" hangingPunct="1">
              <a:lnSpc>
                <a:spcPct val="100000"/>
              </a:lnSpc>
              <a:spcBef>
                <a:spcPts val="0"/>
              </a:spcBef>
              <a:spcAft>
                <a:spcPts val="0"/>
              </a:spcAft>
              <a:buFont typeface="Arial" panose="020B0604020202020204" pitchFamily="34" charset="0"/>
              <a:buNone/>
              <a:defRPr sz="1600" b="0" i="0" kern="1200" spc="50" baseline="0">
                <a:solidFill>
                  <a:schemeClr val="tx1"/>
                </a:solidFill>
                <a:latin typeface="+mn-lt"/>
                <a:ea typeface="+mn-ea"/>
                <a:cs typeface="Arial" panose="020B0604020202020204" pitchFamily="34" charset="0"/>
              </a:defRPr>
            </a:lvl5pPr>
            <a:lvl6pPr marL="2514600" lvl="5" indent="-22860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9pPr>
          </a:lstStyle>
          <a:p>
            <a:pPr algn="ctr"/>
            <a:r>
              <a:rPr lang="en-US" sz="2700" dirty="0" err="1"/>
              <a:t>Peraturan</a:t>
            </a:r>
            <a:r>
              <a:rPr lang="en-US" sz="2700" dirty="0"/>
              <a:t> </a:t>
            </a:r>
            <a:r>
              <a:rPr lang="en-US" sz="2700" dirty="0" err="1"/>
              <a:t>Pemerintah</a:t>
            </a:r>
            <a:r>
              <a:rPr lang="en-US" sz="2700" dirty="0"/>
              <a:t> </a:t>
            </a:r>
            <a:r>
              <a:rPr lang="en-US" sz="2700" dirty="0" err="1"/>
              <a:t>Nomor</a:t>
            </a:r>
            <a:r>
              <a:rPr lang="en-US" sz="2700" dirty="0"/>
              <a:t> 35 </a:t>
            </a:r>
            <a:r>
              <a:rPr lang="en-US" sz="2700" dirty="0" err="1"/>
              <a:t>Tahun</a:t>
            </a:r>
            <a:r>
              <a:rPr lang="en-US" sz="2700" dirty="0"/>
              <a:t> 2023 </a:t>
            </a:r>
            <a:r>
              <a:rPr lang="en-US" sz="2700" dirty="0" err="1"/>
              <a:t>Tentang</a:t>
            </a:r>
            <a:endParaRPr lang="en-US" sz="2700" dirty="0"/>
          </a:p>
          <a:p>
            <a:pPr algn="ctr"/>
            <a:r>
              <a:rPr lang="en-US" sz="2700" dirty="0" err="1"/>
              <a:t>Ketentuan</a:t>
            </a:r>
            <a:r>
              <a:rPr lang="en-US" sz="2700" dirty="0"/>
              <a:t> </a:t>
            </a:r>
            <a:r>
              <a:rPr lang="en-US" sz="2700" dirty="0" err="1"/>
              <a:t>Umum</a:t>
            </a:r>
            <a:r>
              <a:rPr lang="en-US" sz="2700" dirty="0"/>
              <a:t> </a:t>
            </a:r>
            <a:r>
              <a:rPr lang="en-US" sz="2700" dirty="0" err="1"/>
              <a:t>Pajak</a:t>
            </a:r>
            <a:r>
              <a:rPr lang="en-US" sz="2700" dirty="0"/>
              <a:t> Daerah dan </a:t>
            </a:r>
            <a:r>
              <a:rPr lang="en-US" sz="2700" dirty="0" err="1"/>
              <a:t>Retribusi</a:t>
            </a:r>
            <a:r>
              <a:rPr lang="en-US" sz="2700" dirty="0"/>
              <a:t> Daerah </a:t>
            </a:r>
            <a:endParaRPr lang="id-ID" sz="2700" dirty="0"/>
          </a:p>
        </p:txBody>
      </p:sp>
      <p:sp>
        <p:nvSpPr>
          <p:cNvPr id="10" name="Rectangle 9">
            <a:extLst>
              <a:ext uri="{FF2B5EF4-FFF2-40B4-BE49-F238E27FC236}">
                <a16:creationId xmlns:a16="http://schemas.microsoft.com/office/drawing/2014/main" id="{962F26BA-6B89-209C-6D72-FF2433A646B2}"/>
              </a:ext>
            </a:extLst>
          </p:cNvPr>
          <p:cNvSpPr/>
          <p:nvPr/>
        </p:nvSpPr>
        <p:spPr>
          <a:xfrm>
            <a:off x="9219589" y="1717483"/>
            <a:ext cx="7534952" cy="1040188"/>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err="1"/>
              <a:t>Peraturan</a:t>
            </a:r>
            <a:r>
              <a:rPr lang="en-US" sz="3600" b="1" dirty="0"/>
              <a:t> Daerah </a:t>
            </a:r>
          </a:p>
          <a:p>
            <a:pPr algn="ctr"/>
            <a:r>
              <a:rPr lang="en-US" sz="3600" b="1" dirty="0"/>
              <a:t>Kota Semarang No 10 </a:t>
            </a:r>
            <a:r>
              <a:rPr lang="en-US" sz="3600" b="1" dirty="0" err="1"/>
              <a:t>Tahun</a:t>
            </a:r>
            <a:r>
              <a:rPr lang="en-US" sz="3600" b="1" dirty="0"/>
              <a:t> 2023</a:t>
            </a:r>
            <a:endParaRPr lang="id-ID" sz="3600" b="1" dirty="0"/>
          </a:p>
        </p:txBody>
      </p:sp>
    </p:spTree>
    <p:extLst>
      <p:ext uri="{BB962C8B-B14F-4D97-AF65-F5344CB8AC3E}">
        <p14:creationId xmlns:p14="http://schemas.microsoft.com/office/powerpoint/2010/main" val="2815988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A80C8-B379-695F-2579-668317814CDE}"/>
              </a:ext>
            </a:extLst>
          </p:cNvPr>
          <p:cNvSpPr>
            <a:spLocks noGrp="1"/>
          </p:cNvSpPr>
          <p:nvPr>
            <p:ph type="title"/>
          </p:nvPr>
        </p:nvSpPr>
        <p:spPr>
          <a:xfrm>
            <a:off x="4724400" y="274638"/>
            <a:ext cx="12039600" cy="1143000"/>
          </a:xfrm>
          <a:solidFill>
            <a:schemeClr val="accent3">
              <a:lumMod val="60000"/>
              <a:lumOff val="40000"/>
            </a:schemeClr>
          </a:solidFill>
        </p:spPr>
        <p:txBody>
          <a:bodyPr>
            <a:normAutofit fontScale="90000"/>
          </a:bodyPr>
          <a:lstStyle/>
          <a:p>
            <a:r>
              <a:rPr lang="en-US" dirty="0"/>
              <a:t>PERUBAHAN KODE REKENING PADA </a:t>
            </a:r>
            <a:br>
              <a:rPr lang="en-US" dirty="0"/>
            </a:br>
            <a:r>
              <a:rPr lang="en-US" dirty="0"/>
              <a:t>KECAMATAN SEMARANG TENGAH</a:t>
            </a:r>
            <a:endParaRPr lang="id-ID" dirty="0"/>
          </a:p>
        </p:txBody>
      </p:sp>
      <p:pic>
        <p:nvPicPr>
          <p:cNvPr id="5" name="Content Placeholder 4">
            <a:extLst>
              <a:ext uri="{FF2B5EF4-FFF2-40B4-BE49-F238E27FC236}">
                <a16:creationId xmlns:a16="http://schemas.microsoft.com/office/drawing/2014/main" id="{82CB957B-7DB1-BE27-1FC9-83C218A1E3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041" t="53302" r="20507" b="25614"/>
          <a:stretch/>
        </p:blipFill>
        <p:spPr>
          <a:xfrm>
            <a:off x="4038600" y="1740527"/>
            <a:ext cx="13944600" cy="2971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7B30084A-8C4A-42A0-6FEF-48AC810832C9}"/>
              </a:ext>
            </a:extLst>
          </p:cNvPr>
          <p:cNvPicPr>
            <a:picLocks noChangeAspect="1"/>
          </p:cNvPicPr>
          <p:nvPr/>
        </p:nvPicPr>
        <p:blipFill rotWithShape="1">
          <a:blip r:embed="rId3">
            <a:extLst>
              <a:ext uri="{28A0092B-C50C-407E-A947-70E740481C1C}">
                <a14:useLocalDpi xmlns:a14="http://schemas.microsoft.com/office/drawing/2010/main" val="0"/>
              </a:ext>
            </a:extLst>
          </a:blip>
          <a:srcRect l="16067" t="46772" r="21714" b="9469"/>
          <a:stretch/>
        </p:blipFill>
        <p:spPr>
          <a:xfrm>
            <a:off x="4038600" y="4991100"/>
            <a:ext cx="13868400" cy="50212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a:extLst>
              <a:ext uri="{FF2B5EF4-FFF2-40B4-BE49-F238E27FC236}">
                <a16:creationId xmlns:a16="http://schemas.microsoft.com/office/drawing/2014/main" id="{E3FB9D6B-DCCC-E664-0C99-742D9B4F4BF7}"/>
              </a:ext>
            </a:extLst>
          </p:cNvPr>
          <p:cNvSpPr/>
          <p:nvPr/>
        </p:nvSpPr>
        <p:spPr>
          <a:xfrm>
            <a:off x="1371600" y="2742704"/>
            <a:ext cx="2209800"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2024</a:t>
            </a:r>
          </a:p>
        </p:txBody>
      </p:sp>
      <p:sp>
        <p:nvSpPr>
          <p:cNvPr id="9" name="Rectangle 8">
            <a:extLst>
              <a:ext uri="{FF2B5EF4-FFF2-40B4-BE49-F238E27FC236}">
                <a16:creationId xmlns:a16="http://schemas.microsoft.com/office/drawing/2014/main" id="{56301EFA-7280-2A94-CD97-2853C8BBA774}"/>
              </a:ext>
            </a:extLst>
          </p:cNvPr>
          <p:cNvSpPr/>
          <p:nvPr/>
        </p:nvSpPr>
        <p:spPr>
          <a:xfrm>
            <a:off x="1371600" y="6532239"/>
            <a:ext cx="2209800"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2025</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34087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699E-9A55-96F1-CCC5-A83F06621992}"/>
              </a:ext>
            </a:extLst>
          </p:cNvPr>
          <p:cNvSpPr>
            <a:spLocks noGrp="1"/>
          </p:cNvSpPr>
          <p:nvPr>
            <p:ph type="title"/>
          </p:nvPr>
        </p:nvSpPr>
        <p:spPr>
          <a:xfrm>
            <a:off x="4572000" y="381000"/>
            <a:ext cx="8229600" cy="1143000"/>
          </a:xfrm>
        </p:spPr>
        <p:txBody>
          <a:bodyPr/>
          <a:lstStyle/>
          <a:p>
            <a:r>
              <a:rPr lang="en-US" dirty="0"/>
              <a:t>Dinas </a:t>
            </a:r>
            <a:r>
              <a:rPr lang="en-US" dirty="0" err="1"/>
              <a:t>Perdagangan</a:t>
            </a:r>
            <a:r>
              <a:rPr lang="en-US" dirty="0"/>
              <a:t> 2024</a:t>
            </a:r>
            <a:endParaRPr lang="id-ID" dirty="0"/>
          </a:p>
        </p:txBody>
      </p:sp>
      <p:pic>
        <p:nvPicPr>
          <p:cNvPr id="5" name="Content Placeholder 4">
            <a:extLst>
              <a:ext uri="{FF2B5EF4-FFF2-40B4-BE49-F238E27FC236}">
                <a16:creationId xmlns:a16="http://schemas.microsoft.com/office/drawing/2014/main" id="{244840E5-C86C-0FDF-09C0-A9B056DD5E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987" t="36929" r="21343"/>
          <a:stretch/>
        </p:blipFill>
        <p:spPr>
          <a:xfrm>
            <a:off x="800100" y="1524000"/>
            <a:ext cx="16687800" cy="8610600"/>
          </a:xfrm>
        </p:spPr>
      </p:pic>
    </p:spTree>
    <p:extLst>
      <p:ext uri="{BB962C8B-B14F-4D97-AF65-F5344CB8AC3E}">
        <p14:creationId xmlns:p14="http://schemas.microsoft.com/office/powerpoint/2010/main" val="3281042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32D55-AC14-19C5-0825-C7C2A78EAB15}"/>
              </a:ext>
            </a:extLst>
          </p:cNvPr>
          <p:cNvSpPr>
            <a:spLocks noGrp="1"/>
          </p:cNvSpPr>
          <p:nvPr>
            <p:ph type="title"/>
          </p:nvPr>
        </p:nvSpPr>
        <p:spPr>
          <a:xfrm>
            <a:off x="5029200" y="165356"/>
            <a:ext cx="8229600" cy="1143000"/>
          </a:xfrm>
        </p:spPr>
        <p:txBody>
          <a:bodyPr/>
          <a:lstStyle/>
          <a:p>
            <a:r>
              <a:rPr lang="en-US" dirty="0"/>
              <a:t>Dinas </a:t>
            </a:r>
            <a:r>
              <a:rPr lang="en-US" dirty="0" err="1"/>
              <a:t>Perdagangan</a:t>
            </a:r>
            <a:r>
              <a:rPr lang="en-US" dirty="0"/>
              <a:t> 2025</a:t>
            </a:r>
            <a:endParaRPr lang="id-ID" dirty="0"/>
          </a:p>
        </p:txBody>
      </p:sp>
      <p:pic>
        <p:nvPicPr>
          <p:cNvPr id="5" name="Content Placeholder 4">
            <a:extLst>
              <a:ext uri="{FF2B5EF4-FFF2-40B4-BE49-F238E27FC236}">
                <a16:creationId xmlns:a16="http://schemas.microsoft.com/office/drawing/2014/main" id="{8769FE7B-1A11-FC62-7BFE-23305F86D1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148" t="37389" r="21297"/>
          <a:stretch/>
        </p:blipFill>
        <p:spPr>
          <a:xfrm>
            <a:off x="457200" y="1308356"/>
            <a:ext cx="17553292" cy="8704005"/>
          </a:xfrm>
        </p:spPr>
      </p:pic>
    </p:spTree>
    <p:extLst>
      <p:ext uri="{BB962C8B-B14F-4D97-AF65-F5344CB8AC3E}">
        <p14:creationId xmlns:p14="http://schemas.microsoft.com/office/powerpoint/2010/main" val="1694295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BFDBB-3286-6C51-2E75-B592BC9A9E13}"/>
              </a:ext>
            </a:extLst>
          </p:cNvPr>
          <p:cNvPicPr>
            <a:picLocks noChangeAspect="1"/>
          </p:cNvPicPr>
          <p:nvPr/>
        </p:nvPicPr>
        <p:blipFill>
          <a:blip r:embed="rId2"/>
          <a:stretch>
            <a:fillRect/>
          </a:stretch>
        </p:blipFill>
        <p:spPr>
          <a:xfrm>
            <a:off x="112784" y="2171700"/>
            <a:ext cx="9031216" cy="5029200"/>
          </a:xfrm>
          <a:prstGeom prst="rect">
            <a:avLst/>
          </a:prstGeom>
          <a:ln>
            <a:noFill/>
          </a:ln>
          <a:effectLst>
            <a:softEdge rad="112500"/>
          </a:effectLst>
        </p:spPr>
      </p:pic>
      <p:sp>
        <p:nvSpPr>
          <p:cNvPr id="5" name="TextBox 4">
            <a:extLst>
              <a:ext uri="{FF2B5EF4-FFF2-40B4-BE49-F238E27FC236}">
                <a16:creationId xmlns:a16="http://schemas.microsoft.com/office/drawing/2014/main" id="{1EF45FA1-7D2A-628F-9613-94C84D0DDFBC}"/>
              </a:ext>
            </a:extLst>
          </p:cNvPr>
          <p:cNvSpPr txBox="1"/>
          <p:nvPr/>
        </p:nvSpPr>
        <p:spPr>
          <a:xfrm>
            <a:off x="685800" y="952500"/>
            <a:ext cx="6711646" cy="830997"/>
          </a:xfrm>
          <a:prstGeom prst="rect">
            <a:avLst/>
          </a:prstGeom>
          <a:noFill/>
        </p:spPr>
        <p:txBody>
          <a:bodyPr wrap="none" rtlCol="0">
            <a:spAutoFit/>
          </a:bodyPr>
          <a:lstStyle/>
          <a:p>
            <a:r>
              <a:rPr lang="en-US" sz="4800" dirty="0" err="1"/>
              <a:t>Sasaran</a:t>
            </a:r>
            <a:r>
              <a:rPr lang="en-US" sz="4800" dirty="0"/>
              <a:t> &gt; </a:t>
            </a:r>
            <a:r>
              <a:rPr lang="en-US" sz="4800" dirty="0" err="1"/>
              <a:t>capaian</a:t>
            </a:r>
            <a:r>
              <a:rPr lang="en-US" sz="4800" dirty="0"/>
              <a:t> &gt; target</a:t>
            </a:r>
            <a:endParaRPr lang="id-ID" sz="4800" dirty="0"/>
          </a:p>
        </p:txBody>
      </p:sp>
      <p:pic>
        <p:nvPicPr>
          <p:cNvPr id="6" name="Picture 5">
            <a:extLst>
              <a:ext uri="{FF2B5EF4-FFF2-40B4-BE49-F238E27FC236}">
                <a16:creationId xmlns:a16="http://schemas.microsoft.com/office/drawing/2014/main" id="{43ABE9E9-DA32-A0A3-78EF-6CCB9FFBBB39}"/>
              </a:ext>
            </a:extLst>
          </p:cNvPr>
          <p:cNvPicPr>
            <a:picLocks noChangeAspect="1"/>
          </p:cNvPicPr>
          <p:nvPr/>
        </p:nvPicPr>
        <p:blipFill>
          <a:blip r:embed="rId3"/>
          <a:stretch>
            <a:fillRect/>
          </a:stretch>
        </p:blipFill>
        <p:spPr>
          <a:xfrm>
            <a:off x="10874514" y="495300"/>
            <a:ext cx="6956286" cy="4490114"/>
          </a:xfrm>
          <a:prstGeom prst="rect">
            <a:avLst/>
          </a:prstGeom>
          <a:ln>
            <a:noFill/>
          </a:ln>
          <a:effectLst>
            <a:softEdge rad="112500"/>
          </a:effectLst>
        </p:spPr>
      </p:pic>
      <p:pic>
        <p:nvPicPr>
          <p:cNvPr id="2050" name="Picture 2">
            <a:extLst>
              <a:ext uri="{FF2B5EF4-FFF2-40B4-BE49-F238E27FC236}">
                <a16:creationId xmlns:a16="http://schemas.microsoft.com/office/drawing/2014/main" id="{CAC1E0D7-9443-ADF0-F876-A04D961F6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4514" y="5335676"/>
            <a:ext cx="6956286" cy="4456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Arrow: Notched Right 6">
            <a:extLst>
              <a:ext uri="{FF2B5EF4-FFF2-40B4-BE49-F238E27FC236}">
                <a16:creationId xmlns:a16="http://schemas.microsoft.com/office/drawing/2014/main" id="{79CD960E-F02B-045C-FCA6-CDA1C09EFF59}"/>
              </a:ext>
            </a:extLst>
          </p:cNvPr>
          <p:cNvSpPr/>
          <p:nvPr/>
        </p:nvSpPr>
        <p:spPr>
          <a:xfrm>
            <a:off x="9144000" y="2933700"/>
            <a:ext cx="1730514" cy="1066800"/>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Arrow: Notched Right 7">
            <a:extLst>
              <a:ext uri="{FF2B5EF4-FFF2-40B4-BE49-F238E27FC236}">
                <a16:creationId xmlns:a16="http://schemas.microsoft.com/office/drawing/2014/main" id="{C7EB44B8-C8D9-7546-362B-B5C0CD523B7D}"/>
              </a:ext>
            </a:extLst>
          </p:cNvPr>
          <p:cNvSpPr/>
          <p:nvPr/>
        </p:nvSpPr>
        <p:spPr>
          <a:xfrm>
            <a:off x="9119937" y="5905500"/>
            <a:ext cx="1730514" cy="1066800"/>
          </a:xfrm>
          <a:prstGeom prst="notched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844739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0903A9-240D-1506-7549-EFE3835791F9}"/>
              </a:ext>
            </a:extLst>
          </p:cNvPr>
          <p:cNvSpPr/>
          <p:nvPr/>
        </p:nvSpPr>
        <p:spPr>
          <a:xfrm>
            <a:off x="2895600" y="495300"/>
            <a:ext cx="1211081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Alur </a:t>
            </a:r>
            <a:r>
              <a:rPr lang="en-US" sz="5400" b="0" cap="none" spc="0" dirty="0" err="1">
                <a:ln w="0"/>
                <a:solidFill>
                  <a:schemeClr val="tx1"/>
                </a:solidFill>
                <a:effectLst>
                  <a:outerShdw blurRad="38100" dist="19050" dir="2700000" algn="tl" rotWithShape="0">
                    <a:schemeClr val="dk1">
                      <a:alpha val="40000"/>
                    </a:schemeClr>
                  </a:outerShdw>
                </a:effectLst>
              </a:rPr>
              <a:t>Pengambilan</a:t>
            </a:r>
            <a:r>
              <a:rPr lang="en-US" sz="5400" b="0" cap="none" spc="0" dirty="0">
                <a:ln w="0"/>
                <a:solidFill>
                  <a:schemeClr val="tx1"/>
                </a:solidFill>
                <a:effectLst>
                  <a:outerShdw blurRad="38100" dist="19050" dir="2700000" algn="tl" rotWithShape="0">
                    <a:schemeClr val="dk1">
                      <a:alpha val="40000"/>
                    </a:schemeClr>
                  </a:outerShdw>
                </a:effectLst>
              </a:rPr>
              <a:t> Data </a:t>
            </a:r>
            <a:r>
              <a:rPr lang="en-US" sz="5400" b="0" cap="none" spc="0" dirty="0" err="1">
                <a:ln w="0"/>
                <a:solidFill>
                  <a:schemeClr val="tx1"/>
                </a:solidFill>
                <a:effectLst>
                  <a:outerShdw blurRad="38100" dist="19050" dir="2700000" algn="tl" rotWithShape="0">
                    <a:schemeClr val="dk1">
                      <a:alpha val="40000"/>
                    </a:schemeClr>
                  </a:outerShdw>
                </a:effectLst>
              </a:rPr>
              <a:t>Pajak</a:t>
            </a:r>
            <a:r>
              <a:rPr lang="en-US" sz="5400" b="0" cap="none" spc="0" dirty="0">
                <a:ln w="0"/>
                <a:solidFill>
                  <a:schemeClr val="tx1"/>
                </a:solidFill>
                <a:effectLst>
                  <a:outerShdw blurRad="38100" dist="19050" dir="2700000" algn="tl" rotWithShape="0">
                    <a:schemeClr val="dk1">
                      <a:alpha val="40000"/>
                    </a:schemeClr>
                  </a:outerShdw>
                </a:effectLst>
              </a:rPr>
              <a:t> dan </a:t>
            </a:r>
            <a:r>
              <a:rPr lang="en-US" sz="5400" b="0" cap="none" spc="0" dirty="0" err="1">
                <a:ln w="0"/>
                <a:solidFill>
                  <a:schemeClr val="tx1"/>
                </a:solidFill>
                <a:effectLst>
                  <a:outerShdw blurRad="38100" dist="19050" dir="2700000" algn="tl" rotWithShape="0">
                    <a:schemeClr val="dk1">
                      <a:alpha val="40000"/>
                    </a:schemeClr>
                  </a:outerShdw>
                </a:effectLst>
              </a:rPr>
              <a:t>Retribusi</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481D05CA-0993-8511-1118-1E80E06E0819}"/>
              </a:ext>
            </a:extLst>
          </p:cNvPr>
          <p:cNvPicPr>
            <a:picLocks noChangeAspect="1"/>
          </p:cNvPicPr>
          <p:nvPr/>
        </p:nvPicPr>
        <p:blipFill rotWithShape="1">
          <a:blip r:embed="rId2"/>
          <a:srcRect t="20472" r="567"/>
          <a:stretch/>
        </p:blipFill>
        <p:spPr>
          <a:xfrm>
            <a:off x="632789" y="2475875"/>
            <a:ext cx="2895600" cy="3178865"/>
          </a:xfrm>
          <a:prstGeom prst="rect">
            <a:avLst/>
          </a:prstGeom>
        </p:spPr>
      </p:pic>
      <p:sp>
        <p:nvSpPr>
          <p:cNvPr id="6" name="TextBox 5">
            <a:extLst>
              <a:ext uri="{FF2B5EF4-FFF2-40B4-BE49-F238E27FC236}">
                <a16:creationId xmlns:a16="http://schemas.microsoft.com/office/drawing/2014/main" id="{79350CE2-F779-D879-AB97-1563E52CE6B9}"/>
              </a:ext>
            </a:extLst>
          </p:cNvPr>
          <p:cNvSpPr txBox="1"/>
          <p:nvPr/>
        </p:nvSpPr>
        <p:spPr>
          <a:xfrm>
            <a:off x="878305" y="1952655"/>
            <a:ext cx="3004349" cy="584775"/>
          </a:xfrm>
          <a:prstGeom prst="rect">
            <a:avLst/>
          </a:prstGeom>
          <a:solidFill>
            <a:schemeClr val="accent6">
              <a:lumMod val="40000"/>
              <a:lumOff val="60000"/>
            </a:schemeClr>
          </a:solidFill>
        </p:spPr>
        <p:txBody>
          <a:bodyPr wrap="none" rtlCol="0">
            <a:spAutoFit/>
          </a:bodyPr>
          <a:lstStyle/>
          <a:p>
            <a:r>
              <a:rPr lang="en-US" sz="3200" dirty="0"/>
              <a:t>OPD PENGHASIL </a:t>
            </a:r>
            <a:endParaRPr lang="id-ID" sz="3200" dirty="0"/>
          </a:p>
        </p:txBody>
      </p:sp>
      <p:pic>
        <p:nvPicPr>
          <p:cNvPr id="7" name="Picture 6" descr="A picture containing text, font, graphics, graphic design&#10;&#10;Description automatically generated">
            <a:extLst>
              <a:ext uri="{FF2B5EF4-FFF2-40B4-BE49-F238E27FC236}">
                <a16:creationId xmlns:a16="http://schemas.microsoft.com/office/drawing/2014/main" id="{F8801A6F-7F53-9293-F5AC-29BE3BD849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351" y="3072208"/>
            <a:ext cx="4242619" cy="1510281"/>
          </a:xfrm>
          <a:prstGeom prst="rect">
            <a:avLst/>
          </a:prstGeom>
        </p:spPr>
      </p:pic>
      <p:sp>
        <p:nvSpPr>
          <p:cNvPr id="8" name="Arrow: Right 7">
            <a:extLst>
              <a:ext uri="{FF2B5EF4-FFF2-40B4-BE49-F238E27FC236}">
                <a16:creationId xmlns:a16="http://schemas.microsoft.com/office/drawing/2014/main" id="{FB361DBD-84A2-4280-7D62-C66411EFB737}"/>
              </a:ext>
            </a:extLst>
          </p:cNvPr>
          <p:cNvSpPr/>
          <p:nvPr/>
        </p:nvSpPr>
        <p:spPr>
          <a:xfrm>
            <a:off x="3504325" y="3565739"/>
            <a:ext cx="2839769" cy="52322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a:extLst>
              <a:ext uri="{FF2B5EF4-FFF2-40B4-BE49-F238E27FC236}">
                <a16:creationId xmlns:a16="http://schemas.microsoft.com/office/drawing/2014/main" id="{96F4ACF1-980D-D581-2188-EF6579DF17EE}"/>
              </a:ext>
            </a:extLst>
          </p:cNvPr>
          <p:cNvSpPr txBox="1"/>
          <p:nvPr/>
        </p:nvSpPr>
        <p:spPr>
          <a:xfrm>
            <a:off x="3536410" y="3104073"/>
            <a:ext cx="2060179" cy="461665"/>
          </a:xfrm>
          <a:prstGeom prst="rect">
            <a:avLst/>
          </a:prstGeom>
          <a:noFill/>
        </p:spPr>
        <p:txBody>
          <a:bodyPr wrap="none" rtlCol="0">
            <a:spAutoFit/>
          </a:bodyPr>
          <a:lstStyle/>
          <a:p>
            <a:r>
              <a:rPr lang="en-US" sz="2400" dirty="0"/>
              <a:t>LAPOR / INPUT</a:t>
            </a:r>
            <a:endParaRPr lang="id-ID" sz="2400" dirty="0"/>
          </a:p>
        </p:txBody>
      </p:sp>
      <p:pic>
        <p:nvPicPr>
          <p:cNvPr id="3074" name="Picture 2">
            <a:extLst>
              <a:ext uri="{FF2B5EF4-FFF2-40B4-BE49-F238E27FC236}">
                <a16:creationId xmlns:a16="http://schemas.microsoft.com/office/drawing/2014/main" id="{2EA572EC-7A40-9D6C-4FD3-274948D68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1762" y="3565738"/>
            <a:ext cx="3699317" cy="1098094"/>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94F98C23-B443-5DE6-B94D-058D9FDAB3B4}"/>
              </a:ext>
            </a:extLst>
          </p:cNvPr>
          <p:cNvSpPr/>
          <p:nvPr/>
        </p:nvSpPr>
        <p:spPr>
          <a:xfrm>
            <a:off x="10262002" y="3627293"/>
            <a:ext cx="3200428" cy="626462"/>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Box 10">
            <a:extLst>
              <a:ext uri="{FF2B5EF4-FFF2-40B4-BE49-F238E27FC236}">
                <a16:creationId xmlns:a16="http://schemas.microsoft.com/office/drawing/2014/main" id="{4F8F743B-E452-10B6-C393-F698F6A96DAF}"/>
              </a:ext>
            </a:extLst>
          </p:cNvPr>
          <p:cNvSpPr txBox="1"/>
          <p:nvPr/>
        </p:nvSpPr>
        <p:spPr>
          <a:xfrm>
            <a:off x="10058780" y="3104073"/>
            <a:ext cx="3200428" cy="523220"/>
          </a:xfrm>
          <a:prstGeom prst="rect">
            <a:avLst/>
          </a:prstGeom>
          <a:noFill/>
        </p:spPr>
        <p:txBody>
          <a:bodyPr wrap="none" rtlCol="0">
            <a:spAutoFit/>
          </a:bodyPr>
          <a:lstStyle/>
          <a:p>
            <a:r>
              <a:rPr lang="en-US" sz="2800" dirty="0"/>
              <a:t>API </a:t>
            </a:r>
            <a:r>
              <a:rPr lang="en-US" sz="2800" dirty="0" err="1"/>
              <a:t>atau</a:t>
            </a:r>
            <a:r>
              <a:rPr lang="en-US" sz="2800" dirty="0"/>
              <a:t> web service</a:t>
            </a:r>
            <a:endParaRPr lang="id-ID" sz="2800" dirty="0"/>
          </a:p>
        </p:txBody>
      </p:sp>
      <p:grpSp>
        <p:nvGrpSpPr>
          <p:cNvPr id="13" name="Group 12">
            <a:extLst>
              <a:ext uri="{FF2B5EF4-FFF2-40B4-BE49-F238E27FC236}">
                <a16:creationId xmlns:a16="http://schemas.microsoft.com/office/drawing/2014/main" id="{58E1FF67-4155-315C-45B9-E9B02E09FEE3}"/>
              </a:ext>
            </a:extLst>
          </p:cNvPr>
          <p:cNvGrpSpPr/>
          <p:nvPr/>
        </p:nvGrpSpPr>
        <p:grpSpPr>
          <a:xfrm>
            <a:off x="6673427" y="6210300"/>
            <a:ext cx="3802360" cy="2673242"/>
            <a:chOff x="6697490" y="6819900"/>
            <a:chExt cx="3048000" cy="2286000"/>
          </a:xfrm>
        </p:grpSpPr>
        <p:pic>
          <p:nvPicPr>
            <p:cNvPr id="3076" name="Picture 4">
              <a:extLst>
                <a:ext uri="{FF2B5EF4-FFF2-40B4-BE49-F238E27FC236}">
                  <a16:creationId xmlns:a16="http://schemas.microsoft.com/office/drawing/2014/main" id="{C2CF46A4-C6D9-B967-FBAB-3FD062BEF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500" b="7500"/>
            <a:stretch/>
          </p:blipFill>
          <p:spPr bwMode="auto">
            <a:xfrm>
              <a:off x="6697490" y="6819900"/>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7ED7913-34D6-B88A-BDD6-02BE9DFA046C}"/>
                </a:ext>
              </a:extLst>
            </p:cNvPr>
            <p:cNvSpPr txBox="1"/>
            <p:nvPr/>
          </p:nvSpPr>
          <p:spPr>
            <a:xfrm>
              <a:off x="7202429" y="8191500"/>
              <a:ext cx="2038122" cy="461665"/>
            </a:xfrm>
            <a:prstGeom prst="rect">
              <a:avLst/>
            </a:prstGeom>
            <a:noFill/>
          </p:spPr>
          <p:txBody>
            <a:bodyPr wrap="none" rtlCol="0">
              <a:spAutoFit/>
            </a:bodyPr>
            <a:lstStyle/>
            <a:p>
              <a:r>
                <a:rPr lang="en-US" sz="2400" dirty="0"/>
                <a:t>Kota </a:t>
              </a:r>
              <a:r>
                <a:rPr lang="en-US" sz="2400" dirty="0" err="1"/>
                <a:t>semarang</a:t>
              </a:r>
              <a:endParaRPr lang="id-ID" sz="2400" dirty="0"/>
            </a:p>
          </p:txBody>
        </p:sp>
      </p:grpSp>
      <p:sp>
        <p:nvSpPr>
          <p:cNvPr id="14" name="Arrow: Bent-Up 13">
            <a:extLst>
              <a:ext uri="{FF2B5EF4-FFF2-40B4-BE49-F238E27FC236}">
                <a16:creationId xmlns:a16="http://schemas.microsoft.com/office/drawing/2014/main" id="{6E15AFBE-4D23-4669-2AD2-24EBC7BA4CAE}"/>
              </a:ext>
            </a:extLst>
          </p:cNvPr>
          <p:cNvSpPr/>
          <p:nvPr/>
        </p:nvSpPr>
        <p:spPr>
          <a:xfrm rot="16200000" flipH="1">
            <a:off x="11492169" y="4238147"/>
            <a:ext cx="3071078" cy="4424584"/>
          </a:xfrm>
          <a:prstGeom prst="bentUpArrow">
            <a:avLst>
              <a:gd name="adj1" fmla="val 10318"/>
              <a:gd name="adj2" fmla="val 11451"/>
              <a:gd name="adj3" fmla="val 19599"/>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Arrow: Left-Up 15">
            <a:extLst>
              <a:ext uri="{FF2B5EF4-FFF2-40B4-BE49-F238E27FC236}">
                <a16:creationId xmlns:a16="http://schemas.microsoft.com/office/drawing/2014/main" id="{54BDEDC8-61E6-DAB4-AA16-A0F759DB48B0}"/>
              </a:ext>
            </a:extLst>
          </p:cNvPr>
          <p:cNvSpPr/>
          <p:nvPr/>
        </p:nvSpPr>
        <p:spPr>
          <a:xfrm rot="5400000">
            <a:off x="3456317" y="4505288"/>
            <a:ext cx="2400188" cy="4131222"/>
          </a:xfrm>
          <a:prstGeom prst="leftUpArrow">
            <a:avLst>
              <a:gd name="adj1" fmla="val 12071"/>
              <a:gd name="adj2" fmla="val 13537"/>
              <a:gd name="adj3" fmla="val 2434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90022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B7AF-0491-40EA-63EE-0EFA38046619}"/>
              </a:ext>
            </a:extLst>
          </p:cNvPr>
          <p:cNvSpPr>
            <a:spLocks noGrp="1"/>
          </p:cNvSpPr>
          <p:nvPr>
            <p:ph type="title"/>
          </p:nvPr>
        </p:nvSpPr>
        <p:spPr>
          <a:xfrm>
            <a:off x="3429000" y="384845"/>
            <a:ext cx="11430000" cy="1143000"/>
          </a:xfrm>
        </p:spPr>
        <p:txBody>
          <a:bodyPr>
            <a:normAutofit fontScale="90000"/>
          </a:bodyPr>
          <a:lstStyle/>
          <a:p>
            <a:r>
              <a:rPr lang="en-US" dirty="0" err="1"/>
              <a:t>Sistem</a:t>
            </a:r>
            <a:r>
              <a:rPr lang="en-US" dirty="0"/>
              <a:t> input Target dan </a:t>
            </a:r>
            <a:r>
              <a:rPr lang="en-US" dirty="0" err="1"/>
              <a:t>Realisasi</a:t>
            </a:r>
            <a:r>
              <a:rPr lang="en-US" dirty="0"/>
              <a:t> </a:t>
            </a:r>
            <a:r>
              <a:rPr lang="en-US" dirty="0" err="1"/>
              <a:t>Retribusi</a:t>
            </a:r>
            <a:r>
              <a:rPr lang="en-US" dirty="0"/>
              <a:t> </a:t>
            </a:r>
            <a:br>
              <a:rPr lang="en-US" dirty="0"/>
            </a:br>
            <a:r>
              <a:rPr lang="en-US" dirty="0"/>
              <a:t>pada e-</a:t>
            </a:r>
            <a:r>
              <a:rPr lang="en-US" dirty="0" err="1"/>
              <a:t>retribusi</a:t>
            </a:r>
            <a:endParaRPr lang="id-ID" dirty="0"/>
          </a:p>
        </p:txBody>
      </p:sp>
      <p:pic>
        <p:nvPicPr>
          <p:cNvPr id="6" name="Content Placeholder 5">
            <a:extLst>
              <a:ext uri="{FF2B5EF4-FFF2-40B4-BE49-F238E27FC236}">
                <a16:creationId xmlns:a16="http://schemas.microsoft.com/office/drawing/2014/main" id="{B3E9ECE9-4849-1BD6-2200-33BDC5C689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898" y="1517819"/>
            <a:ext cx="17728204" cy="8576019"/>
          </a:xfrm>
        </p:spPr>
      </p:pic>
    </p:spTree>
    <p:extLst>
      <p:ext uri="{BB962C8B-B14F-4D97-AF65-F5344CB8AC3E}">
        <p14:creationId xmlns:p14="http://schemas.microsoft.com/office/powerpoint/2010/main" val="333705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0AF4-A7E1-76F9-6342-28B4587EE611}"/>
              </a:ext>
            </a:extLst>
          </p:cNvPr>
          <p:cNvSpPr>
            <a:spLocks noGrp="1"/>
          </p:cNvSpPr>
          <p:nvPr>
            <p:ph type="title"/>
          </p:nvPr>
        </p:nvSpPr>
        <p:spPr/>
        <p:txBody>
          <a:bodyPr/>
          <a:lstStyle/>
          <a:p>
            <a:r>
              <a:rPr lang="en-US" dirty="0" err="1"/>
              <a:t>Tampilan</a:t>
            </a:r>
            <a:r>
              <a:rPr lang="en-US" dirty="0"/>
              <a:t> </a:t>
            </a:r>
            <a:r>
              <a:rPr lang="en-US" dirty="0" err="1"/>
              <a:t>isian</a:t>
            </a:r>
            <a:r>
              <a:rPr lang="en-US" dirty="0"/>
              <a:t> Target dan </a:t>
            </a:r>
            <a:r>
              <a:rPr lang="en-US" dirty="0" err="1"/>
              <a:t>Realisasi</a:t>
            </a:r>
            <a:endParaRPr lang="id-ID" dirty="0"/>
          </a:p>
        </p:txBody>
      </p:sp>
      <p:pic>
        <p:nvPicPr>
          <p:cNvPr id="5" name="Content Placeholder 4">
            <a:extLst>
              <a:ext uri="{FF2B5EF4-FFF2-40B4-BE49-F238E27FC236}">
                <a16:creationId xmlns:a16="http://schemas.microsoft.com/office/drawing/2014/main" id="{EE749530-8B30-27B2-6B84-33E6C2E00C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19300"/>
            <a:ext cx="17410800" cy="7696200"/>
          </a:xfrm>
        </p:spPr>
      </p:pic>
    </p:spTree>
    <p:extLst>
      <p:ext uri="{BB962C8B-B14F-4D97-AF65-F5344CB8AC3E}">
        <p14:creationId xmlns:p14="http://schemas.microsoft.com/office/powerpoint/2010/main" val="402099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100" y="685800"/>
            <a:ext cx="6019800" cy="6096000"/>
            <a:chOff x="0" y="0"/>
            <a:chExt cx="5522215" cy="3009941"/>
          </a:xfrm>
        </p:grpSpPr>
        <p:sp>
          <p:nvSpPr>
            <p:cNvPr id="3" name="Freeform 3"/>
            <p:cNvSpPr/>
            <p:nvPr/>
          </p:nvSpPr>
          <p:spPr>
            <a:xfrm>
              <a:off x="0" y="0"/>
              <a:ext cx="5522215" cy="3009941"/>
            </a:xfrm>
            <a:custGeom>
              <a:avLst/>
              <a:gdLst/>
              <a:ahLst/>
              <a:cxnLst/>
              <a:rect l="l" t="t" r="r" b="b"/>
              <a:pathLst>
                <a:path w="5522215" h="3009941">
                  <a:moveTo>
                    <a:pt x="0" y="0"/>
                  </a:moveTo>
                  <a:lnTo>
                    <a:pt x="5522215" y="0"/>
                  </a:lnTo>
                  <a:lnTo>
                    <a:pt x="5522215" y="3009941"/>
                  </a:lnTo>
                  <a:lnTo>
                    <a:pt x="0" y="3009941"/>
                  </a:lnTo>
                  <a:lnTo>
                    <a:pt x="0" y="0"/>
                  </a:lnTo>
                </a:path>
              </a:pathLst>
            </a:custGeom>
            <a:solidFill>
              <a:schemeClr val="accent1">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4820" r="14820"/>
          <a:stretch/>
        </p:blipFill>
        <p:spPr>
          <a:xfrm>
            <a:off x="206382" y="1139906"/>
            <a:ext cx="5607036" cy="5315363"/>
          </a:xfrm>
          <a:prstGeom prst="rect">
            <a:avLst/>
          </a:prstGeom>
          <a:blipFill>
            <a:blip r:embed="rId3"/>
            <a:stretch>
              <a:fillRect l="-34418" r="-34418"/>
            </a:stretch>
          </a:blipFill>
        </p:spPr>
      </p:pic>
      <p:sp>
        <p:nvSpPr>
          <p:cNvPr id="42" name="TextBox 42"/>
          <p:cNvSpPr txBox="1"/>
          <p:nvPr/>
        </p:nvSpPr>
        <p:spPr>
          <a:xfrm>
            <a:off x="6176345" y="1279341"/>
            <a:ext cx="11905273"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60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rPr>
              <a:t>PENDAPATAN ASLI DAERAH</a:t>
            </a:r>
            <a:endParaRPr kumimoji="0" lang="en-US" sz="60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endParaRPr>
          </a:p>
        </p:txBody>
      </p:sp>
      <p:sp>
        <p:nvSpPr>
          <p:cNvPr id="47" name="TextBox 18">
            <a:extLst>
              <a:ext uri="{FF2B5EF4-FFF2-40B4-BE49-F238E27FC236}">
                <a16:creationId xmlns:a16="http://schemas.microsoft.com/office/drawing/2014/main" id="{8030E619-2467-FF57-F189-98DA7BF6C397}"/>
              </a:ext>
            </a:extLst>
          </p:cNvPr>
          <p:cNvSpPr txBox="1"/>
          <p:nvPr/>
        </p:nvSpPr>
        <p:spPr>
          <a:xfrm>
            <a:off x="0" y="6871276"/>
            <a:ext cx="608494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rPr>
              <a:t>LAPORAN REALISASI PENDAPATAN SEMESTER I</a:t>
            </a:r>
            <a:endParaRPr kumimoji="0" lang="en-US"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endParaRPr>
          </a:p>
        </p:txBody>
      </p:sp>
      <p:graphicFrame>
        <p:nvGraphicFramePr>
          <p:cNvPr id="49" name="Table 5">
            <a:extLst>
              <a:ext uri="{FF2B5EF4-FFF2-40B4-BE49-F238E27FC236}">
                <a16:creationId xmlns:a16="http://schemas.microsoft.com/office/drawing/2014/main" id="{D6A6237D-E52C-3CF9-DE64-D9A6D1227583}"/>
              </a:ext>
            </a:extLst>
          </p:cNvPr>
          <p:cNvGraphicFramePr>
            <a:graphicFrameLocks noGrp="1"/>
          </p:cNvGraphicFramePr>
          <p:nvPr/>
        </p:nvGraphicFramePr>
        <p:xfrm>
          <a:off x="6602291" y="2266045"/>
          <a:ext cx="11053379" cy="5885053"/>
        </p:xfrm>
        <a:graphic>
          <a:graphicData uri="http://schemas.openxmlformats.org/drawingml/2006/table">
            <a:tbl>
              <a:tblPr>
                <a:tableStyleId>{616DA210-FB5B-4158-B5E0-FEB733F419BA}</a:tableStyleId>
              </a:tblPr>
              <a:tblGrid>
                <a:gridCol w="2472983">
                  <a:extLst>
                    <a:ext uri="{9D8B030D-6E8A-4147-A177-3AD203B41FA5}">
                      <a16:colId xmlns:a16="http://schemas.microsoft.com/office/drawing/2014/main" val="20000"/>
                    </a:ext>
                  </a:extLst>
                </a:gridCol>
                <a:gridCol w="2352968">
                  <a:extLst>
                    <a:ext uri="{9D8B030D-6E8A-4147-A177-3AD203B41FA5}">
                      <a16:colId xmlns:a16="http://schemas.microsoft.com/office/drawing/2014/main" val="20002"/>
                    </a:ext>
                  </a:extLst>
                </a:gridCol>
                <a:gridCol w="2024648">
                  <a:extLst>
                    <a:ext uri="{9D8B030D-6E8A-4147-A177-3AD203B41FA5}">
                      <a16:colId xmlns:a16="http://schemas.microsoft.com/office/drawing/2014/main" val="20003"/>
                    </a:ext>
                  </a:extLst>
                </a:gridCol>
                <a:gridCol w="2701510">
                  <a:extLst>
                    <a:ext uri="{9D8B030D-6E8A-4147-A177-3AD203B41FA5}">
                      <a16:colId xmlns:a16="http://schemas.microsoft.com/office/drawing/2014/main" val="20005"/>
                    </a:ext>
                  </a:extLst>
                </a:gridCol>
                <a:gridCol w="1501270">
                  <a:extLst>
                    <a:ext uri="{9D8B030D-6E8A-4147-A177-3AD203B41FA5}">
                      <a16:colId xmlns:a16="http://schemas.microsoft.com/office/drawing/2014/main" val="749848857"/>
                    </a:ext>
                  </a:extLst>
                </a:gridCol>
              </a:tblGrid>
              <a:tr h="1484579">
                <a:tc>
                  <a:txBody>
                    <a:bodyPr/>
                    <a:lstStyle/>
                    <a:p>
                      <a:pPr algn="ctr">
                        <a:lnSpc>
                          <a:spcPct val="100000"/>
                        </a:lnSpc>
                        <a:defRPr/>
                      </a:pPr>
                      <a:r>
                        <a:rPr lang="en-US" sz="2000" b="1" dirty="0">
                          <a:solidFill>
                            <a:schemeClr val="tx1"/>
                          </a:solidFill>
                          <a:latin typeface="Aptos Narrow" panose="020B0004020202020204" pitchFamily="34" charset="0"/>
                        </a:rPr>
                        <a:t>URAIAN</a:t>
                      </a:r>
                      <a:endParaRPr lang="en-US" sz="20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2000" b="1" dirty="0">
                          <a:solidFill>
                            <a:schemeClr val="tx1"/>
                          </a:solidFill>
                          <a:latin typeface="Aptos Narrow" panose="020B0004020202020204" pitchFamily="34" charset="0"/>
                        </a:rPr>
                        <a:t>TARGET MURNI TAHUN 202</a:t>
                      </a:r>
                      <a:r>
                        <a:rPr lang="id-ID" sz="2000" b="1" dirty="0">
                          <a:solidFill>
                            <a:schemeClr val="tx1"/>
                          </a:solidFill>
                          <a:latin typeface="Aptos Narrow" panose="020B0004020202020204" pitchFamily="34" charset="0"/>
                        </a:rPr>
                        <a:t>4</a:t>
                      </a:r>
                      <a:endParaRPr lang="en-US" sz="20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2000" b="1" dirty="0">
                          <a:solidFill>
                            <a:schemeClr val="tx1"/>
                          </a:solidFill>
                          <a:latin typeface="Aptos Narrow" panose="020B0004020202020204" pitchFamily="34" charset="0"/>
                        </a:rPr>
                        <a:t>REALISASI S.D 30 JUNI 202</a:t>
                      </a:r>
                      <a:r>
                        <a:rPr lang="id-ID" sz="2000" b="1" dirty="0">
                          <a:solidFill>
                            <a:schemeClr val="tx1"/>
                          </a:solidFill>
                          <a:latin typeface="Aptos Narrow" panose="020B0004020202020204" pitchFamily="34" charset="0"/>
                        </a:rPr>
                        <a:t>4</a:t>
                      </a:r>
                      <a:endParaRPr lang="en-US" sz="20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2000" b="1" dirty="0">
                          <a:solidFill>
                            <a:schemeClr val="tx1"/>
                          </a:solidFill>
                          <a:latin typeface="Aptos Narrow" panose="020B0004020202020204" pitchFamily="34" charset="0"/>
                        </a:rPr>
                        <a:t>SELISIH TARGET TAHUN 202</a:t>
                      </a:r>
                      <a:r>
                        <a:rPr lang="id-ID" sz="2000" b="1" dirty="0">
                          <a:solidFill>
                            <a:schemeClr val="tx1"/>
                          </a:solidFill>
                          <a:latin typeface="Aptos Narrow" panose="020B0004020202020204" pitchFamily="34" charset="0"/>
                        </a:rPr>
                        <a:t>4</a:t>
                      </a:r>
                      <a:r>
                        <a:rPr lang="en-US" sz="2000" b="1" dirty="0">
                          <a:solidFill>
                            <a:schemeClr val="tx1"/>
                          </a:solidFill>
                          <a:latin typeface="Aptos Narrow" panose="020B0004020202020204" pitchFamily="34" charset="0"/>
                        </a:rPr>
                        <a:t> DENGAN REALISASI S.D 30 JUNI TAHUN 202</a:t>
                      </a:r>
                      <a:r>
                        <a:rPr lang="id-ID" sz="2000" b="1" dirty="0">
                          <a:solidFill>
                            <a:schemeClr val="tx1"/>
                          </a:solidFill>
                          <a:latin typeface="Aptos Narrow" panose="020B0004020202020204" pitchFamily="34" charset="0"/>
                        </a:rPr>
                        <a:t>4</a:t>
                      </a:r>
                      <a:endParaRPr lang="en-US" sz="20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2000" b="1" dirty="0">
                          <a:solidFill>
                            <a:schemeClr val="tx1"/>
                          </a:solidFill>
                          <a:latin typeface="Aptos Narrow" panose="020B0004020202020204" pitchFamily="34" charset="0"/>
                        </a:rPr>
                        <a:t>%</a:t>
                      </a:r>
                      <a:endParaRPr lang="en-US" sz="20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extLst>
                  <a:ext uri="{0D108BD9-81ED-4DB2-BD59-A6C34878D82A}">
                    <a16:rowId xmlns:a16="http://schemas.microsoft.com/office/drawing/2014/main" val="10000"/>
                  </a:ext>
                </a:extLst>
              </a:tr>
              <a:tr h="854066">
                <a:tc>
                  <a:txBody>
                    <a:bodyPr/>
                    <a:lstStyle/>
                    <a:p>
                      <a:r>
                        <a:rPr lang="id-ID" sz="2000" b="1" u="none" dirty="0">
                          <a:solidFill>
                            <a:schemeClr val="tx1"/>
                          </a:solidFill>
                          <a:latin typeface="Aptos Narrow" panose="020B0004020202020204" pitchFamily="34" charset="0"/>
                          <a:cs typeface="Arial" pitchFamily="34" charset="0"/>
                        </a:rPr>
                        <a:t>PENDAPATAN ASLI DAERAH</a:t>
                      </a:r>
                      <a:endParaRPr lang="en-US" sz="2000" b="1"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b"/>
                      <a:r>
                        <a:rPr lang="id-ID" sz="2000" b="1" i="0" u="none" strike="noStrike" dirty="0">
                          <a:solidFill>
                            <a:srgbClr val="000000"/>
                          </a:solidFill>
                          <a:effectLst/>
                          <a:latin typeface="Aptos Narrow" panose="020B0004020202020204" pitchFamily="34" charset="0"/>
                        </a:rPr>
                        <a:t>       3.161.678.857.823 </a:t>
                      </a:r>
                    </a:p>
                  </a:txBody>
                  <a:tcPr marL="9525" marR="9525" marT="9525" marB="0" anchor="ctr"/>
                </a:tc>
                <a:tc>
                  <a:txBody>
                    <a:bodyPr/>
                    <a:lstStyle/>
                    <a:p>
                      <a:pPr algn="ctr" fontAlgn="b"/>
                      <a:r>
                        <a:rPr lang="id-ID" sz="2000" b="1" i="0" u="none" strike="noStrike" dirty="0">
                          <a:solidFill>
                            <a:srgbClr val="000000"/>
                          </a:solidFill>
                          <a:effectLst/>
                          <a:latin typeface="Aptos Narrow" panose="020B0004020202020204" pitchFamily="34" charset="0"/>
                        </a:rPr>
                        <a:t>1.369.733.116.949 </a:t>
                      </a:r>
                    </a:p>
                  </a:txBody>
                  <a:tcPr marL="9525" marR="9525" marT="9525" marB="0" anchor="ctr"/>
                </a:tc>
                <a:tc>
                  <a:txBody>
                    <a:bodyPr/>
                    <a:lstStyle/>
                    <a:p>
                      <a:pPr algn="ctr" fontAlgn="b"/>
                      <a:r>
                        <a:rPr lang="id-ID" sz="2000" b="1" i="0" u="none" strike="noStrike" dirty="0">
                          <a:solidFill>
                            <a:srgbClr val="000000"/>
                          </a:solidFill>
                          <a:effectLst/>
                          <a:latin typeface="Aptos Narrow" panose="020B0004020202020204" pitchFamily="34" charset="0"/>
                        </a:rPr>
                        <a:t> (1.791.945.740.874)</a:t>
                      </a:r>
                    </a:p>
                  </a:txBody>
                  <a:tcPr marL="9525" marR="9525" marT="9525" marB="0" anchor="ctr"/>
                </a:tc>
                <a:tc>
                  <a:txBody>
                    <a:bodyPr/>
                    <a:lstStyle/>
                    <a:p>
                      <a:pPr algn="ctr" fontAlgn="b"/>
                      <a:r>
                        <a:rPr lang="id-ID" sz="2000" b="1" i="0" u="none" strike="noStrike" dirty="0">
                          <a:solidFill>
                            <a:srgbClr val="000000"/>
                          </a:solidFill>
                          <a:effectLst/>
                          <a:latin typeface="Aptos Narrow" panose="020B0004020202020204" pitchFamily="34" charset="0"/>
                        </a:rPr>
                        <a:t>-56,68%</a:t>
                      </a:r>
                    </a:p>
                  </a:txBody>
                  <a:tcPr marL="9525" marR="9525" marT="9525" marB="0" anchor="ctr"/>
                </a:tc>
                <a:extLst>
                  <a:ext uri="{0D108BD9-81ED-4DB2-BD59-A6C34878D82A}">
                    <a16:rowId xmlns:a16="http://schemas.microsoft.com/office/drawing/2014/main" val="10001"/>
                  </a:ext>
                </a:extLst>
              </a:tr>
              <a:tr h="854066">
                <a:tc>
                  <a:txBody>
                    <a:bodyPr/>
                    <a:lstStyle/>
                    <a:p>
                      <a:r>
                        <a:rPr lang="id-ID" sz="2000" b="0" u="none" dirty="0">
                          <a:solidFill>
                            <a:schemeClr val="tx1"/>
                          </a:solidFill>
                          <a:latin typeface="Aptos Narrow" panose="020B0004020202020204" pitchFamily="34" charset="0"/>
                          <a:cs typeface="Arial" pitchFamily="34" charset="0"/>
                        </a:rPr>
                        <a:t>PAJAK DAERAH</a:t>
                      </a:r>
                      <a:endParaRPr lang="en-US" sz="20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a:r>
                        <a:rPr lang="id-ID" sz="2000" dirty="0">
                          <a:latin typeface="Aptos Narrow" panose="020B0004020202020204" pitchFamily="34" charset="0"/>
                          <a:cs typeface="Arial" panose="020B0604020202020204" pitchFamily="34" charset="0"/>
                        </a:rPr>
                        <a:t>2.389.028.620.494</a:t>
                      </a:r>
                    </a:p>
                  </a:txBody>
                  <a:tcPr anchor="ctr"/>
                </a:tc>
                <a:tc>
                  <a:txBody>
                    <a:bodyPr/>
                    <a:lstStyle/>
                    <a:p>
                      <a:pPr algn="ctr" fontAlgn="b"/>
                      <a:r>
                        <a:rPr lang="id-ID" sz="2000" b="0" i="0" u="none" strike="noStrike" dirty="0">
                          <a:solidFill>
                            <a:srgbClr val="000000"/>
                          </a:solidFill>
                          <a:effectLst/>
                          <a:latin typeface="Aptos Narrow" panose="020B0004020202020204" pitchFamily="34" charset="0"/>
                        </a:rPr>
                        <a:t>1.049.109.042.932 </a:t>
                      </a:r>
                    </a:p>
                  </a:txBody>
                  <a:tcPr marL="9525" marR="9525" marT="9525" marB="0" anchor="ctr"/>
                </a:tc>
                <a:tc>
                  <a:txBody>
                    <a:bodyPr/>
                    <a:lstStyle/>
                    <a:p>
                      <a:pPr algn="ctr" fontAlgn="b"/>
                      <a:r>
                        <a:rPr lang="id-ID" sz="2000" b="0" i="0" u="none" strike="noStrike" dirty="0">
                          <a:solidFill>
                            <a:srgbClr val="000000"/>
                          </a:solidFill>
                          <a:effectLst/>
                          <a:latin typeface="Aptos Narrow" panose="020B0004020202020204" pitchFamily="34" charset="0"/>
                        </a:rPr>
                        <a:t>   (1.339.919.577.562) </a:t>
                      </a:r>
                    </a:p>
                  </a:txBody>
                  <a:tcPr marL="9525" marR="9525" marT="9525" marB="0" anchor="ctr"/>
                </a:tc>
                <a:tc>
                  <a:txBody>
                    <a:bodyPr/>
                    <a:lstStyle/>
                    <a:p>
                      <a:pPr algn="ctr" fontAlgn="b"/>
                      <a:r>
                        <a:rPr lang="id-ID" sz="2000" b="0" i="0" u="none" strike="noStrike" dirty="0">
                          <a:solidFill>
                            <a:srgbClr val="000000"/>
                          </a:solidFill>
                          <a:effectLst/>
                          <a:latin typeface="Aptos Narrow" panose="020B0004020202020204" pitchFamily="34" charset="0"/>
                        </a:rPr>
                        <a:t>-56,09%</a:t>
                      </a:r>
                    </a:p>
                  </a:txBody>
                  <a:tcPr marL="9525" marR="9525" marT="9525" marB="0" anchor="ctr"/>
                </a:tc>
                <a:extLst>
                  <a:ext uri="{0D108BD9-81ED-4DB2-BD59-A6C34878D82A}">
                    <a16:rowId xmlns:a16="http://schemas.microsoft.com/office/drawing/2014/main" val="10002"/>
                  </a:ext>
                </a:extLst>
              </a:tr>
              <a:tr h="854066">
                <a:tc>
                  <a:txBody>
                    <a:bodyPr/>
                    <a:lstStyle/>
                    <a:p>
                      <a:r>
                        <a:rPr lang="id-ID" sz="2000" b="0" u="none" dirty="0">
                          <a:solidFill>
                            <a:schemeClr val="tx1"/>
                          </a:solidFill>
                          <a:latin typeface="Aptos Narrow" panose="020B0004020202020204" pitchFamily="34" charset="0"/>
                          <a:cs typeface="Arial" pitchFamily="34" charset="0"/>
                        </a:rPr>
                        <a:t>RETRIBUSI DAERAH</a:t>
                      </a:r>
                      <a:endParaRPr lang="en-US" sz="20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a:r>
                        <a:rPr lang="id-ID" sz="2000" dirty="0">
                          <a:latin typeface="Aptos Narrow" panose="020B0004020202020204" pitchFamily="34" charset="0"/>
                          <a:cs typeface="Arial" panose="020B0604020202020204" pitchFamily="34" charset="0"/>
                        </a:rPr>
                        <a:t>681.161.609.974</a:t>
                      </a:r>
                    </a:p>
                  </a:txBody>
                  <a:tcPr anchor="ctr"/>
                </a:tc>
                <a:tc>
                  <a:txBody>
                    <a:bodyPr/>
                    <a:lstStyle/>
                    <a:p>
                      <a:pPr algn="ctr" fontAlgn="b"/>
                      <a:r>
                        <a:rPr lang="id-ID" sz="2000" b="0" i="0" u="none" strike="noStrike" dirty="0">
                          <a:solidFill>
                            <a:srgbClr val="000000"/>
                          </a:solidFill>
                          <a:effectLst/>
                          <a:latin typeface="Aptos Narrow" panose="020B0004020202020204" pitchFamily="34" charset="0"/>
                        </a:rPr>
                        <a:t>262.349.785.839 </a:t>
                      </a:r>
                    </a:p>
                  </a:txBody>
                  <a:tcPr marL="9525" marR="9525" marT="9525" marB="0" anchor="ctr"/>
                </a:tc>
                <a:tc>
                  <a:txBody>
                    <a:bodyPr/>
                    <a:lstStyle/>
                    <a:p>
                      <a:pPr algn="ctr" fontAlgn="b"/>
                      <a:r>
                        <a:rPr lang="id-ID" sz="2000" b="0" i="0" u="none" strike="noStrike" dirty="0">
                          <a:solidFill>
                            <a:srgbClr val="000000"/>
                          </a:solidFill>
                          <a:effectLst/>
                          <a:latin typeface="Aptos Narrow" panose="020B0004020202020204" pitchFamily="34" charset="0"/>
                        </a:rPr>
                        <a:t>      (418.811.824.135) </a:t>
                      </a:r>
                    </a:p>
                  </a:txBody>
                  <a:tcPr marL="9525" marR="9525" marT="9525" marB="0" anchor="ctr"/>
                </a:tc>
                <a:tc>
                  <a:txBody>
                    <a:bodyPr/>
                    <a:lstStyle/>
                    <a:p>
                      <a:pPr algn="ctr" fontAlgn="b"/>
                      <a:r>
                        <a:rPr lang="id-ID" sz="2000" b="0" i="0" u="none" strike="noStrike" dirty="0">
                          <a:solidFill>
                            <a:srgbClr val="000000"/>
                          </a:solidFill>
                          <a:effectLst/>
                          <a:latin typeface="Aptos Narrow" panose="020B0004020202020204" pitchFamily="34" charset="0"/>
                        </a:rPr>
                        <a:t>-61,48%</a:t>
                      </a:r>
                    </a:p>
                  </a:txBody>
                  <a:tcPr marL="9525" marR="9525" marT="9525" marB="0" anchor="ctr"/>
                </a:tc>
                <a:extLst>
                  <a:ext uri="{0D108BD9-81ED-4DB2-BD59-A6C34878D82A}">
                    <a16:rowId xmlns:a16="http://schemas.microsoft.com/office/drawing/2014/main" val="3267393701"/>
                  </a:ext>
                </a:extLst>
              </a:tr>
              <a:tr h="854066">
                <a:tc>
                  <a:txBody>
                    <a:bodyPr/>
                    <a:lstStyle/>
                    <a:p>
                      <a:r>
                        <a:rPr lang="id-ID" sz="2000" b="0" u="none" dirty="0">
                          <a:solidFill>
                            <a:schemeClr val="tx1"/>
                          </a:solidFill>
                          <a:latin typeface="Aptos Narrow" panose="020B0004020202020204" pitchFamily="34" charset="0"/>
                          <a:cs typeface="Arial" pitchFamily="34" charset="0"/>
                        </a:rPr>
                        <a:t>HASIL PENGELOLAAN KEKAYAAN YANG DIPISAHKAN</a:t>
                      </a:r>
                      <a:endParaRPr lang="en-US" sz="20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a:r>
                        <a:rPr lang="id-ID" sz="2000" dirty="0">
                          <a:latin typeface="Aptos Narrow" panose="020B0004020202020204" pitchFamily="34" charset="0"/>
                          <a:cs typeface="Arial" panose="020B0604020202020204" pitchFamily="34" charset="0"/>
                        </a:rPr>
                        <a:t>79.688.418.778</a:t>
                      </a:r>
                    </a:p>
                  </a:txBody>
                  <a:tcPr anchor="ctr"/>
                </a:tc>
                <a:tc>
                  <a:txBody>
                    <a:bodyPr/>
                    <a:lstStyle/>
                    <a:p>
                      <a:pPr algn="ctr" fontAlgn="b"/>
                      <a:r>
                        <a:rPr lang="id-ID" sz="2000" b="0" i="0" u="none" strike="noStrike" dirty="0">
                          <a:solidFill>
                            <a:srgbClr val="000000"/>
                          </a:solidFill>
                          <a:effectLst/>
                          <a:latin typeface="Aptos Narrow" panose="020B0004020202020204" pitchFamily="34" charset="0"/>
                        </a:rPr>
                        <a:t>34.420.523.649 </a:t>
                      </a:r>
                    </a:p>
                  </a:txBody>
                  <a:tcPr marL="9525" marR="9525" marT="9525" marB="0" anchor="ctr"/>
                </a:tc>
                <a:tc>
                  <a:txBody>
                    <a:bodyPr/>
                    <a:lstStyle/>
                    <a:p>
                      <a:pPr algn="ctr" fontAlgn="b"/>
                      <a:r>
                        <a:rPr lang="id-ID" sz="2000" b="0" i="0" u="none" strike="noStrike" dirty="0">
                          <a:solidFill>
                            <a:srgbClr val="000000"/>
                          </a:solidFill>
                          <a:effectLst/>
                          <a:latin typeface="Aptos Narrow" panose="020B0004020202020204" pitchFamily="34" charset="0"/>
                        </a:rPr>
                        <a:t>         (45.267.895.129)</a:t>
                      </a:r>
                    </a:p>
                  </a:txBody>
                  <a:tcPr marL="9525" marR="9525" marT="9525" marB="0" anchor="ctr"/>
                </a:tc>
                <a:tc>
                  <a:txBody>
                    <a:bodyPr/>
                    <a:lstStyle/>
                    <a:p>
                      <a:pPr algn="ctr" fontAlgn="b"/>
                      <a:r>
                        <a:rPr lang="id-ID" sz="2000" b="0" i="0" u="none" strike="noStrike" dirty="0">
                          <a:solidFill>
                            <a:srgbClr val="000000"/>
                          </a:solidFill>
                          <a:effectLst/>
                          <a:latin typeface="Aptos Narrow" panose="020B0004020202020204" pitchFamily="34" charset="0"/>
                        </a:rPr>
                        <a:t>-56,81%</a:t>
                      </a:r>
                    </a:p>
                  </a:txBody>
                  <a:tcPr marL="9525" marR="9525" marT="9525" marB="0" anchor="ctr"/>
                </a:tc>
                <a:extLst>
                  <a:ext uri="{0D108BD9-81ED-4DB2-BD59-A6C34878D82A}">
                    <a16:rowId xmlns:a16="http://schemas.microsoft.com/office/drawing/2014/main" val="874878336"/>
                  </a:ext>
                </a:extLst>
              </a:tr>
              <a:tr h="854066">
                <a:tc>
                  <a:txBody>
                    <a:bodyPr/>
                    <a:lstStyle/>
                    <a:p>
                      <a:pPr algn="l"/>
                      <a:r>
                        <a:rPr lang="id-ID" sz="2000" b="0" dirty="0">
                          <a:solidFill>
                            <a:schemeClr val="tx1"/>
                          </a:solidFill>
                          <a:latin typeface="Aptos Narrow" panose="020B0004020202020204" pitchFamily="34" charset="0"/>
                          <a:cs typeface="Arial" pitchFamily="34" charset="0"/>
                        </a:rPr>
                        <a:t>LAIN-LAIN PAD YANG SAH</a:t>
                      </a:r>
                      <a:endParaRPr lang="en-US" sz="20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a:r>
                        <a:rPr lang="id-ID" sz="2000" dirty="0">
                          <a:latin typeface="Aptos Narrow" panose="020B0004020202020204" pitchFamily="34" charset="0"/>
                          <a:cs typeface="Arial" panose="020B0604020202020204" pitchFamily="34" charset="0"/>
                        </a:rPr>
                        <a:t>11.800.208.577</a:t>
                      </a:r>
                    </a:p>
                  </a:txBody>
                  <a:tcPr anchor="ctr"/>
                </a:tc>
                <a:tc>
                  <a:txBody>
                    <a:bodyPr/>
                    <a:lstStyle/>
                    <a:p>
                      <a:pPr algn="ctr" fontAlgn="b"/>
                      <a:r>
                        <a:rPr lang="id-ID" sz="2000" b="0" i="0" u="none" strike="noStrike" dirty="0">
                          <a:solidFill>
                            <a:srgbClr val="000000"/>
                          </a:solidFill>
                          <a:effectLst/>
                          <a:latin typeface="Aptos Narrow" panose="020B0004020202020204" pitchFamily="34" charset="0"/>
                        </a:rPr>
                        <a:t>23.853.764.529 </a:t>
                      </a:r>
                    </a:p>
                  </a:txBody>
                  <a:tcPr marL="9525" marR="9525" marT="9525" marB="0" anchor="ctr"/>
                </a:tc>
                <a:tc>
                  <a:txBody>
                    <a:bodyPr/>
                    <a:lstStyle/>
                    <a:p>
                      <a:pPr algn="ctr" fontAlgn="b"/>
                      <a:r>
                        <a:rPr lang="id-ID" sz="2000" b="0" i="0" u="none" strike="noStrike" dirty="0">
                          <a:solidFill>
                            <a:srgbClr val="000000"/>
                          </a:solidFill>
                          <a:effectLst/>
                          <a:latin typeface="Aptos Narrow" panose="020B0004020202020204" pitchFamily="34" charset="0"/>
                        </a:rPr>
                        <a:t>      12.053.555.952 </a:t>
                      </a:r>
                    </a:p>
                  </a:txBody>
                  <a:tcPr marL="9525" marR="9525" marT="9525" marB="0" anchor="ctr"/>
                </a:tc>
                <a:tc>
                  <a:txBody>
                    <a:bodyPr/>
                    <a:lstStyle/>
                    <a:p>
                      <a:pPr algn="ctr" fontAlgn="b"/>
                      <a:r>
                        <a:rPr lang="id-ID" sz="2000" b="0" i="0" u="none" strike="noStrike" dirty="0">
                          <a:solidFill>
                            <a:srgbClr val="000000"/>
                          </a:solidFill>
                          <a:effectLst/>
                          <a:latin typeface="Aptos Narrow" panose="020B0004020202020204" pitchFamily="34" charset="0"/>
                        </a:rPr>
                        <a:t>102,15%</a:t>
                      </a:r>
                    </a:p>
                  </a:txBody>
                  <a:tcPr marL="9525" marR="9525" marT="9525" marB="0" anchor="ctr"/>
                </a:tc>
                <a:extLst>
                  <a:ext uri="{0D108BD9-81ED-4DB2-BD59-A6C34878D82A}">
                    <a16:rowId xmlns:a16="http://schemas.microsoft.com/office/drawing/2014/main" val="2017092103"/>
                  </a:ext>
                </a:extLst>
              </a:tr>
            </a:tbl>
          </a:graphicData>
        </a:graphic>
      </p:graphicFrame>
      <p:sp>
        <p:nvSpPr>
          <p:cNvPr id="5" name="Freeform 2">
            <a:extLst>
              <a:ext uri="{FF2B5EF4-FFF2-40B4-BE49-F238E27FC236}">
                <a16:creationId xmlns:a16="http://schemas.microsoft.com/office/drawing/2014/main" id="{8AAD7926-198E-FF92-E560-169A056D862A}"/>
              </a:ext>
            </a:extLst>
          </p:cNvPr>
          <p:cNvSpPr/>
          <p:nvPr/>
        </p:nvSpPr>
        <p:spPr>
          <a:xfrm rot="-7729926" flipH="1">
            <a:off x="-1630414" y="-4138286"/>
            <a:ext cx="6710829" cy="8196432"/>
          </a:xfrm>
          <a:custGeom>
            <a:avLst/>
            <a:gdLst/>
            <a:ahLst/>
            <a:cxnLst/>
            <a:rect l="l" t="t" r="r" b="b"/>
            <a:pathLst>
              <a:path w="6710829" h="8196432">
                <a:moveTo>
                  <a:pt x="6710829" y="0"/>
                </a:moveTo>
                <a:lnTo>
                  <a:pt x="0" y="0"/>
                </a:lnTo>
                <a:lnTo>
                  <a:pt x="0" y="8196432"/>
                </a:lnTo>
                <a:lnTo>
                  <a:pt x="6710829" y="8196432"/>
                </a:lnTo>
                <a:lnTo>
                  <a:pt x="6710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587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100" y="685800"/>
            <a:ext cx="6019800" cy="6096000"/>
            <a:chOff x="0" y="0"/>
            <a:chExt cx="5522215" cy="3009941"/>
          </a:xfrm>
        </p:grpSpPr>
        <p:sp>
          <p:nvSpPr>
            <p:cNvPr id="3" name="Freeform 3"/>
            <p:cNvSpPr/>
            <p:nvPr/>
          </p:nvSpPr>
          <p:spPr>
            <a:xfrm>
              <a:off x="0" y="0"/>
              <a:ext cx="5522215" cy="3009941"/>
            </a:xfrm>
            <a:custGeom>
              <a:avLst/>
              <a:gdLst/>
              <a:ahLst/>
              <a:cxnLst/>
              <a:rect l="l" t="t" r="r" b="b"/>
              <a:pathLst>
                <a:path w="5522215" h="3009941">
                  <a:moveTo>
                    <a:pt x="0" y="0"/>
                  </a:moveTo>
                  <a:lnTo>
                    <a:pt x="5522215" y="0"/>
                  </a:lnTo>
                  <a:lnTo>
                    <a:pt x="5522215" y="3009941"/>
                  </a:lnTo>
                  <a:lnTo>
                    <a:pt x="0" y="3009941"/>
                  </a:lnTo>
                  <a:lnTo>
                    <a:pt x="0" y="0"/>
                  </a:lnTo>
                </a:path>
              </a:pathLst>
            </a:custGeom>
            <a:solidFill>
              <a:schemeClr val="accent1">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4820" r="14820"/>
          <a:stretch/>
        </p:blipFill>
        <p:spPr>
          <a:xfrm>
            <a:off x="206382" y="1139906"/>
            <a:ext cx="5607036" cy="5315363"/>
          </a:xfrm>
          <a:prstGeom prst="rect">
            <a:avLst/>
          </a:prstGeom>
          <a:blipFill>
            <a:blip r:embed="rId3"/>
            <a:stretch>
              <a:fillRect l="-34418" r="-34418"/>
            </a:stretch>
          </a:blipFill>
        </p:spPr>
      </p:pic>
      <p:sp>
        <p:nvSpPr>
          <p:cNvPr id="42" name="TextBox 42"/>
          <p:cNvSpPr txBox="1"/>
          <p:nvPr/>
        </p:nvSpPr>
        <p:spPr>
          <a:xfrm>
            <a:off x="7010400" y="1343415"/>
            <a:ext cx="10049499" cy="1200265"/>
          </a:xfrm>
          <a:prstGeom prst="rect">
            <a:avLst/>
          </a:prstGeom>
        </p:spPr>
        <p:txBody>
          <a:bodyPr wrap="square" lIns="0" tIns="0" rIns="0" bIns="0" rtlCol="0" anchor="t">
            <a:spAutoFit/>
          </a:bodyPr>
          <a:lstStyle/>
          <a:p>
            <a:pPr marL="0" marR="0" lvl="0" indent="0" algn="ctr" defTabSz="914400" rtl="0" eaLnBrk="1" fontAlgn="auto" latinLnBrk="0" hangingPunct="1">
              <a:lnSpc>
                <a:spcPts val="10399"/>
              </a:lnSpc>
              <a:spcBef>
                <a:spcPts val="0"/>
              </a:spcBef>
              <a:spcAft>
                <a:spcPts val="0"/>
              </a:spcAft>
              <a:buClrTx/>
              <a:buSzTx/>
              <a:buFontTx/>
              <a:buNone/>
              <a:tabLst/>
              <a:defRPr/>
            </a:pPr>
            <a:r>
              <a:rPr kumimoji="0" lang="id-ID" sz="72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rPr>
              <a:t>RETRIBUSI DAERAH</a:t>
            </a:r>
            <a:endParaRPr kumimoji="0" lang="en-US" sz="72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endParaRPr>
          </a:p>
        </p:txBody>
      </p:sp>
      <p:sp>
        <p:nvSpPr>
          <p:cNvPr id="47" name="TextBox 18">
            <a:extLst>
              <a:ext uri="{FF2B5EF4-FFF2-40B4-BE49-F238E27FC236}">
                <a16:creationId xmlns:a16="http://schemas.microsoft.com/office/drawing/2014/main" id="{8030E619-2467-FF57-F189-98DA7BF6C397}"/>
              </a:ext>
            </a:extLst>
          </p:cNvPr>
          <p:cNvSpPr txBox="1"/>
          <p:nvPr/>
        </p:nvSpPr>
        <p:spPr>
          <a:xfrm>
            <a:off x="0" y="6871276"/>
            <a:ext cx="608494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rPr>
              <a:t>LAPORAN REALISASI PENDAPATAN SEMESTER I</a:t>
            </a:r>
            <a:endParaRPr kumimoji="0" lang="en-US"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endParaRPr>
          </a:p>
        </p:txBody>
      </p:sp>
      <p:graphicFrame>
        <p:nvGraphicFramePr>
          <p:cNvPr id="49" name="Table 5">
            <a:extLst>
              <a:ext uri="{FF2B5EF4-FFF2-40B4-BE49-F238E27FC236}">
                <a16:creationId xmlns:a16="http://schemas.microsoft.com/office/drawing/2014/main" id="{D6A6237D-E52C-3CF9-DE64-D9A6D1227583}"/>
              </a:ext>
            </a:extLst>
          </p:cNvPr>
          <p:cNvGraphicFramePr>
            <a:graphicFrameLocks noGrp="1"/>
          </p:cNvGraphicFramePr>
          <p:nvPr/>
        </p:nvGraphicFramePr>
        <p:xfrm>
          <a:off x="6658418" y="2526362"/>
          <a:ext cx="11089288" cy="7262891"/>
        </p:xfrm>
        <a:graphic>
          <a:graphicData uri="http://schemas.openxmlformats.org/drawingml/2006/table">
            <a:tbl>
              <a:tblPr>
                <a:tableStyleId>{616DA210-FB5B-4158-B5E0-FEB733F419BA}</a:tableStyleId>
              </a:tblPr>
              <a:tblGrid>
                <a:gridCol w="2481017">
                  <a:extLst>
                    <a:ext uri="{9D8B030D-6E8A-4147-A177-3AD203B41FA5}">
                      <a16:colId xmlns:a16="http://schemas.microsoft.com/office/drawing/2014/main" val="20000"/>
                    </a:ext>
                  </a:extLst>
                </a:gridCol>
                <a:gridCol w="2360612">
                  <a:extLst>
                    <a:ext uri="{9D8B030D-6E8A-4147-A177-3AD203B41FA5}">
                      <a16:colId xmlns:a16="http://schemas.microsoft.com/office/drawing/2014/main" val="20002"/>
                    </a:ext>
                  </a:extLst>
                </a:gridCol>
                <a:gridCol w="2031225">
                  <a:extLst>
                    <a:ext uri="{9D8B030D-6E8A-4147-A177-3AD203B41FA5}">
                      <a16:colId xmlns:a16="http://schemas.microsoft.com/office/drawing/2014/main" val="20003"/>
                    </a:ext>
                  </a:extLst>
                </a:gridCol>
                <a:gridCol w="2108217">
                  <a:extLst>
                    <a:ext uri="{9D8B030D-6E8A-4147-A177-3AD203B41FA5}">
                      <a16:colId xmlns:a16="http://schemas.microsoft.com/office/drawing/2014/main" val="20005"/>
                    </a:ext>
                  </a:extLst>
                </a:gridCol>
                <a:gridCol w="2108217">
                  <a:extLst>
                    <a:ext uri="{9D8B030D-6E8A-4147-A177-3AD203B41FA5}">
                      <a16:colId xmlns:a16="http://schemas.microsoft.com/office/drawing/2014/main" val="749848857"/>
                    </a:ext>
                  </a:extLst>
                </a:gridCol>
              </a:tblGrid>
              <a:tr h="1132568">
                <a:tc>
                  <a:txBody>
                    <a:bodyPr/>
                    <a:lstStyle/>
                    <a:p>
                      <a:pPr algn="ctr">
                        <a:lnSpc>
                          <a:spcPct val="100000"/>
                        </a:lnSpc>
                        <a:defRPr/>
                      </a:pPr>
                      <a:r>
                        <a:rPr lang="en-US" sz="1600" b="1" dirty="0">
                          <a:solidFill>
                            <a:schemeClr val="tx1"/>
                          </a:solidFill>
                          <a:latin typeface="Aptos Narrow" panose="020B0004020202020204" pitchFamily="34" charset="0"/>
                        </a:rPr>
                        <a:t>URAIAN</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TARGET MURNI TAHUN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REALISASI S.D 30 JUNI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SELISIH TARGET TAHUN 202</a:t>
                      </a:r>
                      <a:r>
                        <a:rPr lang="id-ID" sz="1600" b="1" dirty="0">
                          <a:solidFill>
                            <a:schemeClr val="tx1"/>
                          </a:solidFill>
                          <a:latin typeface="Aptos Narrow" panose="020B0004020202020204" pitchFamily="34" charset="0"/>
                        </a:rPr>
                        <a:t>4</a:t>
                      </a:r>
                      <a:r>
                        <a:rPr lang="en-US" sz="1600" b="1" dirty="0">
                          <a:solidFill>
                            <a:schemeClr val="tx1"/>
                          </a:solidFill>
                          <a:latin typeface="Aptos Narrow" panose="020B0004020202020204" pitchFamily="34" charset="0"/>
                        </a:rPr>
                        <a:t> DENGAN REALISASI S.D 30 JUNI TAHUN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extLst>
                  <a:ext uri="{0D108BD9-81ED-4DB2-BD59-A6C34878D82A}">
                    <a16:rowId xmlns:a16="http://schemas.microsoft.com/office/drawing/2014/main" val="10000"/>
                  </a:ext>
                </a:extLst>
              </a:tr>
              <a:tr h="507263">
                <a:tc>
                  <a:txBody>
                    <a:bodyPr/>
                    <a:lstStyle/>
                    <a:p>
                      <a:r>
                        <a:rPr lang="id-ID" sz="1600" b="1" u="none" dirty="0">
                          <a:solidFill>
                            <a:schemeClr val="tx1"/>
                          </a:solidFill>
                          <a:latin typeface="Aptos Narrow" panose="020B0004020202020204" pitchFamily="34" charset="0"/>
                          <a:cs typeface="Arial" pitchFamily="34" charset="0"/>
                        </a:rPr>
                        <a:t>RETRIBUSI DAERAH</a:t>
                      </a:r>
                      <a:endParaRPr lang="en-US" sz="1600" b="1"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1" i="0" u="none" strike="noStrike" dirty="0">
                          <a:solidFill>
                            <a:srgbClr val="000000"/>
                          </a:solidFill>
                          <a:effectLst/>
                          <a:latin typeface="Aptos Narrow" panose="020B0004020202020204" pitchFamily="34" charset="0"/>
                        </a:rPr>
                        <a:t>681.161.609.974 </a:t>
                      </a:r>
                    </a:p>
                  </a:txBody>
                  <a:tcPr marL="0" marR="0" marT="0" marB="0" anchor="ctr"/>
                </a:tc>
                <a:tc>
                  <a:txBody>
                    <a:bodyPr/>
                    <a:lstStyle/>
                    <a:p>
                      <a:pPr algn="ctr" fontAlgn="b"/>
                      <a:r>
                        <a:rPr lang="id-ID" sz="1600" b="1" i="0" u="none" strike="noStrike" dirty="0">
                          <a:solidFill>
                            <a:srgbClr val="000000"/>
                          </a:solidFill>
                          <a:effectLst/>
                          <a:latin typeface="Aptos Narrow" panose="020B0004020202020204" pitchFamily="34" charset="0"/>
                        </a:rPr>
                        <a:t> 262.349.785.839 </a:t>
                      </a:r>
                    </a:p>
                  </a:txBody>
                  <a:tcPr marL="9525" marR="9525" marT="9525" marB="0" anchor="ctr"/>
                </a:tc>
                <a:tc>
                  <a:txBody>
                    <a:bodyPr/>
                    <a:lstStyle/>
                    <a:p>
                      <a:pPr algn="ctr" fontAlgn="b"/>
                      <a:r>
                        <a:rPr lang="id-ID" sz="1600" b="1" i="0" u="none" strike="noStrike">
                          <a:solidFill>
                            <a:srgbClr val="000000"/>
                          </a:solidFill>
                          <a:effectLst/>
                          <a:latin typeface="Aptos Narrow" panose="020B0004020202020204" pitchFamily="34" charset="0"/>
                        </a:rPr>
                        <a:t>(418.811.824.135)</a:t>
                      </a:r>
                    </a:p>
                  </a:txBody>
                  <a:tcPr marL="9525" marR="9525" marT="9525" marB="0" anchor="ctr"/>
                </a:tc>
                <a:tc>
                  <a:txBody>
                    <a:bodyPr/>
                    <a:lstStyle/>
                    <a:p>
                      <a:pPr algn="ctr" fontAlgn="b"/>
                      <a:r>
                        <a:rPr lang="id-ID" sz="1600" b="1" i="0" u="none" strike="noStrike" dirty="0">
                          <a:solidFill>
                            <a:srgbClr val="000000"/>
                          </a:solidFill>
                          <a:effectLst/>
                          <a:latin typeface="Aptos Narrow" panose="020B0004020202020204" pitchFamily="34" charset="0"/>
                        </a:rPr>
                        <a:t>-61,48%</a:t>
                      </a:r>
                    </a:p>
                  </a:txBody>
                  <a:tcPr marL="9525" marR="9525" marT="9525" marB="0" anchor="ctr"/>
                </a:tc>
                <a:extLst>
                  <a:ext uri="{0D108BD9-81ED-4DB2-BD59-A6C34878D82A}">
                    <a16:rowId xmlns:a16="http://schemas.microsoft.com/office/drawing/2014/main" val="10001"/>
                  </a:ext>
                </a:extLst>
              </a:tr>
              <a:tr h="507263">
                <a:tc>
                  <a:txBody>
                    <a:bodyPr/>
                    <a:lstStyle/>
                    <a:p>
                      <a:pPr algn="l"/>
                      <a:r>
                        <a:rPr lang="id-ID" sz="1600" b="1" u="none" dirty="0">
                          <a:solidFill>
                            <a:schemeClr val="tx1"/>
                          </a:solidFill>
                          <a:latin typeface="Aptos Narrow" panose="020B0004020202020204" pitchFamily="34" charset="0"/>
                          <a:cs typeface="Arial" pitchFamily="34" charset="0"/>
                        </a:rPr>
                        <a:t>NON BLUD</a:t>
                      </a:r>
                      <a:endParaRPr lang="en-US" sz="1600" b="1"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1" i="0" u="none" strike="noStrike" dirty="0">
                          <a:solidFill>
                            <a:srgbClr val="000000"/>
                          </a:solidFill>
                          <a:effectLst/>
                          <a:latin typeface="Aptos Narrow" panose="020B0004020202020204" pitchFamily="34" charset="0"/>
                        </a:rPr>
                        <a:t> 233.059.058.149 </a:t>
                      </a:r>
                    </a:p>
                  </a:txBody>
                  <a:tcPr marL="0" marR="0" marT="0" marB="0" anchor="ctr"/>
                </a:tc>
                <a:tc>
                  <a:txBody>
                    <a:bodyPr/>
                    <a:lstStyle/>
                    <a:p>
                      <a:pPr algn="ctr" fontAlgn="ctr"/>
                      <a:r>
                        <a:rPr lang="id-ID" sz="1600" b="1" i="0" u="none" strike="noStrike" dirty="0">
                          <a:solidFill>
                            <a:srgbClr val="000000"/>
                          </a:solidFill>
                          <a:effectLst/>
                          <a:latin typeface="Aptos Narrow" panose="020B0004020202020204" pitchFamily="34" charset="0"/>
                        </a:rPr>
                        <a:t>56.294.235.919</a:t>
                      </a:r>
                    </a:p>
                  </a:txBody>
                  <a:tcPr marL="0" marR="0" marT="0" marB="0" anchor="ctr"/>
                </a:tc>
                <a:tc>
                  <a:txBody>
                    <a:bodyPr/>
                    <a:lstStyle/>
                    <a:p>
                      <a:pPr algn="ctr" fontAlgn="ctr"/>
                      <a:r>
                        <a:rPr lang="id-ID" sz="1600" b="1" i="0" u="none" strike="noStrike" dirty="0">
                          <a:solidFill>
                            <a:srgbClr val="000000"/>
                          </a:solidFill>
                          <a:effectLst/>
                          <a:latin typeface="Aptos Narrow" panose="020B0004020202020204" pitchFamily="34" charset="0"/>
                        </a:rPr>
                        <a:t>(176.764.822.230)</a:t>
                      </a:r>
                    </a:p>
                  </a:txBody>
                  <a:tcPr marL="0" marR="0" marT="0" marB="0" anchor="ctr"/>
                </a:tc>
                <a:tc>
                  <a:txBody>
                    <a:bodyPr/>
                    <a:lstStyle/>
                    <a:p>
                      <a:pPr algn="ctr" fontAlgn="ctr"/>
                      <a:r>
                        <a:rPr lang="id-ID" sz="1600" b="1" i="0" u="none" strike="noStrike" dirty="0">
                          <a:solidFill>
                            <a:srgbClr val="000000"/>
                          </a:solidFill>
                          <a:effectLst/>
                          <a:latin typeface="Aptos Narrow" panose="020B0004020202020204" pitchFamily="34" charset="0"/>
                        </a:rPr>
                        <a:t>-75,85</a:t>
                      </a:r>
                    </a:p>
                  </a:txBody>
                  <a:tcPr marL="0" marR="0" marT="0" marB="0" anchor="ctr"/>
                </a:tc>
                <a:extLst>
                  <a:ext uri="{0D108BD9-81ED-4DB2-BD59-A6C34878D82A}">
                    <a16:rowId xmlns:a16="http://schemas.microsoft.com/office/drawing/2014/main" val="823867276"/>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DINAS PERDAGANGAN</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45.000.000.000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9.698.577.815</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(36.801.422.185)</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-79,14%</a:t>
                      </a:r>
                    </a:p>
                  </a:txBody>
                  <a:tcPr marL="0" marR="0" marT="0" marB="0" anchor="ctr"/>
                </a:tc>
                <a:extLst>
                  <a:ext uri="{0D108BD9-81ED-4DB2-BD59-A6C34878D82A}">
                    <a16:rowId xmlns:a16="http://schemas.microsoft.com/office/drawing/2014/main" val="10002"/>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DINAS LINGKUNGAN HIDUP</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55.000.000.000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10.966.638.900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(44.033.361.100)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-80,06%</a:t>
                      </a:r>
                    </a:p>
                  </a:txBody>
                  <a:tcPr marL="0" marR="0" marT="0" marB="0" anchor="ctr"/>
                </a:tc>
                <a:extLst>
                  <a:ext uri="{0D108BD9-81ED-4DB2-BD59-A6C34878D82A}">
                    <a16:rowId xmlns:a16="http://schemas.microsoft.com/office/drawing/2014/main" val="3267393701"/>
                  </a:ext>
                </a:extLst>
              </a:tr>
              <a:tr h="507263">
                <a:tc>
                  <a:txBody>
                    <a:bodyPr/>
                    <a:lstStyle/>
                    <a:p>
                      <a:pPr algn="l"/>
                      <a:r>
                        <a:rPr lang="id-ID" sz="1600" b="0" dirty="0">
                          <a:solidFill>
                            <a:schemeClr val="tx1"/>
                          </a:solidFill>
                          <a:latin typeface="Aptos Narrow" panose="020B0004020202020204" pitchFamily="34" charset="0"/>
                          <a:cs typeface="Arial" pitchFamily="34" charset="0"/>
                        </a:rPr>
                        <a:t>DINAS  PERHUBUNGAN</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26.517.005.000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2.312.843.790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(24.204.161.210)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-91,28%</a:t>
                      </a:r>
                    </a:p>
                  </a:txBody>
                  <a:tcPr marL="0" marR="0" marT="0" marB="0" anchor="ctr"/>
                </a:tc>
                <a:extLst>
                  <a:ext uri="{0D108BD9-81ED-4DB2-BD59-A6C34878D82A}">
                    <a16:rowId xmlns:a16="http://schemas.microsoft.com/office/drawing/2014/main" val="874878336"/>
                  </a:ext>
                </a:extLst>
              </a:tr>
              <a:tr h="507263">
                <a:tc>
                  <a:txBody>
                    <a:bodyPr/>
                    <a:lstStyle/>
                    <a:p>
                      <a:pPr algn="l"/>
                      <a:r>
                        <a:rPr lang="id-ID" sz="1600" b="0" dirty="0">
                          <a:solidFill>
                            <a:schemeClr val="tx1"/>
                          </a:solidFill>
                          <a:latin typeface="Aptos Narrow" panose="020B0004020202020204" pitchFamily="34" charset="0"/>
                          <a:cs typeface="Arial" pitchFamily="34" charset="0"/>
                        </a:rPr>
                        <a:t>DINAS KEBUDAYAAN DAN PARIWISATA</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4.908.772.276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1.730.442.495</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(3.178.329.781)</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-64,75%</a:t>
                      </a:r>
                    </a:p>
                  </a:txBody>
                  <a:tcPr marL="0" marR="0" marT="0" marB="0" anchor="ctr"/>
                </a:tc>
                <a:extLst>
                  <a:ext uri="{0D108BD9-81ED-4DB2-BD59-A6C34878D82A}">
                    <a16:rowId xmlns:a16="http://schemas.microsoft.com/office/drawing/2014/main" val="2017092103"/>
                  </a:ext>
                </a:extLst>
              </a:tr>
              <a:tr h="507263">
                <a:tc>
                  <a:txBody>
                    <a:bodyPr/>
                    <a:lstStyle/>
                    <a:p>
                      <a:pPr algn="l"/>
                      <a:r>
                        <a:rPr lang="id-ID" sz="1600" b="0" dirty="0">
                          <a:solidFill>
                            <a:schemeClr val="tx1"/>
                          </a:solidFill>
                          <a:latin typeface="Aptos Narrow" panose="020B0004020202020204" pitchFamily="34" charset="0"/>
                          <a:cs typeface="Arial" pitchFamily="34" charset="0"/>
                        </a:rPr>
                        <a:t>DINAS KEPEMUDAAN DAN OLAHRAGA</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11.520.500.140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3.027.657.500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(8.492.842.640)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-73,72%</a:t>
                      </a:r>
                    </a:p>
                  </a:txBody>
                  <a:tcPr marL="0" marR="0" marT="0" marB="0" anchor="ctr"/>
                </a:tc>
                <a:extLst>
                  <a:ext uri="{0D108BD9-81ED-4DB2-BD59-A6C34878D82A}">
                    <a16:rowId xmlns:a16="http://schemas.microsoft.com/office/drawing/2014/main" val="2530386942"/>
                  </a:ext>
                </a:extLst>
              </a:tr>
              <a:tr h="507263">
                <a:tc>
                  <a:txBody>
                    <a:bodyPr/>
                    <a:lstStyle/>
                    <a:p>
                      <a:pPr algn="l"/>
                      <a:r>
                        <a:rPr lang="id-ID" sz="1600" b="0" dirty="0">
                          <a:solidFill>
                            <a:schemeClr val="tx1"/>
                          </a:solidFill>
                          <a:latin typeface="Aptos Narrow" panose="020B0004020202020204" pitchFamily="34" charset="0"/>
                          <a:cs typeface="Arial" pitchFamily="34" charset="0"/>
                        </a:rPr>
                        <a:t>DINAS PENATAAN RUANG</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61.114.888.951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16.876.502.072</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(44.238.386.879)</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-72,39%</a:t>
                      </a:r>
                    </a:p>
                  </a:txBody>
                  <a:tcPr marL="0" marR="0" marT="0" marB="0" anchor="ctr"/>
                </a:tc>
                <a:extLst>
                  <a:ext uri="{0D108BD9-81ED-4DB2-BD59-A6C34878D82A}">
                    <a16:rowId xmlns:a16="http://schemas.microsoft.com/office/drawing/2014/main" val="2961080765"/>
                  </a:ext>
                </a:extLst>
              </a:tr>
              <a:tr h="507263">
                <a:tc>
                  <a:txBody>
                    <a:bodyPr/>
                    <a:lstStyle/>
                    <a:p>
                      <a:pPr algn="l"/>
                      <a:r>
                        <a:rPr lang="id-ID" sz="1600" b="0" dirty="0">
                          <a:solidFill>
                            <a:schemeClr val="tx1"/>
                          </a:solidFill>
                          <a:latin typeface="Aptos Narrow" panose="020B0004020202020204" pitchFamily="34" charset="0"/>
                          <a:cs typeface="Arial" pitchFamily="34" charset="0"/>
                        </a:rPr>
                        <a:t>BADAN KEPEGAWAIAN,PENDIDIKAN DAN PELATIHAN</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78.926.000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94.000.000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15.074.000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119,10%</a:t>
                      </a:r>
                    </a:p>
                  </a:txBody>
                  <a:tcPr marL="0" marR="0" marT="0" marB="0" anchor="ctr"/>
                </a:tc>
                <a:extLst>
                  <a:ext uri="{0D108BD9-81ED-4DB2-BD59-A6C34878D82A}">
                    <a16:rowId xmlns:a16="http://schemas.microsoft.com/office/drawing/2014/main" val="263886448"/>
                  </a:ext>
                </a:extLst>
              </a:tr>
              <a:tr h="507263">
                <a:tc>
                  <a:txBody>
                    <a:bodyPr/>
                    <a:lstStyle/>
                    <a:p>
                      <a:pPr algn="l"/>
                      <a:r>
                        <a:rPr lang="id-ID" sz="1600" b="0" dirty="0">
                          <a:solidFill>
                            <a:schemeClr val="tx1"/>
                          </a:solidFill>
                          <a:latin typeface="Aptos Narrow" panose="020B0004020202020204" pitchFamily="34" charset="0"/>
                          <a:cs typeface="Arial" pitchFamily="34" charset="0"/>
                        </a:rPr>
                        <a:t>DINAS TENAGA KERJA</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5.141.230.800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3.263.958.272</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(1.877.272.528)</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-36,51%</a:t>
                      </a:r>
                    </a:p>
                  </a:txBody>
                  <a:tcPr marL="0" marR="0" marT="0" marB="0" anchor="ctr"/>
                </a:tc>
                <a:extLst>
                  <a:ext uri="{0D108BD9-81ED-4DB2-BD59-A6C34878D82A}">
                    <a16:rowId xmlns:a16="http://schemas.microsoft.com/office/drawing/2014/main" val="2216060519"/>
                  </a:ext>
                </a:extLst>
              </a:tr>
              <a:tr h="507263">
                <a:tc>
                  <a:txBody>
                    <a:bodyPr/>
                    <a:lstStyle/>
                    <a:p>
                      <a:pPr algn="l"/>
                      <a:r>
                        <a:rPr lang="id-ID" sz="1600" b="0" dirty="0">
                          <a:solidFill>
                            <a:schemeClr val="tx1"/>
                          </a:solidFill>
                          <a:latin typeface="Aptos Narrow" panose="020B0004020202020204" pitchFamily="34" charset="0"/>
                          <a:cs typeface="Arial" pitchFamily="34" charset="0"/>
                        </a:rPr>
                        <a:t>DINAS PERUMAHAN DAN PERMUKIMAN</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6.260.728.950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3.040.839.110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(3.219.889.840)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-51,43%</a:t>
                      </a:r>
                    </a:p>
                  </a:txBody>
                  <a:tcPr marL="0" marR="0" marT="0" marB="0" anchor="ctr"/>
                </a:tc>
                <a:extLst>
                  <a:ext uri="{0D108BD9-81ED-4DB2-BD59-A6C34878D82A}">
                    <a16:rowId xmlns:a16="http://schemas.microsoft.com/office/drawing/2014/main" val="555854194"/>
                  </a:ext>
                </a:extLst>
              </a:tr>
            </a:tbl>
          </a:graphicData>
        </a:graphic>
      </p:graphicFrame>
      <p:sp>
        <p:nvSpPr>
          <p:cNvPr id="5" name="Freeform 2">
            <a:extLst>
              <a:ext uri="{FF2B5EF4-FFF2-40B4-BE49-F238E27FC236}">
                <a16:creationId xmlns:a16="http://schemas.microsoft.com/office/drawing/2014/main" id="{9A22BA04-EF68-C2A3-A785-8CB67822DBDE}"/>
              </a:ext>
            </a:extLst>
          </p:cNvPr>
          <p:cNvSpPr/>
          <p:nvPr/>
        </p:nvSpPr>
        <p:spPr>
          <a:xfrm rot="-7729926" flipH="1">
            <a:off x="-1630414" y="-4138286"/>
            <a:ext cx="6710829" cy="8196432"/>
          </a:xfrm>
          <a:custGeom>
            <a:avLst/>
            <a:gdLst/>
            <a:ahLst/>
            <a:cxnLst/>
            <a:rect l="l" t="t" r="r" b="b"/>
            <a:pathLst>
              <a:path w="6710829" h="8196432">
                <a:moveTo>
                  <a:pt x="6710829" y="0"/>
                </a:moveTo>
                <a:lnTo>
                  <a:pt x="0" y="0"/>
                </a:lnTo>
                <a:lnTo>
                  <a:pt x="0" y="8196432"/>
                </a:lnTo>
                <a:lnTo>
                  <a:pt x="6710829" y="8196432"/>
                </a:lnTo>
                <a:lnTo>
                  <a:pt x="6710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23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100" y="685800"/>
            <a:ext cx="6019800" cy="6096000"/>
            <a:chOff x="0" y="0"/>
            <a:chExt cx="5522215" cy="3009941"/>
          </a:xfrm>
        </p:grpSpPr>
        <p:sp>
          <p:nvSpPr>
            <p:cNvPr id="3" name="Freeform 3"/>
            <p:cNvSpPr/>
            <p:nvPr/>
          </p:nvSpPr>
          <p:spPr>
            <a:xfrm>
              <a:off x="0" y="0"/>
              <a:ext cx="5522215" cy="3009941"/>
            </a:xfrm>
            <a:custGeom>
              <a:avLst/>
              <a:gdLst/>
              <a:ahLst/>
              <a:cxnLst/>
              <a:rect l="l" t="t" r="r" b="b"/>
              <a:pathLst>
                <a:path w="5522215" h="3009941">
                  <a:moveTo>
                    <a:pt x="0" y="0"/>
                  </a:moveTo>
                  <a:lnTo>
                    <a:pt x="5522215" y="0"/>
                  </a:lnTo>
                  <a:lnTo>
                    <a:pt x="5522215" y="3009941"/>
                  </a:lnTo>
                  <a:lnTo>
                    <a:pt x="0" y="3009941"/>
                  </a:lnTo>
                  <a:lnTo>
                    <a:pt x="0" y="0"/>
                  </a:lnTo>
                </a:path>
              </a:pathLst>
            </a:custGeom>
            <a:solidFill>
              <a:schemeClr val="accent1">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4820" r="14820"/>
          <a:stretch/>
        </p:blipFill>
        <p:spPr>
          <a:xfrm>
            <a:off x="206382" y="1139906"/>
            <a:ext cx="5607036" cy="5315363"/>
          </a:xfrm>
          <a:prstGeom prst="rect">
            <a:avLst/>
          </a:prstGeom>
          <a:blipFill>
            <a:blip r:embed="rId3"/>
            <a:stretch>
              <a:fillRect l="-34418" r="-34418"/>
            </a:stretch>
          </a:blipFill>
        </p:spPr>
      </p:pic>
      <p:sp>
        <p:nvSpPr>
          <p:cNvPr id="42" name="TextBox 42"/>
          <p:cNvSpPr txBox="1"/>
          <p:nvPr/>
        </p:nvSpPr>
        <p:spPr>
          <a:xfrm>
            <a:off x="7021437" y="1139906"/>
            <a:ext cx="10049499" cy="1200265"/>
          </a:xfrm>
          <a:prstGeom prst="rect">
            <a:avLst/>
          </a:prstGeom>
        </p:spPr>
        <p:txBody>
          <a:bodyPr wrap="square" lIns="0" tIns="0" rIns="0" bIns="0" rtlCol="0" anchor="t">
            <a:spAutoFit/>
          </a:bodyPr>
          <a:lstStyle/>
          <a:p>
            <a:pPr marL="0" marR="0" lvl="0" indent="0" algn="ctr" defTabSz="914400" rtl="0" eaLnBrk="1" fontAlgn="auto" latinLnBrk="0" hangingPunct="1">
              <a:lnSpc>
                <a:spcPts val="10399"/>
              </a:lnSpc>
              <a:spcBef>
                <a:spcPts val="0"/>
              </a:spcBef>
              <a:spcAft>
                <a:spcPts val="0"/>
              </a:spcAft>
              <a:buClrTx/>
              <a:buSzTx/>
              <a:buFontTx/>
              <a:buNone/>
              <a:tabLst/>
              <a:defRPr/>
            </a:pPr>
            <a:r>
              <a:rPr kumimoji="0" lang="id-ID" sz="72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rPr>
              <a:t>RETRIBUSI DAERAH</a:t>
            </a:r>
            <a:endParaRPr kumimoji="0" lang="en-US" sz="72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endParaRPr>
          </a:p>
        </p:txBody>
      </p:sp>
      <p:sp>
        <p:nvSpPr>
          <p:cNvPr id="47" name="TextBox 18">
            <a:extLst>
              <a:ext uri="{FF2B5EF4-FFF2-40B4-BE49-F238E27FC236}">
                <a16:creationId xmlns:a16="http://schemas.microsoft.com/office/drawing/2014/main" id="{8030E619-2467-FF57-F189-98DA7BF6C397}"/>
              </a:ext>
            </a:extLst>
          </p:cNvPr>
          <p:cNvSpPr txBox="1"/>
          <p:nvPr/>
        </p:nvSpPr>
        <p:spPr>
          <a:xfrm>
            <a:off x="0" y="6871276"/>
            <a:ext cx="608494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rPr>
              <a:t>LAPORAN REALISASI PENDAPATAN SEMESTER I</a:t>
            </a:r>
            <a:endParaRPr kumimoji="0" lang="en-US"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endParaRPr>
          </a:p>
        </p:txBody>
      </p:sp>
      <p:graphicFrame>
        <p:nvGraphicFramePr>
          <p:cNvPr id="49" name="Table 5">
            <a:extLst>
              <a:ext uri="{FF2B5EF4-FFF2-40B4-BE49-F238E27FC236}">
                <a16:creationId xmlns:a16="http://schemas.microsoft.com/office/drawing/2014/main" id="{D6A6237D-E52C-3CF9-DE64-D9A6D1227583}"/>
              </a:ext>
            </a:extLst>
          </p:cNvPr>
          <p:cNvGraphicFramePr>
            <a:graphicFrameLocks noGrp="1"/>
          </p:cNvGraphicFramePr>
          <p:nvPr/>
        </p:nvGraphicFramePr>
        <p:xfrm>
          <a:off x="6647358" y="2340171"/>
          <a:ext cx="11089288" cy="7425860"/>
        </p:xfrm>
        <a:graphic>
          <a:graphicData uri="http://schemas.openxmlformats.org/drawingml/2006/table">
            <a:tbl>
              <a:tblPr>
                <a:tableStyleId>{616DA210-FB5B-4158-B5E0-FEB733F419BA}</a:tableStyleId>
              </a:tblPr>
              <a:tblGrid>
                <a:gridCol w="2481017">
                  <a:extLst>
                    <a:ext uri="{9D8B030D-6E8A-4147-A177-3AD203B41FA5}">
                      <a16:colId xmlns:a16="http://schemas.microsoft.com/office/drawing/2014/main" val="20000"/>
                    </a:ext>
                  </a:extLst>
                </a:gridCol>
                <a:gridCol w="2360612">
                  <a:extLst>
                    <a:ext uri="{9D8B030D-6E8A-4147-A177-3AD203B41FA5}">
                      <a16:colId xmlns:a16="http://schemas.microsoft.com/office/drawing/2014/main" val="20002"/>
                    </a:ext>
                  </a:extLst>
                </a:gridCol>
                <a:gridCol w="2031225">
                  <a:extLst>
                    <a:ext uri="{9D8B030D-6E8A-4147-A177-3AD203B41FA5}">
                      <a16:colId xmlns:a16="http://schemas.microsoft.com/office/drawing/2014/main" val="20003"/>
                    </a:ext>
                  </a:extLst>
                </a:gridCol>
                <a:gridCol w="2108217">
                  <a:extLst>
                    <a:ext uri="{9D8B030D-6E8A-4147-A177-3AD203B41FA5}">
                      <a16:colId xmlns:a16="http://schemas.microsoft.com/office/drawing/2014/main" val="20005"/>
                    </a:ext>
                  </a:extLst>
                </a:gridCol>
                <a:gridCol w="2108217">
                  <a:extLst>
                    <a:ext uri="{9D8B030D-6E8A-4147-A177-3AD203B41FA5}">
                      <a16:colId xmlns:a16="http://schemas.microsoft.com/office/drawing/2014/main" val="749848857"/>
                    </a:ext>
                  </a:extLst>
                </a:gridCol>
              </a:tblGrid>
              <a:tr h="1132568">
                <a:tc>
                  <a:txBody>
                    <a:bodyPr/>
                    <a:lstStyle/>
                    <a:p>
                      <a:pPr algn="ctr">
                        <a:lnSpc>
                          <a:spcPct val="100000"/>
                        </a:lnSpc>
                        <a:defRPr/>
                      </a:pPr>
                      <a:r>
                        <a:rPr lang="en-US" sz="1600" b="1" dirty="0">
                          <a:solidFill>
                            <a:schemeClr val="tx1"/>
                          </a:solidFill>
                          <a:latin typeface="Aptos Narrow" panose="020B0004020202020204" pitchFamily="34" charset="0"/>
                        </a:rPr>
                        <a:t>URAIAN</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TARGET MURNI TAHUN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REALISASI S.D 30 JUNI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SELISIH TARGET TAHUN 202</a:t>
                      </a:r>
                      <a:r>
                        <a:rPr lang="id-ID" sz="1600" b="1" dirty="0">
                          <a:solidFill>
                            <a:schemeClr val="tx1"/>
                          </a:solidFill>
                          <a:latin typeface="Aptos Narrow" panose="020B0004020202020204" pitchFamily="34" charset="0"/>
                        </a:rPr>
                        <a:t>4</a:t>
                      </a:r>
                      <a:r>
                        <a:rPr lang="en-US" sz="1600" b="1" dirty="0">
                          <a:solidFill>
                            <a:schemeClr val="tx1"/>
                          </a:solidFill>
                          <a:latin typeface="Aptos Narrow" panose="020B0004020202020204" pitchFamily="34" charset="0"/>
                        </a:rPr>
                        <a:t> DENGAN REALISASI S.D 30 JUNI TAHUN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extLst>
                  <a:ext uri="{0D108BD9-81ED-4DB2-BD59-A6C34878D82A}">
                    <a16:rowId xmlns:a16="http://schemas.microsoft.com/office/drawing/2014/main" val="10000"/>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BAGIAN RUMAH TANGGA SETDA</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d-ID" sz="1600" b="0" i="0" u="none" strike="noStrike" dirty="0">
                          <a:solidFill>
                            <a:srgbClr val="000000"/>
                          </a:solidFill>
                          <a:effectLst/>
                          <a:latin typeface="Aptos Narrow" panose="020B0004020202020204" pitchFamily="34" charset="0"/>
                        </a:rPr>
                        <a:t>355.262.500 </a:t>
                      </a:r>
                    </a:p>
                  </a:txBody>
                  <a:tcPr marL="7272" marR="7272" marT="7272" marB="0" anchor="ctr"/>
                </a:tc>
                <a:tc>
                  <a:txBody>
                    <a:bodyPr/>
                    <a:lstStyle/>
                    <a:p>
                      <a:pPr algn="ctr" fontAlgn="ctr"/>
                      <a:r>
                        <a:rPr lang="id-ID" sz="1600" b="0" i="0" u="none" strike="noStrike" dirty="0">
                          <a:solidFill>
                            <a:srgbClr val="000000"/>
                          </a:solidFill>
                          <a:effectLst/>
                          <a:latin typeface="Aptos Narrow" panose="020B0004020202020204" pitchFamily="34" charset="0"/>
                        </a:rPr>
                        <a:t>212.030.000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(143.232.500)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-40,32%</a:t>
                      </a:r>
                    </a:p>
                  </a:txBody>
                  <a:tcPr marL="0" marR="0" marT="0" marB="0" anchor="ctr"/>
                </a:tc>
                <a:extLst>
                  <a:ext uri="{0D108BD9-81ED-4DB2-BD59-A6C34878D82A}">
                    <a16:rowId xmlns:a16="http://schemas.microsoft.com/office/drawing/2014/main" val="10001"/>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DINAS PEMADAM KEBAKARAN</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276.330.311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31.750.000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(244.580.311)</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-88,51%</a:t>
                      </a:r>
                    </a:p>
                  </a:txBody>
                  <a:tcPr marL="0" marR="0" marT="0" marB="0" anchor="ctr"/>
                </a:tc>
                <a:extLst>
                  <a:ext uri="{0D108BD9-81ED-4DB2-BD59-A6C34878D82A}">
                    <a16:rowId xmlns:a16="http://schemas.microsoft.com/office/drawing/2014/main" val="10002"/>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DINAS PENDIDIKAN</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809.097.230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421.987.052</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(387.110.178)</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-47,84%</a:t>
                      </a:r>
                    </a:p>
                  </a:txBody>
                  <a:tcPr marL="0" marR="0" marT="0" marB="0" anchor="ctr"/>
                </a:tc>
                <a:extLst>
                  <a:ext uri="{0D108BD9-81ED-4DB2-BD59-A6C34878D82A}">
                    <a16:rowId xmlns:a16="http://schemas.microsoft.com/office/drawing/2014/main" val="3267393701"/>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DINAS PERIKANAN</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281.266.367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112.207.302</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(169.059.065)</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-60,11%</a:t>
                      </a:r>
                    </a:p>
                  </a:txBody>
                  <a:tcPr marL="0" marR="0" marT="0" marB="0" anchor="ctr"/>
                </a:tc>
                <a:extLst>
                  <a:ext uri="{0D108BD9-81ED-4DB2-BD59-A6C34878D82A}">
                    <a16:rowId xmlns:a16="http://schemas.microsoft.com/office/drawing/2014/main" val="874878336"/>
                  </a:ext>
                </a:extLst>
              </a:tr>
              <a:tr h="507263">
                <a:tc>
                  <a:txBody>
                    <a:bodyPr/>
                    <a:lstStyle/>
                    <a:p>
                      <a:pPr algn="l"/>
                      <a:r>
                        <a:rPr lang="id-ID" sz="1600" b="0" dirty="0">
                          <a:solidFill>
                            <a:schemeClr val="tx1"/>
                          </a:solidFill>
                          <a:latin typeface="Aptos Narrow" panose="020B0004020202020204" pitchFamily="34" charset="0"/>
                          <a:cs typeface="Arial" pitchFamily="34" charset="0"/>
                        </a:rPr>
                        <a:t>DINAS PEKERJAAN UMUM</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278.347.523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58.390.000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(2019.957.523)</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-79,2%</a:t>
                      </a:r>
                    </a:p>
                  </a:txBody>
                  <a:tcPr marL="0" marR="0" marT="0" marB="0" anchor="ctr"/>
                </a:tc>
                <a:extLst>
                  <a:ext uri="{0D108BD9-81ED-4DB2-BD59-A6C34878D82A}">
                    <a16:rowId xmlns:a16="http://schemas.microsoft.com/office/drawing/2014/main" val="2017092103"/>
                  </a:ext>
                </a:extLst>
              </a:tr>
              <a:tr h="507263">
                <a:tc>
                  <a:txBody>
                    <a:bodyPr/>
                    <a:lstStyle/>
                    <a:p>
                      <a:pPr algn="l"/>
                      <a:r>
                        <a:rPr lang="id-ID" sz="1600" b="0" dirty="0">
                          <a:solidFill>
                            <a:schemeClr val="tx1"/>
                          </a:solidFill>
                          <a:latin typeface="Aptos Narrow" panose="020B0004020202020204" pitchFamily="34" charset="0"/>
                          <a:cs typeface="Arial" pitchFamily="34" charset="0"/>
                        </a:rPr>
                        <a:t>DINAS PERTANIAN</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492.498.678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196.203.600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(296.295.078)</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-60,16%</a:t>
                      </a:r>
                    </a:p>
                  </a:txBody>
                  <a:tcPr marL="0" marR="0" marT="0" marB="0" anchor="ctr"/>
                </a:tc>
                <a:extLst>
                  <a:ext uri="{0D108BD9-81ED-4DB2-BD59-A6C34878D82A}">
                    <a16:rowId xmlns:a16="http://schemas.microsoft.com/office/drawing/2014/main" val="2530386942"/>
                  </a:ext>
                </a:extLst>
              </a:tr>
              <a:tr h="507263">
                <a:tc>
                  <a:txBody>
                    <a:bodyPr/>
                    <a:lstStyle/>
                    <a:p>
                      <a:pPr algn="l"/>
                      <a:r>
                        <a:rPr lang="id-ID" sz="1600" b="0" dirty="0">
                          <a:solidFill>
                            <a:schemeClr val="tx1"/>
                          </a:solidFill>
                          <a:latin typeface="Aptos Narrow" panose="020B0004020202020204" pitchFamily="34" charset="0"/>
                          <a:cs typeface="Arial" pitchFamily="34" charset="0"/>
                        </a:rPr>
                        <a:t>BPKAD</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14.699.791.423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2.280.593.519</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(12.419.197.904)</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-84,49%</a:t>
                      </a:r>
                    </a:p>
                  </a:txBody>
                  <a:tcPr marL="0" marR="0" marT="0" marB="0" anchor="ctr"/>
                </a:tc>
                <a:extLst>
                  <a:ext uri="{0D108BD9-81ED-4DB2-BD59-A6C34878D82A}">
                    <a16:rowId xmlns:a16="http://schemas.microsoft.com/office/drawing/2014/main" val="2961080765"/>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BANYUMANIK</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36.032.000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8.825.000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(27.207.000)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-75,51%</a:t>
                      </a:r>
                    </a:p>
                  </a:txBody>
                  <a:tcPr marL="0" marR="0" marT="0" marB="0" anchor="ctr"/>
                </a:tc>
                <a:extLst>
                  <a:ext uri="{0D108BD9-81ED-4DB2-BD59-A6C34878D82A}">
                    <a16:rowId xmlns:a16="http://schemas.microsoft.com/office/drawing/2014/main" val="263886448"/>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TEMBALANG</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17.550.000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11.050.000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(6.500.000)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-37,04%</a:t>
                      </a:r>
                    </a:p>
                  </a:txBody>
                  <a:tcPr marL="0" marR="0" marT="0" marB="0" anchor="ctr"/>
                </a:tc>
                <a:extLst>
                  <a:ext uri="{0D108BD9-81ED-4DB2-BD59-A6C34878D82A}">
                    <a16:rowId xmlns:a16="http://schemas.microsoft.com/office/drawing/2014/main" val="2216060519"/>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PEDURUNGAN</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61.600.000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18.400.000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(43.200.000)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-70,13%</a:t>
                      </a:r>
                    </a:p>
                  </a:txBody>
                  <a:tcPr marL="0" marR="0" marT="0" marB="0" anchor="ctr"/>
                </a:tc>
                <a:extLst>
                  <a:ext uri="{0D108BD9-81ED-4DB2-BD59-A6C34878D82A}">
                    <a16:rowId xmlns:a16="http://schemas.microsoft.com/office/drawing/2014/main" val="555854194"/>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KECAMATAN GENUK</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3.580.000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1.050.000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(2.530.000)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-70,67%</a:t>
                      </a:r>
                    </a:p>
                  </a:txBody>
                  <a:tcPr marL="0" marR="0" marT="0" marB="0" anchor="ctr"/>
                </a:tc>
                <a:extLst>
                  <a:ext uri="{0D108BD9-81ED-4DB2-BD59-A6C34878D82A}">
                    <a16:rowId xmlns:a16="http://schemas.microsoft.com/office/drawing/2014/main" val="2964006725"/>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KECAMATAN GAYAMSARI</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40.940.000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24.810.000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(16.130.000)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-39,40%</a:t>
                      </a:r>
                    </a:p>
                  </a:txBody>
                  <a:tcPr marL="0" marR="0" marT="0" marB="0" anchor="ctr"/>
                </a:tc>
                <a:extLst>
                  <a:ext uri="{0D108BD9-81ED-4DB2-BD59-A6C34878D82A}">
                    <a16:rowId xmlns:a16="http://schemas.microsoft.com/office/drawing/2014/main" val="3926157345"/>
                  </a:ext>
                </a:extLst>
              </a:tr>
            </a:tbl>
          </a:graphicData>
        </a:graphic>
      </p:graphicFrame>
      <p:sp>
        <p:nvSpPr>
          <p:cNvPr id="5" name="Freeform 2">
            <a:extLst>
              <a:ext uri="{FF2B5EF4-FFF2-40B4-BE49-F238E27FC236}">
                <a16:creationId xmlns:a16="http://schemas.microsoft.com/office/drawing/2014/main" id="{40C19F1A-4AFF-83A7-3B15-5F1B5EFABDD3}"/>
              </a:ext>
            </a:extLst>
          </p:cNvPr>
          <p:cNvSpPr/>
          <p:nvPr/>
        </p:nvSpPr>
        <p:spPr>
          <a:xfrm rot="-7729926" flipH="1">
            <a:off x="-1630414" y="-4138286"/>
            <a:ext cx="6710829" cy="8196432"/>
          </a:xfrm>
          <a:custGeom>
            <a:avLst/>
            <a:gdLst/>
            <a:ahLst/>
            <a:cxnLst/>
            <a:rect l="l" t="t" r="r" b="b"/>
            <a:pathLst>
              <a:path w="6710829" h="8196432">
                <a:moveTo>
                  <a:pt x="6710829" y="0"/>
                </a:moveTo>
                <a:lnTo>
                  <a:pt x="0" y="0"/>
                </a:lnTo>
                <a:lnTo>
                  <a:pt x="0" y="8196432"/>
                </a:lnTo>
                <a:lnTo>
                  <a:pt x="6710829" y="8196432"/>
                </a:lnTo>
                <a:lnTo>
                  <a:pt x="6710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306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100" y="685800"/>
            <a:ext cx="6019800" cy="6096000"/>
            <a:chOff x="0" y="0"/>
            <a:chExt cx="5522215" cy="3009941"/>
          </a:xfrm>
        </p:grpSpPr>
        <p:sp>
          <p:nvSpPr>
            <p:cNvPr id="3" name="Freeform 3"/>
            <p:cNvSpPr/>
            <p:nvPr/>
          </p:nvSpPr>
          <p:spPr>
            <a:xfrm>
              <a:off x="0" y="0"/>
              <a:ext cx="5522215" cy="3009941"/>
            </a:xfrm>
            <a:custGeom>
              <a:avLst/>
              <a:gdLst/>
              <a:ahLst/>
              <a:cxnLst/>
              <a:rect l="l" t="t" r="r" b="b"/>
              <a:pathLst>
                <a:path w="5522215" h="3009941">
                  <a:moveTo>
                    <a:pt x="0" y="0"/>
                  </a:moveTo>
                  <a:lnTo>
                    <a:pt x="5522215" y="0"/>
                  </a:lnTo>
                  <a:lnTo>
                    <a:pt x="5522215" y="3009941"/>
                  </a:lnTo>
                  <a:lnTo>
                    <a:pt x="0" y="3009941"/>
                  </a:lnTo>
                  <a:lnTo>
                    <a:pt x="0" y="0"/>
                  </a:lnTo>
                </a:path>
              </a:pathLst>
            </a:custGeom>
            <a:solidFill>
              <a:schemeClr val="accent1">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4820" r="14820"/>
          <a:stretch/>
        </p:blipFill>
        <p:spPr>
          <a:xfrm>
            <a:off x="206382" y="1139906"/>
            <a:ext cx="5607036" cy="5315363"/>
          </a:xfrm>
          <a:prstGeom prst="rect">
            <a:avLst/>
          </a:prstGeom>
          <a:blipFill>
            <a:blip r:embed="rId3"/>
            <a:stretch>
              <a:fillRect l="-34418" r="-34418"/>
            </a:stretch>
          </a:blipFill>
        </p:spPr>
      </p:pic>
      <p:sp>
        <p:nvSpPr>
          <p:cNvPr id="42" name="TextBox 42"/>
          <p:cNvSpPr txBox="1"/>
          <p:nvPr/>
        </p:nvSpPr>
        <p:spPr>
          <a:xfrm>
            <a:off x="7021437" y="1429160"/>
            <a:ext cx="10049499" cy="1200265"/>
          </a:xfrm>
          <a:prstGeom prst="rect">
            <a:avLst/>
          </a:prstGeom>
        </p:spPr>
        <p:txBody>
          <a:bodyPr wrap="square" lIns="0" tIns="0" rIns="0" bIns="0" rtlCol="0" anchor="t">
            <a:spAutoFit/>
          </a:bodyPr>
          <a:lstStyle/>
          <a:p>
            <a:pPr marL="0" marR="0" lvl="0" indent="0" algn="ctr" defTabSz="914400" rtl="0" eaLnBrk="1" fontAlgn="auto" latinLnBrk="0" hangingPunct="1">
              <a:lnSpc>
                <a:spcPts val="10399"/>
              </a:lnSpc>
              <a:spcBef>
                <a:spcPts val="0"/>
              </a:spcBef>
              <a:spcAft>
                <a:spcPts val="0"/>
              </a:spcAft>
              <a:buClrTx/>
              <a:buSzTx/>
              <a:buFontTx/>
              <a:buNone/>
              <a:tabLst/>
              <a:defRPr/>
            </a:pPr>
            <a:r>
              <a:rPr kumimoji="0" lang="id-ID" sz="72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rPr>
              <a:t>RETRIBUSI DAERAH</a:t>
            </a:r>
            <a:endParaRPr kumimoji="0" lang="en-US" sz="72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endParaRPr>
          </a:p>
        </p:txBody>
      </p:sp>
      <p:sp>
        <p:nvSpPr>
          <p:cNvPr id="47" name="TextBox 18">
            <a:extLst>
              <a:ext uri="{FF2B5EF4-FFF2-40B4-BE49-F238E27FC236}">
                <a16:creationId xmlns:a16="http://schemas.microsoft.com/office/drawing/2014/main" id="{8030E619-2467-FF57-F189-98DA7BF6C397}"/>
              </a:ext>
            </a:extLst>
          </p:cNvPr>
          <p:cNvSpPr txBox="1"/>
          <p:nvPr/>
        </p:nvSpPr>
        <p:spPr>
          <a:xfrm>
            <a:off x="0" y="6871276"/>
            <a:ext cx="608494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rPr>
              <a:t>LAPORAN REALISASI PENDAPATAN SEMESTER I</a:t>
            </a:r>
            <a:endParaRPr kumimoji="0" lang="en-US"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endParaRPr>
          </a:p>
        </p:txBody>
      </p:sp>
      <p:graphicFrame>
        <p:nvGraphicFramePr>
          <p:cNvPr id="49" name="Table 5">
            <a:extLst>
              <a:ext uri="{FF2B5EF4-FFF2-40B4-BE49-F238E27FC236}">
                <a16:creationId xmlns:a16="http://schemas.microsoft.com/office/drawing/2014/main" id="{D6A6237D-E52C-3CF9-DE64-D9A6D1227583}"/>
              </a:ext>
            </a:extLst>
          </p:cNvPr>
          <p:cNvGraphicFramePr>
            <a:graphicFrameLocks noGrp="1"/>
          </p:cNvGraphicFramePr>
          <p:nvPr/>
        </p:nvGraphicFramePr>
        <p:xfrm>
          <a:off x="6647358" y="2740928"/>
          <a:ext cx="11089288" cy="7119505"/>
        </p:xfrm>
        <a:graphic>
          <a:graphicData uri="http://schemas.openxmlformats.org/drawingml/2006/table">
            <a:tbl>
              <a:tblPr>
                <a:tableStyleId>{616DA210-FB5B-4158-B5E0-FEB733F419BA}</a:tableStyleId>
              </a:tblPr>
              <a:tblGrid>
                <a:gridCol w="2481017">
                  <a:extLst>
                    <a:ext uri="{9D8B030D-6E8A-4147-A177-3AD203B41FA5}">
                      <a16:colId xmlns:a16="http://schemas.microsoft.com/office/drawing/2014/main" val="20000"/>
                    </a:ext>
                  </a:extLst>
                </a:gridCol>
                <a:gridCol w="2360612">
                  <a:extLst>
                    <a:ext uri="{9D8B030D-6E8A-4147-A177-3AD203B41FA5}">
                      <a16:colId xmlns:a16="http://schemas.microsoft.com/office/drawing/2014/main" val="20002"/>
                    </a:ext>
                  </a:extLst>
                </a:gridCol>
                <a:gridCol w="2031225">
                  <a:extLst>
                    <a:ext uri="{9D8B030D-6E8A-4147-A177-3AD203B41FA5}">
                      <a16:colId xmlns:a16="http://schemas.microsoft.com/office/drawing/2014/main" val="20003"/>
                    </a:ext>
                  </a:extLst>
                </a:gridCol>
                <a:gridCol w="2108217">
                  <a:extLst>
                    <a:ext uri="{9D8B030D-6E8A-4147-A177-3AD203B41FA5}">
                      <a16:colId xmlns:a16="http://schemas.microsoft.com/office/drawing/2014/main" val="20005"/>
                    </a:ext>
                  </a:extLst>
                </a:gridCol>
                <a:gridCol w="2108217">
                  <a:extLst>
                    <a:ext uri="{9D8B030D-6E8A-4147-A177-3AD203B41FA5}">
                      <a16:colId xmlns:a16="http://schemas.microsoft.com/office/drawing/2014/main" val="749848857"/>
                    </a:ext>
                  </a:extLst>
                </a:gridCol>
              </a:tblGrid>
              <a:tr h="1132568">
                <a:tc>
                  <a:txBody>
                    <a:bodyPr/>
                    <a:lstStyle/>
                    <a:p>
                      <a:pPr algn="ctr">
                        <a:lnSpc>
                          <a:spcPct val="100000"/>
                        </a:lnSpc>
                        <a:defRPr/>
                      </a:pPr>
                      <a:r>
                        <a:rPr lang="en-US" sz="1600" b="1" dirty="0">
                          <a:solidFill>
                            <a:schemeClr val="tx1"/>
                          </a:solidFill>
                          <a:latin typeface="Aptos Narrow" panose="020B0004020202020204" pitchFamily="34" charset="0"/>
                        </a:rPr>
                        <a:t>URAIAN</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TARGET MURNI TAHUN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REALISASI S.D 30 JUNI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SELISIH TARGET TAHUN 202</a:t>
                      </a:r>
                      <a:r>
                        <a:rPr lang="id-ID" sz="1600" b="1" dirty="0">
                          <a:solidFill>
                            <a:schemeClr val="tx1"/>
                          </a:solidFill>
                          <a:latin typeface="Aptos Narrow" panose="020B0004020202020204" pitchFamily="34" charset="0"/>
                        </a:rPr>
                        <a:t>4</a:t>
                      </a:r>
                      <a:r>
                        <a:rPr lang="en-US" sz="1600" b="1" dirty="0">
                          <a:solidFill>
                            <a:schemeClr val="tx1"/>
                          </a:solidFill>
                          <a:latin typeface="Aptos Narrow" panose="020B0004020202020204" pitchFamily="34" charset="0"/>
                        </a:rPr>
                        <a:t> DENGAN REALISASI S.D 30 JUNI TAHUN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extLst>
                  <a:ext uri="{0D108BD9-81ED-4DB2-BD59-A6C34878D82A}">
                    <a16:rowId xmlns:a16="http://schemas.microsoft.com/office/drawing/2014/main" val="10000"/>
                  </a:ext>
                </a:extLst>
              </a:tr>
              <a:tr h="507263">
                <a:tc>
                  <a:txBody>
                    <a:bodyPr/>
                    <a:lstStyle/>
                    <a:p>
                      <a:pPr algn="l"/>
                      <a:r>
                        <a:rPr lang="id-ID" sz="1600" b="0" u="none" dirty="0">
                          <a:solidFill>
                            <a:schemeClr val="tx1"/>
                          </a:solidFill>
                          <a:latin typeface="Aptos Narrow" panose="020B0004020202020204" pitchFamily="34" charset="0"/>
                          <a:cs typeface="Arial" pitchFamily="34" charset="0"/>
                        </a:rPr>
                        <a:t>KECAMATAN SEMARANG TIMUR</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4.020.000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1.800.000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(2.220.000)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-55,22%</a:t>
                      </a:r>
                    </a:p>
                  </a:txBody>
                  <a:tcPr marL="0" marR="0" marT="0" marB="0" anchor="ctr"/>
                </a:tc>
                <a:extLst>
                  <a:ext uri="{0D108BD9-81ED-4DB2-BD59-A6C34878D82A}">
                    <a16:rowId xmlns:a16="http://schemas.microsoft.com/office/drawing/2014/main" val="10001"/>
                  </a:ext>
                </a:extLst>
              </a:tr>
              <a:tr h="500162">
                <a:tc>
                  <a:txBody>
                    <a:bodyPr/>
                    <a:lstStyle/>
                    <a:p>
                      <a:pPr algn="l"/>
                      <a:r>
                        <a:rPr lang="id-ID" sz="1600" b="0" u="none" dirty="0">
                          <a:solidFill>
                            <a:schemeClr val="tx1"/>
                          </a:solidFill>
                          <a:latin typeface="Aptos Narrow" panose="020B0004020202020204" pitchFamily="34" charset="0"/>
                          <a:cs typeface="Arial" pitchFamily="34" charset="0"/>
                        </a:rPr>
                        <a:t>KECAMATAN SEMARANG UTARA</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14.160.000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1.480.000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(12.680.000)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-89,55%</a:t>
                      </a:r>
                    </a:p>
                  </a:txBody>
                  <a:tcPr marL="0" marR="0" marT="0" marB="0" anchor="ctr"/>
                </a:tc>
                <a:extLst>
                  <a:ext uri="{0D108BD9-81ED-4DB2-BD59-A6C34878D82A}">
                    <a16:rowId xmlns:a16="http://schemas.microsoft.com/office/drawing/2014/main" val="10002"/>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SEMARANG TENGAH</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53.568.000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25.880.000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(27.688.000)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-51,69%</a:t>
                      </a:r>
                    </a:p>
                  </a:txBody>
                  <a:tcPr marL="0" marR="0" marT="0" marB="0" anchor="ctr"/>
                </a:tc>
                <a:extLst>
                  <a:ext uri="{0D108BD9-81ED-4DB2-BD59-A6C34878D82A}">
                    <a16:rowId xmlns:a16="http://schemas.microsoft.com/office/drawing/2014/main" val="3267393701"/>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SEMARANG SELATAN</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6.220.000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6.420.000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200.000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103,22%</a:t>
                      </a:r>
                    </a:p>
                  </a:txBody>
                  <a:tcPr marL="0" marR="0" marT="0" marB="0" anchor="ctr"/>
                </a:tc>
                <a:extLst>
                  <a:ext uri="{0D108BD9-81ED-4DB2-BD59-A6C34878D82A}">
                    <a16:rowId xmlns:a16="http://schemas.microsoft.com/office/drawing/2014/main" val="874878336"/>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KECAMATAAN SEMARANG BARAT</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11.820.000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6.275.000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(5.545.000)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-46,91%</a:t>
                      </a:r>
                    </a:p>
                  </a:txBody>
                  <a:tcPr marL="0" marR="0" marT="0" marB="0" anchor="ctr"/>
                </a:tc>
                <a:extLst>
                  <a:ext uri="{0D108BD9-81ED-4DB2-BD59-A6C34878D82A}">
                    <a16:rowId xmlns:a16="http://schemas.microsoft.com/office/drawing/2014/main" val="2017092103"/>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CANDISARI</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4.520.000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4.185.000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(335.000)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-7,41%</a:t>
                      </a:r>
                    </a:p>
                  </a:txBody>
                  <a:tcPr marL="0" marR="0" marT="0" marB="0" anchor="ctr"/>
                </a:tc>
                <a:extLst>
                  <a:ext uri="{0D108BD9-81ED-4DB2-BD59-A6C34878D82A}">
                    <a16:rowId xmlns:a16="http://schemas.microsoft.com/office/drawing/2014/main" val="2530386942"/>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GAJAHMUNGKUR</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9.100.000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2.780.000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(6.320.000)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-69,45%</a:t>
                      </a:r>
                    </a:p>
                  </a:txBody>
                  <a:tcPr marL="0" marR="0" marT="0" marB="0" anchor="ctr"/>
                </a:tc>
                <a:extLst>
                  <a:ext uri="{0D108BD9-81ED-4DB2-BD59-A6C34878D82A}">
                    <a16:rowId xmlns:a16="http://schemas.microsoft.com/office/drawing/2014/main" val="2961080765"/>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MIJEN</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1.572.000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2.000.000</a:t>
                      </a:r>
                    </a:p>
                  </a:txBody>
                  <a:tcPr marL="0" marR="0" marT="0" marB="0" anchor="ctr"/>
                </a:tc>
                <a:tc>
                  <a:txBody>
                    <a:bodyPr/>
                    <a:lstStyle/>
                    <a:p>
                      <a:pPr algn="ctr" fontAlgn="ctr"/>
                      <a:r>
                        <a:rPr lang="id-ID" sz="1600" b="0" i="0" u="none" strike="noStrike">
                          <a:solidFill>
                            <a:srgbClr val="000000"/>
                          </a:solidFill>
                          <a:effectLst/>
                          <a:latin typeface="Aptos Narrow" panose="020B0004020202020204" pitchFamily="34" charset="0"/>
                        </a:rPr>
                        <a:t>428.000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127,23%</a:t>
                      </a:r>
                    </a:p>
                  </a:txBody>
                  <a:tcPr marL="0" marR="0" marT="0" marB="0" anchor="ctr"/>
                </a:tc>
                <a:extLst>
                  <a:ext uri="{0D108BD9-81ED-4DB2-BD59-A6C34878D82A}">
                    <a16:rowId xmlns:a16="http://schemas.microsoft.com/office/drawing/2014/main" val="263886448"/>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GUNUNGPATI</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1.770.000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3.255.000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1.485.000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183,90%</a:t>
                      </a:r>
                    </a:p>
                  </a:txBody>
                  <a:tcPr marL="0" marR="0" marT="0" marB="0" anchor="ctr"/>
                </a:tc>
                <a:extLst>
                  <a:ext uri="{0D108BD9-81ED-4DB2-BD59-A6C34878D82A}">
                    <a16:rowId xmlns:a16="http://schemas.microsoft.com/office/drawing/2014/main" val="2216060519"/>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NGALIYAN</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53.880.000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12.567.500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(1.312.500)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-76,68%</a:t>
                      </a:r>
                    </a:p>
                  </a:txBody>
                  <a:tcPr marL="0" marR="0" marT="0" marB="0" anchor="ctr"/>
                </a:tc>
                <a:extLst>
                  <a:ext uri="{0D108BD9-81ED-4DB2-BD59-A6C34878D82A}">
                    <a16:rowId xmlns:a16="http://schemas.microsoft.com/office/drawing/2014/main" val="555854194"/>
                  </a:ext>
                </a:extLst>
              </a:tr>
              <a:tr h="507263">
                <a:tc>
                  <a:txBody>
                    <a:bodyPr/>
                    <a:lstStyle/>
                    <a:p>
                      <a:pPr algn="l"/>
                      <a:r>
                        <a:rPr lang="id-ID" sz="1600" b="0" dirty="0">
                          <a:solidFill>
                            <a:schemeClr val="tx1"/>
                          </a:solidFill>
                          <a:latin typeface="Aptos Narrow" panose="020B0004020202020204" pitchFamily="34" charset="0"/>
                          <a:cs typeface="Arial" pitchFamily="34" charset="0"/>
                        </a:rPr>
                        <a:t>KECAMATAN TUGU</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4.080.000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1.150.000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(2.930.000)</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-71,81%</a:t>
                      </a:r>
                    </a:p>
                  </a:txBody>
                  <a:tcPr marL="0" marR="0" marT="0" marB="0" anchor="ctr"/>
                </a:tc>
                <a:extLst>
                  <a:ext uri="{0D108BD9-81ED-4DB2-BD59-A6C34878D82A}">
                    <a16:rowId xmlns:a16="http://schemas.microsoft.com/office/drawing/2014/main" val="902559616"/>
                  </a:ext>
                </a:extLst>
              </a:tr>
            </a:tbl>
          </a:graphicData>
        </a:graphic>
      </p:graphicFrame>
      <p:sp>
        <p:nvSpPr>
          <p:cNvPr id="5" name="Freeform 2">
            <a:extLst>
              <a:ext uri="{FF2B5EF4-FFF2-40B4-BE49-F238E27FC236}">
                <a16:creationId xmlns:a16="http://schemas.microsoft.com/office/drawing/2014/main" id="{A6F04EBF-1A44-97CD-F3C9-BA016FFB133C}"/>
              </a:ext>
            </a:extLst>
          </p:cNvPr>
          <p:cNvSpPr/>
          <p:nvPr/>
        </p:nvSpPr>
        <p:spPr>
          <a:xfrm rot="-7729926" flipH="1">
            <a:off x="-1630414" y="-4138286"/>
            <a:ext cx="6710829" cy="8196432"/>
          </a:xfrm>
          <a:custGeom>
            <a:avLst/>
            <a:gdLst/>
            <a:ahLst/>
            <a:cxnLst/>
            <a:rect l="l" t="t" r="r" b="b"/>
            <a:pathLst>
              <a:path w="6710829" h="8196432">
                <a:moveTo>
                  <a:pt x="6710829" y="0"/>
                </a:moveTo>
                <a:lnTo>
                  <a:pt x="0" y="0"/>
                </a:lnTo>
                <a:lnTo>
                  <a:pt x="0" y="8196432"/>
                </a:lnTo>
                <a:lnTo>
                  <a:pt x="6710829" y="8196432"/>
                </a:lnTo>
                <a:lnTo>
                  <a:pt x="6710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4841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100" y="685800"/>
            <a:ext cx="6019800" cy="6096000"/>
            <a:chOff x="0" y="0"/>
            <a:chExt cx="5522215" cy="3009941"/>
          </a:xfrm>
        </p:grpSpPr>
        <p:sp>
          <p:nvSpPr>
            <p:cNvPr id="3" name="Freeform 3"/>
            <p:cNvSpPr/>
            <p:nvPr/>
          </p:nvSpPr>
          <p:spPr>
            <a:xfrm>
              <a:off x="0" y="0"/>
              <a:ext cx="5522215" cy="3009941"/>
            </a:xfrm>
            <a:custGeom>
              <a:avLst/>
              <a:gdLst/>
              <a:ahLst/>
              <a:cxnLst/>
              <a:rect l="l" t="t" r="r" b="b"/>
              <a:pathLst>
                <a:path w="5522215" h="3009941">
                  <a:moveTo>
                    <a:pt x="0" y="0"/>
                  </a:moveTo>
                  <a:lnTo>
                    <a:pt x="5522215" y="0"/>
                  </a:lnTo>
                  <a:lnTo>
                    <a:pt x="5522215" y="3009941"/>
                  </a:lnTo>
                  <a:lnTo>
                    <a:pt x="0" y="3009941"/>
                  </a:lnTo>
                  <a:lnTo>
                    <a:pt x="0" y="0"/>
                  </a:lnTo>
                </a:path>
              </a:pathLst>
            </a:custGeom>
            <a:solidFill>
              <a:schemeClr val="accent1">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4820" r="14820"/>
          <a:stretch/>
        </p:blipFill>
        <p:spPr>
          <a:xfrm>
            <a:off x="206382" y="1139906"/>
            <a:ext cx="5607036" cy="5315363"/>
          </a:xfrm>
          <a:prstGeom prst="rect">
            <a:avLst/>
          </a:prstGeom>
          <a:blipFill>
            <a:blip r:embed="rId3"/>
            <a:stretch>
              <a:fillRect l="-34418" r="-34418"/>
            </a:stretch>
          </a:blipFill>
        </p:spPr>
      </p:pic>
      <p:sp>
        <p:nvSpPr>
          <p:cNvPr id="42" name="TextBox 42"/>
          <p:cNvSpPr txBox="1"/>
          <p:nvPr/>
        </p:nvSpPr>
        <p:spPr>
          <a:xfrm>
            <a:off x="7010400" y="1343415"/>
            <a:ext cx="10049499" cy="1200265"/>
          </a:xfrm>
          <a:prstGeom prst="rect">
            <a:avLst/>
          </a:prstGeom>
        </p:spPr>
        <p:txBody>
          <a:bodyPr wrap="square" lIns="0" tIns="0" rIns="0" bIns="0" rtlCol="0" anchor="t">
            <a:spAutoFit/>
          </a:bodyPr>
          <a:lstStyle/>
          <a:p>
            <a:pPr marL="0" marR="0" lvl="0" indent="0" algn="ctr" defTabSz="914400" rtl="0" eaLnBrk="1" fontAlgn="auto" latinLnBrk="0" hangingPunct="1">
              <a:lnSpc>
                <a:spcPts val="10399"/>
              </a:lnSpc>
              <a:spcBef>
                <a:spcPts val="0"/>
              </a:spcBef>
              <a:spcAft>
                <a:spcPts val="0"/>
              </a:spcAft>
              <a:buClrTx/>
              <a:buSzTx/>
              <a:buFontTx/>
              <a:buNone/>
              <a:tabLst/>
              <a:defRPr/>
            </a:pPr>
            <a:r>
              <a:rPr kumimoji="0" lang="id-ID" sz="72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rPr>
              <a:t>RETRIBUSI DAERAH</a:t>
            </a:r>
            <a:endParaRPr kumimoji="0" lang="en-US" sz="7200" b="0" i="0" u="none" strike="noStrike" kern="1200" cap="none" spc="249" normalizeH="0" baseline="0" noProof="0" dirty="0">
              <a:ln>
                <a:noFill/>
              </a:ln>
              <a:solidFill>
                <a:srgbClr val="23262D"/>
              </a:solidFill>
              <a:effectLst/>
              <a:uLnTx/>
              <a:uFillTx/>
              <a:latin typeface="Arboria-Black" panose="02000506020000020004" pitchFamily="2" charset="0"/>
              <a:ea typeface="+mn-ea"/>
              <a:cs typeface="+mn-cs"/>
            </a:endParaRPr>
          </a:p>
        </p:txBody>
      </p:sp>
      <p:sp>
        <p:nvSpPr>
          <p:cNvPr id="47" name="TextBox 18">
            <a:extLst>
              <a:ext uri="{FF2B5EF4-FFF2-40B4-BE49-F238E27FC236}">
                <a16:creationId xmlns:a16="http://schemas.microsoft.com/office/drawing/2014/main" id="{8030E619-2467-FF57-F189-98DA7BF6C397}"/>
              </a:ext>
            </a:extLst>
          </p:cNvPr>
          <p:cNvSpPr txBox="1"/>
          <p:nvPr/>
        </p:nvSpPr>
        <p:spPr>
          <a:xfrm>
            <a:off x="0" y="6871276"/>
            <a:ext cx="608494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rPr>
              <a:t>LAPORAN REALISASI PENDAPATAN SEMESTER I</a:t>
            </a:r>
            <a:endParaRPr kumimoji="0" lang="en-US" sz="4000" b="0" i="0" u="none" strike="noStrike" kern="1200" cap="none" spc="0" normalizeH="0" baseline="0" noProof="0" dirty="0">
              <a:ln>
                <a:noFill/>
              </a:ln>
              <a:solidFill>
                <a:srgbClr val="D72A01"/>
              </a:solidFill>
              <a:effectLst/>
              <a:uLnTx/>
              <a:uFillTx/>
              <a:latin typeface="Arboria-Black" panose="02000506020000020004" pitchFamily="2" charset="0"/>
              <a:ea typeface="+mn-ea"/>
              <a:cs typeface="+mn-cs"/>
            </a:endParaRPr>
          </a:p>
        </p:txBody>
      </p:sp>
      <p:graphicFrame>
        <p:nvGraphicFramePr>
          <p:cNvPr id="49" name="Table 5">
            <a:extLst>
              <a:ext uri="{FF2B5EF4-FFF2-40B4-BE49-F238E27FC236}">
                <a16:creationId xmlns:a16="http://schemas.microsoft.com/office/drawing/2014/main" id="{D6A6237D-E52C-3CF9-DE64-D9A6D1227583}"/>
              </a:ext>
            </a:extLst>
          </p:cNvPr>
          <p:cNvGraphicFramePr>
            <a:graphicFrameLocks noGrp="1"/>
          </p:cNvGraphicFramePr>
          <p:nvPr/>
        </p:nvGraphicFramePr>
        <p:xfrm>
          <a:off x="6665312" y="2824499"/>
          <a:ext cx="11089288" cy="4452600"/>
        </p:xfrm>
        <a:graphic>
          <a:graphicData uri="http://schemas.openxmlformats.org/drawingml/2006/table">
            <a:tbl>
              <a:tblPr>
                <a:tableStyleId>{616DA210-FB5B-4158-B5E0-FEB733F419BA}</a:tableStyleId>
              </a:tblPr>
              <a:tblGrid>
                <a:gridCol w="2481017">
                  <a:extLst>
                    <a:ext uri="{9D8B030D-6E8A-4147-A177-3AD203B41FA5}">
                      <a16:colId xmlns:a16="http://schemas.microsoft.com/office/drawing/2014/main" val="20000"/>
                    </a:ext>
                  </a:extLst>
                </a:gridCol>
                <a:gridCol w="2360612">
                  <a:extLst>
                    <a:ext uri="{9D8B030D-6E8A-4147-A177-3AD203B41FA5}">
                      <a16:colId xmlns:a16="http://schemas.microsoft.com/office/drawing/2014/main" val="20002"/>
                    </a:ext>
                  </a:extLst>
                </a:gridCol>
                <a:gridCol w="2031225">
                  <a:extLst>
                    <a:ext uri="{9D8B030D-6E8A-4147-A177-3AD203B41FA5}">
                      <a16:colId xmlns:a16="http://schemas.microsoft.com/office/drawing/2014/main" val="20003"/>
                    </a:ext>
                  </a:extLst>
                </a:gridCol>
                <a:gridCol w="2108217">
                  <a:extLst>
                    <a:ext uri="{9D8B030D-6E8A-4147-A177-3AD203B41FA5}">
                      <a16:colId xmlns:a16="http://schemas.microsoft.com/office/drawing/2014/main" val="20005"/>
                    </a:ext>
                  </a:extLst>
                </a:gridCol>
                <a:gridCol w="2108217">
                  <a:extLst>
                    <a:ext uri="{9D8B030D-6E8A-4147-A177-3AD203B41FA5}">
                      <a16:colId xmlns:a16="http://schemas.microsoft.com/office/drawing/2014/main" val="749848857"/>
                    </a:ext>
                  </a:extLst>
                </a:gridCol>
              </a:tblGrid>
              <a:tr h="1460680">
                <a:tc>
                  <a:txBody>
                    <a:bodyPr/>
                    <a:lstStyle/>
                    <a:p>
                      <a:pPr algn="ctr">
                        <a:lnSpc>
                          <a:spcPct val="100000"/>
                        </a:lnSpc>
                        <a:defRPr/>
                      </a:pPr>
                      <a:r>
                        <a:rPr lang="en-US" sz="1600" b="1" dirty="0">
                          <a:solidFill>
                            <a:schemeClr val="tx1"/>
                          </a:solidFill>
                          <a:latin typeface="Aptos Narrow" panose="020B0004020202020204" pitchFamily="34" charset="0"/>
                        </a:rPr>
                        <a:t>URAIAN</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TARGET MURNI TAHUN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REALISASI S.D 30 JUNI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SELISIH TARGET TAHUN 202</a:t>
                      </a:r>
                      <a:r>
                        <a:rPr lang="id-ID" sz="1600" b="1" dirty="0">
                          <a:solidFill>
                            <a:schemeClr val="tx1"/>
                          </a:solidFill>
                          <a:latin typeface="Aptos Narrow" panose="020B0004020202020204" pitchFamily="34" charset="0"/>
                        </a:rPr>
                        <a:t>4</a:t>
                      </a:r>
                      <a:r>
                        <a:rPr lang="en-US" sz="1600" b="1" dirty="0">
                          <a:solidFill>
                            <a:schemeClr val="tx1"/>
                          </a:solidFill>
                          <a:latin typeface="Aptos Narrow" panose="020B0004020202020204" pitchFamily="34" charset="0"/>
                        </a:rPr>
                        <a:t> DENGAN REALISASI S.D 30 JUNI TAHUN 202</a:t>
                      </a:r>
                      <a:r>
                        <a:rPr lang="id-ID" sz="1600" b="1" dirty="0">
                          <a:solidFill>
                            <a:schemeClr val="tx1"/>
                          </a:solidFill>
                          <a:latin typeface="Aptos Narrow" panose="020B0004020202020204" pitchFamily="34" charset="0"/>
                        </a:rPr>
                        <a:t>4</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tc>
                  <a:txBody>
                    <a:bodyPr/>
                    <a:lstStyle/>
                    <a:p>
                      <a:pPr algn="ctr">
                        <a:lnSpc>
                          <a:spcPct val="100000"/>
                        </a:lnSpc>
                        <a:defRPr/>
                      </a:pPr>
                      <a:r>
                        <a:rPr lang="en-US" sz="1600" b="1" dirty="0">
                          <a:solidFill>
                            <a:schemeClr val="tx1"/>
                          </a:solidFill>
                          <a:latin typeface="Aptos Narrow" panose="020B0004020202020204" pitchFamily="34" charset="0"/>
                        </a:rPr>
                        <a:t>%</a:t>
                      </a:r>
                      <a:endParaRPr lang="en-US" sz="1600" b="1" dirty="0">
                        <a:solidFill>
                          <a:schemeClr val="tx1"/>
                        </a:solidFill>
                        <a:latin typeface="Aptos Narrow" panose="020B0004020202020204" pitchFamily="34" charset="0"/>
                        <a:cs typeface="Arial" panose="020B0604020202020204" pitchFamily="34" charset="0"/>
                      </a:endParaRPr>
                    </a:p>
                  </a:txBody>
                  <a:tcPr marL="131445" marR="131445" marT="131445" marB="131445" anchor="ctr">
                    <a:solidFill>
                      <a:schemeClr val="accent2">
                        <a:lumMod val="60000"/>
                        <a:lumOff val="40000"/>
                      </a:schemeClr>
                    </a:solidFill>
                  </a:tcPr>
                </a:tc>
                <a:extLst>
                  <a:ext uri="{0D108BD9-81ED-4DB2-BD59-A6C34878D82A}">
                    <a16:rowId xmlns:a16="http://schemas.microsoft.com/office/drawing/2014/main" val="10000"/>
                  </a:ext>
                </a:extLst>
              </a:tr>
              <a:tr h="598384">
                <a:tc>
                  <a:txBody>
                    <a:bodyPr/>
                    <a:lstStyle/>
                    <a:p>
                      <a:pPr algn="l"/>
                      <a:r>
                        <a:rPr lang="id-ID" sz="1600" b="1" u="none" dirty="0">
                          <a:solidFill>
                            <a:schemeClr val="tx1"/>
                          </a:solidFill>
                          <a:latin typeface="Aptos Narrow" panose="020B0004020202020204" pitchFamily="34" charset="0"/>
                          <a:cs typeface="Arial" pitchFamily="34" charset="0"/>
                        </a:rPr>
                        <a:t>BLUD</a:t>
                      </a:r>
                      <a:endParaRPr lang="en-US" sz="1600" b="1"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1" i="0" u="none" strike="noStrike" dirty="0">
                          <a:solidFill>
                            <a:srgbClr val="000000"/>
                          </a:solidFill>
                          <a:effectLst/>
                          <a:latin typeface="Aptos Narrow" panose="020B0004020202020204" pitchFamily="34" charset="0"/>
                        </a:rPr>
                        <a:t>448.102.551.825 </a:t>
                      </a:r>
                    </a:p>
                  </a:txBody>
                  <a:tcPr marL="0" marR="0" marT="0" marB="0" anchor="ctr"/>
                </a:tc>
                <a:tc>
                  <a:txBody>
                    <a:bodyPr/>
                    <a:lstStyle/>
                    <a:p>
                      <a:pPr algn="ctr" fontAlgn="ctr"/>
                      <a:r>
                        <a:rPr lang="id-ID" sz="1600" b="1" i="0" u="none" strike="noStrike" dirty="0">
                          <a:solidFill>
                            <a:srgbClr val="000000"/>
                          </a:solidFill>
                          <a:effectLst/>
                          <a:latin typeface="Aptos Narrow" panose="020B0004020202020204" pitchFamily="34" charset="0"/>
                        </a:rPr>
                        <a:t>208.451.509.596</a:t>
                      </a:r>
                    </a:p>
                  </a:txBody>
                  <a:tcPr marL="0" marR="0" marT="0" marB="0" anchor="ctr"/>
                </a:tc>
                <a:tc>
                  <a:txBody>
                    <a:bodyPr/>
                    <a:lstStyle/>
                    <a:p>
                      <a:pPr algn="ctr" fontAlgn="ctr"/>
                      <a:r>
                        <a:rPr lang="id-ID" sz="1600" b="1" i="0" u="none" strike="noStrike" dirty="0">
                          <a:solidFill>
                            <a:srgbClr val="000000"/>
                          </a:solidFill>
                          <a:effectLst/>
                          <a:latin typeface="Aptos Narrow" panose="020B0004020202020204" pitchFamily="34" charset="0"/>
                        </a:rPr>
                        <a:t>(239.651.042.229)</a:t>
                      </a:r>
                    </a:p>
                  </a:txBody>
                  <a:tcPr marL="0" marR="0" marT="0" marB="0" anchor="ctr"/>
                </a:tc>
                <a:tc>
                  <a:txBody>
                    <a:bodyPr/>
                    <a:lstStyle/>
                    <a:p>
                      <a:pPr algn="ctr" fontAlgn="ctr"/>
                      <a:r>
                        <a:rPr lang="id-ID" sz="1600" b="1" i="0" u="none" strike="noStrike" dirty="0">
                          <a:solidFill>
                            <a:srgbClr val="000000"/>
                          </a:solidFill>
                          <a:effectLst/>
                          <a:latin typeface="Aptos Narrow" panose="020B0004020202020204" pitchFamily="34" charset="0"/>
                        </a:rPr>
                        <a:t>-53,48%</a:t>
                      </a:r>
                    </a:p>
                  </a:txBody>
                  <a:tcPr marL="0" marR="0" marT="0" marB="0" anchor="ctr"/>
                </a:tc>
                <a:extLst>
                  <a:ext uri="{0D108BD9-81ED-4DB2-BD59-A6C34878D82A}">
                    <a16:rowId xmlns:a16="http://schemas.microsoft.com/office/drawing/2014/main" val="10001"/>
                  </a:ext>
                </a:extLst>
              </a:tr>
              <a:tr h="598384">
                <a:tc>
                  <a:txBody>
                    <a:bodyPr/>
                    <a:lstStyle/>
                    <a:p>
                      <a:pPr algn="l"/>
                      <a:r>
                        <a:rPr lang="id-ID" sz="1600" b="0" u="none" dirty="0">
                          <a:solidFill>
                            <a:schemeClr val="tx1"/>
                          </a:solidFill>
                          <a:latin typeface="Aptos Narrow" panose="020B0004020202020204" pitchFamily="34" charset="0"/>
                          <a:cs typeface="Arial" pitchFamily="34" charset="0"/>
                        </a:rPr>
                        <a:t>RSUD</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331.935.007.242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147.209.307.123</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(184.725.700.119)</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-55,65%</a:t>
                      </a:r>
                    </a:p>
                  </a:txBody>
                  <a:tcPr marL="0" marR="0" marT="0" marB="0" anchor="ctr"/>
                </a:tc>
                <a:extLst>
                  <a:ext uri="{0D108BD9-81ED-4DB2-BD59-A6C34878D82A}">
                    <a16:rowId xmlns:a16="http://schemas.microsoft.com/office/drawing/2014/main" val="10002"/>
                  </a:ext>
                </a:extLst>
              </a:tr>
              <a:tr h="598384">
                <a:tc>
                  <a:txBody>
                    <a:bodyPr/>
                    <a:lstStyle/>
                    <a:p>
                      <a:pPr algn="l"/>
                      <a:r>
                        <a:rPr lang="id-ID" sz="1600" b="0" u="none" dirty="0">
                          <a:solidFill>
                            <a:schemeClr val="tx1"/>
                          </a:solidFill>
                          <a:latin typeface="Aptos Narrow" panose="020B0004020202020204" pitchFamily="34" charset="0"/>
                          <a:cs typeface="Arial" pitchFamily="34" charset="0"/>
                        </a:rPr>
                        <a:t>UPTD TRANS DISHUB</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37.734.000.000 </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16.433.721.071</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(21.300.278.929)</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-56,45%</a:t>
                      </a:r>
                    </a:p>
                  </a:txBody>
                  <a:tcPr marL="0" marR="0" marT="0" marB="0" anchor="ctr"/>
                </a:tc>
                <a:extLst>
                  <a:ext uri="{0D108BD9-81ED-4DB2-BD59-A6C34878D82A}">
                    <a16:rowId xmlns:a16="http://schemas.microsoft.com/office/drawing/2014/main" val="3267393701"/>
                  </a:ext>
                </a:extLst>
              </a:tr>
              <a:tr h="598384">
                <a:tc>
                  <a:txBody>
                    <a:bodyPr/>
                    <a:lstStyle/>
                    <a:p>
                      <a:pPr algn="l"/>
                      <a:r>
                        <a:rPr lang="id-ID" sz="1600" b="0" u="none" dirty="0">
                          <a:solidFill>
                            <a:schemeClr val="tx1"/>
                          </a:solidFill>
                          <a:latin typeface="Aptos Narrow" panose="020B0004020202020204" pitchFamily="34" charset="0"/>
                          <a:cs typeface="Arial" pitchFamily="34" charset="0"/>
                        </a:rPr>
                        <a:t>UPTD PUSKESMAS</a:t>
                      </a:r>
                      <a:endParaRPr lang="en-US" sz="1600" b="0" u="none"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76.836.344.583 </a:t>
                      </a:r>
                    </a:p>
                  </a:txBody>
                  <a:tcPr marL="0" marR="0" marT="0" marB="0" anchor="ctr"/>
                </a:tc>
                <a:tc>
                  <a:txBody>
                    <a:bodyPr/>
                    <a:lstStyle/>
                    <a:p>
                      <a:pPr algn="ctr" fontAlgn="ctr"/>
                      <a:r>
                        <a:rPr lang="id-ID" sz="1600" b="0" i="0" u="none" strike="noStrike">
                          <a:solidFill>
                            <a:srgbClr val="000000"/>
                          </a:solidFill>
                          <a:effectLst/>
                          <a:latin typeface="Aptos Narrow" panose="020B0004020202020204" pitchFamily="34" charset="0"/>
                        </a:rPr>
                        <a:t>43.574.532.636</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(33.261.811.947)</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-43,29%</a:t>
                      </a:r>
                    </a:p>
                  </a:txBody>
                  <a:tcPr marL="0" marR="0" marT="0" marB="0" anchor="ctr"/>
                </a:tc>
                <a:extLst>
                  <a:ext uri="{0D108BD9-81ED-4DB2-BD59-A6C34878D82A}">
                    <a16:rowId xmlns:a16="http://schemas.microsoft.com/office/drawing/2014/main" val="874878336"/>
                  </a:ext>
                </a:extLst>
              </a:tr>
              <a:tr h="598384">
                <a:tc>
                  <a:txBody>
                    <a:bodyPr/>
                    <a:lstStyle/>
                    <a:p>
                      <a:pPr algn="l"/>
                      <a:r>
                        <a:rPr lang="id-ID" sz="1600" b="0" dirty="0">
                          <a:solidFill>
                            <a:schemeClr val="tx1"/>
                          </a:solidFill>
                          <a:latin typeface="Aptos Narrow" panose="020B0004020202020204" pitchFamily="34" charset="0"/>
                          <a:cs typeface="Arial" pitchFamily="34" charset="0"/>
                        </a:rPr>
                        <a:t>DKK LABKES</a:t>
                      </a:r>
                      <a:endParaRPr lang="en-US" sz="1600" b="0" dirty="0">
                        <a:solidFill>
                          <a:schemeClr val="tx1"/>
                        </a:solidFill>
                        <a:latin typeface="Aptos Narrow" panose="020B0004020202020204" pitchFamily="34" charset="0"/>
                        <a:cs typeface="Arial" pitchFamily="34" charset="0"/>
                      </a:endParaRPr>
                    </a:p>
                  </a:txBody>
                  <a:tcPr marL="69811" marR="69811" marT="34905" marB="34905" anchor="ctr"/>
                </a:tc>
                <a:tc>
                  <a:txBody>
                    <a:bodyPr/>
                    <a:lstStyle/>
                    <a:p>
                      <a:pPr algn="ctr" fontAlgn="ctr"/>
                      <a:r>
                        <a:rPr lang="id-ID" sz="1600" b="0" i="0" u="none" strike="noStrike" dirty="0">
                          <a:solidFill>
                            <a:srgbClr val="000000"/>
                          </a:solidFill>
                          <a:effectLst/>
                          <a:latin typeface="Aptos Narrow" panose="020B0004020202020204" pitchFamily="34" charset="0"/>
                        </a:rPr>
                        <a:t>1.597.200.000 </a:t>
                      </a:r>
                    </a:p>
                  </a:txBody>
                  <a:tcPr marL="0" marR="0" marT="0" marB="0" anchor="ctr"/>
                </a:tc>
                <a:tc>
                  <a:txBody>
                    <a:bodyPr/>
                    <a:lstStyle/>
                    <a:p>
                      <a:pPr algn="ctr" fontAlgn="ctr"/>
                      <a:r>
                        <a:rPr lang="id-ID" sz="1600" b="0" i="0" u="none" strike="noStrike">
                          <a:solidFill>
                            <a:srgbClr val="000000"/>
                          </a:solidFill>
                          <a:effectLst/>
                          <a:latin typeface="Aptos Narrow" panose="020B0004020202020204" pitchFamily="34" charset="0"/>
                        </a:rPr>
                        <a:t>1.233.948.766</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(363.251.234)</a:t>
                      </a:r>
                    </a:p>
                  </a:txBody>
                  <a:tcPr marL="0" marR="0" marT="0" marB="0" anchor="ctr"/>
                </a:tc>
                <a:tc>
                  <a:txBody>
                    <a:bodyPr/>
                    <a:lstStyle/>
                    <a:p>
                      <a:pPr algn="ctr" fontAlgn="ctr"/>
                      <a:r>
                        <a:rPr lang="id-ID" sz="1600" b="0" i="0" u="none" strike="noStrike" dirty="0">
                          <a:solidFill>
                            <a:srgbClr val="000000"/>
                          </a:solidFill>
                          <a:effectLst/>
                          <a:latin typeface="Aptos Narrow" panose="020B0004020202020204" pitchFamily="34" charset="0"/>
                        </a:rPr>
                        <a:t>-22,74%</a:t>
                      </a:r>
                    </a:p>
                  </a:txBody>
                  <a:tcPr marL="0" marR="0" marT="0" marB="0" anchor="ctr"/>
                </a:tc>
                <a:extLst>
                  <a:ext uri="{0D108BD9-81ED-4DB2-BD59-A6C34878D82A}">
                    <a16:rowId xmlns:a16="http://schemas.microsoft.com/office/drawing/2014/main" val="2017092103"/>
                  </a:ext>
                </a:extLst>
              </a:tr>
            </a:tbl>
          </a:graphicData>
        </a:graphic>
      </p:graphicFrame>
      <p:sp>
        <p:nvSpPr>
          <p:cNvPr id="5" name="Freeform 2">
            <a:extLst>
              <a:ext uri="{FF2B5EF4-FFF2-40B4-BE49-F238E27FC236}">
                <a16:creationId xmlns:a16="http://schemas.microsoft.com/office/drawing/2014/main" id="{4C8C3EBE-E975-DF87-7A32-8EF53418DF93}"/>
              </a:ext>
            </a:extLst>
          </p:cNvPr>
          <p:cNvSpPr/>
          <p:nvPr/>
        </p:nvSpPr>
        <p:spPr>
          <a:xfrm rot="-7729926" flipH="1">
            <a:off x="-1630414" y="-4138286"/>
            <a:ext cx="6710829" cy="8196432"/>
          </a:xfrm>
          <a:custGeom>
            <a:avLst/>
            <a:gdLst/>
            <a:ahLst/>
            <a:cxnLst/>
            <a:rect l="l" t="t" r="r" b="b"/>
            <a:pathLst>
              <a:path w="6710829" h="8196432">
                <a:moveTo>
                  <a:pt x="6710829" y="0"/>
                </a:moveTo>
                <a:lnTo>
                  <a:pt x="0" y="0"/>
                </a:lnTo>
                <a:lnTo>
                  <a:pt x="0" y="8196432"/>
                </a:lnTo>
                <a:lnTo>
                  <a:pt x="6710829" y="8196432"/>
                </a:lnTo>
                <a:lnTo>
                  <a:pt x="671082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627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19600" y="-1333500"/>
            <a:ext cx="12319780" cy="12319780"/>
            <a:chOff x="-235655" y="0"/>
            <a:chExt cx="6350000" cy="6350000"/>
          </a:xfrm>
        </p:grpSpPr>
        <p:sp>
          <p:nvSpPr>
            <p:cNvPr id="4" name="Freeform 4"/>
            <p:cNvSpPr/>
            <p:nvPr/>
          </p:nvSpPr>
          <p:spPr>
            <a:xfrm>
              <a:off x="-235655"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15846"/>
            </a:solidFill>
          </p:spPr>
          <p:txBody>
            <a:bodyPr/>
            <a:lstStyle/>
            <a:p>
              <a:endParaRPr lang="en-ID"/>
            </a:p>
          </p:txBody>
        </p:sp>
      </p:grpSp>
      <p:sp>
        <p:nvSpPr>
          <p:cNvPr id="6" name="TextBox 6"/>
          <p:cNvSpPr txBox="1"/>
          <p:nvPr/>
        </p:nvSpPr>
        <p:spPr>
          <a:xfrm>
            <a:off x="1238763" y="3958679"/>
            <a:ext cx="6945746" cy="2245816"/>
          </a:xfrm>
          <a:prstGeom prst="rect">
            <a:avLst/>
          </a:prstGeom>
        </p:spPr>
        <p:txBody>
          <a:bodyPr lIns="0" tIns="0" rIns="0" bIns="0" rtlCol="0" anchor="t">
            <a:spAutoFit/>
          </a:bodyPr>
          <a:lstStyle/>
          <a:p>
            <a:pPr algn="l">
              <a:lnSpc>
                <a:spcPts val="9039"/>
              </a:lnSpc>
            </a:pPr>
            <a:r>
              <a:rPr lang="en-US" sz="6457" dirty="0">
                <a:solidFill>
                  <a:srgbClr val="FFFFFF"/>
                </a:solidFill>
                <a:latin typeface="Nourd Bold"/>
              </a:rPr>
              <a:t>THANKS FOR</a:t>
            </a:r>
          </a:p>
          <a:p>
            <a:pPr algn="l">
              <a:lnSpc>
                <a:spcPts val="9039"/>
              </a:lnSpc>
            </a:pPr>
            <a:r>
              <a:rPr lang="en-US" sz="6457" dirty="0">
                <a:solidFill>
                  <a:srgbClr val="FFFFFF"/>
                </a:solidFill>
                <a:latin typeface="Nourd Bold"/>
              </a:rPr>
              <a:t>WATCHING</a:t>
            </a:r>
          </a:p>
        </p:txBody>
      </p:sp>
      <p:pic>
        <p:nvPicPr>
          <p:cNvPr id="10" name="Picture 9">
            <a:extLst>
              <a:ext uri="{FF2B5EF4-FFF2-40B4-BE49-F238E27FC236}">
                <a16:creationId xmlns:a16="http://schemas.microsoft.com/office/drawing/2014/main" id="{7AD3C650-4AC7-8F5E-2946-0E04C83DD801}"/>
              </a:ext>
            </a:extLst>
          </p:cNvPr>
          <p:cNvPicPr>
            <a:picLocks noChangeAspect="1"/>
          </p:cNvPicPr>
          <p:nvPr/>
        </p:nvPicPr>
        <p:blipFill>
          <a:blip r:embed="rId2"/>
          <a:stretch>
            <a:fillRect/>
          </a:stretch>
        </p:blipFill>
        <p:spPr>
          <a:xfrm>
            <a:off x="6781800" y="1919287"/>
            <a:ext cx="11506200" cy="6324600"/>
          </a:xfrm>
          <a:prstGeom prst="flowChartAlternateProcess">
            <a:avLst/>
          </a:prstGeom>
          <a:ln>
            <a:noFill/>
          </a:ln>
          <a:effectLst>
            <a:softEdge rad="112500"/>
          </a:effectLst>
        </p:spPr>
      </p:pic>
      <p:pic>
        <p:nvPicPr>
          <p:cNvPr id="2" name="Picture 1" descr="A picture containing text, font, graphics, graphic design&#10;&#10;Description automatically generated">
            <a:extLst>
              <a:ext uri="{FF2B5EF4-FFF2-40B4-BE49-F238E27FC236}">
                <a16:creationId xmlns:a16="http://schemas.microsoft.com/office/drawing/2014/main" id="{FAD36024-19D2-BD2E-9B31-E24832F9E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5072" y="342900"/>
            <a:ext cx="3481048" cy="109809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B51BF-780C-45D4-A1D0-32D55EA0F2B4}"/>
              </a:ext>
            </a:extLst>
          </p:cNvPr>
          <p:cNvSpPr>
            <a:spLocks noGrp="1"/>
          </p:cNvSpPr>
          <p:nvPr>
            <p:ph type="title"/>
          </p:nvPr>
        </p:nvSpPr>
        <p:spPr>
          <a:xfrm>
            <a:off x="1219200" y="69934"/>
            <a:ext cx="12085403" cy="1217622"/>
          </a:xfrm>
        </p:spPr>
        <p:txBody>
          <a:bodyPr/>
          <a:lstStyle/>
          <a:p>
            <a:r>
              <a:rPr lang="en-US" dirty="0" err="1"/>
              <a:t>Merumuskan</a:t>
            </a:r>
            <a:r>
              <a:rPr lang="en-US" dirty="0"/>
              <a:t> </a:t>
            </a:r>
            <a:r>
              <a:rPr lang="en-US" dirty="0" err="1"/>
              <a:t>Rencana</a:t>
            </a:r>
            <a:r>
              <a:rPr lang="en-US" dirty="0"/>
              <a:t> Kinerja</a:t>
            </a:r>
          </a:p>
        </p:txBody>
      </p:sp>
      <p:pic>
        <p:nvPicPr>
          <p:cNvPr id="4" name="Picture Placeholder 3">
            <a:extLst>
              <a:ext uri="{FF2B5EF4-FFF2-40B4-BE49-F238E27FC236}">
                <a16:creationId xmlns:a16="http://schemas.microsoft.com/office/drawing/2014/main" id="{A600DC9D-BBD4-45C1-A127-AB37C323F5FE}"/>
              </a:ext>
            </a:extLst>
          </p:cNvPr>
          <p:cNvPicPr>
            <a:picLocks noGrp="1" noChangeAspect="1"/>
          </p:cNvPicPr>
          <p:nvPr>
            <p:ph type="pic" sz="quarter" idx="14"/>
          </p:nvPr>
        </p:nvPicPr>
        <p:blipFill rotWithShape="1">
          <a:blip r:embed="rId3"/>
          <a:srcRect t="869" b="869"/>
          <a:stretch>
            <a:fillRect/>
          </a:stretch>
        </p:blipFill>
        <p:spPr>
          <a:xfrm>
            <a:off x="875720" y="2298020"/>
            <a:ext cx="5624169" cy="2905821"/>
          </a:xfrm>
        </p:spPr>
      </p:pic>
      <p:pic>
        <p:nvPicPr>
          <p:cNvPr id="6" name="Picture Placeholder 5" descr="A picture containing indoor, bathroom, wall, toilet&#10;&#10;Description automatically generated">
            <a:extLst>
              <a:ext uri="{FF2B5EF4-FFF2-40B4-BE49-F238E27FC236}">
                <a16:creationId xmlns:a16="http://schemas.microsoft.com/office/drawing/2014/main" id="{2C923086-939F-4A61-981B-55FFB42B05CE}"/>
              </a:ext>
            </a:extLst>
          </p:cNvPr>
          <p:cNvPicPr>
            <a:picLocks noGrp="1" noChangeAspect="1"/>
          </p:cNvPicPr>
          <p:nvPr>
            <p:ph type="pic" sz="quarter" idx="13"/>
          </p:nvPr>
        </p:nvPicPr>
        <p:blipFill rotWithShape="1">
          <a:blip r:embed="rId4"/>
          <a:srcRect t="11038" b="11038"/>
          <a:stretch>
            <a:fillRect/>
          </a:stretch>
        </p:blipFill>
        <p:spPr>
          <a:xfrm>
            <a:off x="875720" y="5651771"/>
            <a:ext cx="5624169" cy="2905821"/>
          </a:xfrm>
        </p:spPr>
      </p:pic>
      <p:pic>
        <p:nvPicPr>
          <p:cNvPr id="8" name="Picture 7" descr="A bathroom with a toilet and sink&#10;&#10;Description automatically generated with low confidence">
            <a:extLst>
              <a:ext uri="{FF2B5EF4-FFF2-40B4-BE49-F238E27FC236}">
                <a16:creationId xmlns:a16="http://schemas.microsoft.com/office/drawing/2014/main" id="{B70F906D-6788-4CA2-8B27-ED5C07A563D4}"/>
              </a:ext>
            </a:extLst>
          </p:cNvPr>
          <p:cNvPicPr>
            <a:picLocks noChangeAspect="1"/>
          </p:cNvPicPr>
          <p:nvPr/>
        </p:nvPicPr>
        <p:blipFill>
          <a:blip r:embed="rId5"/>
          <a:stretch>
            <a:fillRect/>
          </a:stretch>
        </p:blipFill>
        <p:spPr>
          <a:xfrm>
            <a:off x="8129138" y="2286833"/>
            <a:ext cx="4925211" cy="6359906"/>
          </a:xfrm>
          <a:prstGeom prst="rect">
            <a:avLst/>
          </a:prstGeom>
        </p:spPr>
      </p:pic>
      <p:sp>
        <p:nvSpPr>
          <p:cNvPr id="12" name="TextBox 11">
            <a:extLst>
              <a:ext uri="{FF2B5EF4-FFF2-40B4-BE49-F238E27FC236}">
                <a16:creationId xmlns:a16="http://schemas.microsoft.com/office/drawing/2014/main" id="{12975F36-2EE2-47FE-A1F3-366E113ADC80}"/>
              </a:ext>
            </a:extLst>
          </p:cNvPr>
          <p:cNvSpPr txBox="1"/>
          <p:nvPr/>
        </p:nvSpPr>
        <p:spPr>
          <a:xfrm>
            <a:off x="2895600" y="1394701"/>
            <a:ext cx="2094120" cy="669414"/>
          </a:xfrm>
          <a:prstGeom prst="rect">
            <a:avLst/>
          </a:prstGeom>
          <a:noFill/>
        </p:spPr>
        <p:txBody>
          <a:bodyPr wrap="square" rtlCol="0">
            <a:spAutoFit/>
          </a:bodyPr>
          <a:lstStyle/>
          <a:p>
            <a:r>
              <a:rPr lang="en-US" sz="3750" b="1" dirty="0" err="1"/>
              <a:t>Kerja</a:t>
            </a:r>
            <a:endParaRPr lang="id-ID" sz="3750" b="1" dirty="0"/>
          </a:p>
        </p:txBody>
      </p:sp>
      <p:sp>
        <p:nvSpPr>
          <p:cNvPr id="14" name="TextBox 13">
            <a:extLst>
              <a:ext uri="{FF2B5EF4-FFF2-40B4-BE49-F238E27FC236}">
                <a16:creationId xmlns:a16="http://schemas.microsoft.com/office/drawing/2014/main" id="{F7C270DA-3413-43AA-9B2A-462B6A510FD2}"/>
              </a:ext>
            </a:extLst>
          </p:cNvPr>
          <p:cNvSpPr txBox="1"/>
          <p:nvPr/>
        </p:nvSpPr>
        <p:spPr>
          <a:xfrm>
            <a:off x="9544683" y="1305554"/>
            <a:ext cx="2094120" cy="669414"/>
          </a:xfrm>
          <a:prstGeom prst="rect">
            <a:avLst/>
          </a:prstGeom>
          <a:noFill/>
        </p:spPr>
        <p:txBody>
          <a:bodyPr wrap="square" rtlCol="0">
            <a:spAutoFit/>
          </a:bodyPr>
          <a:lstStyle/>
          <a:p>
            <a:r>
              <a:rPr lang="en-US" sz="3750" b="1" dirty="0"/>
              <a:t>Kinerja</a:t>
            </a:r>
            <a:endParaRPr lang="id-ID" sz="3750" b="1" dirty="0"/>
          </a:p>
        </p:txBody>
      </p:sp>
      <p:cxnSp>
        <p:nvCxnSpPr>
          <p:cNvPr id="15" name="Straight Arrow Connector 14">
            <a:extLst>
              <a:ext uri="{FF2B5EF4-FFF2-40B4-BE49-F238E27FC236}">
                <a16:creationId xmlns:a16="http://schemas.microsoft.com/office/drawing/2014/main" id="{1A267EB0-5AA5-4BE3-81CA-1AF49B439438}"/>
              </a:ext>
            </a:extLst>
          </p:cNvPr>
          <p:cNvCxnSpPr/>
          <p:nvPr/>
        </p:nvCxnSpPr>
        <p:spPr>
          <a:xfrm>
            <a:off x="6555840" y="2947633"/>
            <a:ext cx="973836" cy="1381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77B7988-09BB-45B1-A3D3-880244669279}"/>
              </a:ext>
            </a:extLst>
          </p:cNvPr>
          <p:cNvCxnSpPr>
            <a:cxnSpLocks/>
          </p:cNvCxnSpPr>
          <p:nvPr/>
        </p:nvCxnSpPr>
        <p:spPr>
          <a:xfrm flipV="1">
            <a:off x="6400392" y="6081635"/>
            <a:ext cx="1129284" cy="1151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FA805-12B2-29B3-05A3-F4DEF3ECEBEE}"/>
              </a:ext>
            </a:extLst>
          </p:cNvPr>
          <p:cNvPicPr>
            <a:picLocks noChangeAspect="1"/>
          </p:cNvPicPr>
          <p:nvPr/>
        </p:nvPicPr>
        <p:blipFill rotWithShape="1">
          <a:blip r:embed="rId2"/>
          <a:srcRect t="15962" b="7773"/>
          <a:stretch/>
        </p:blipFill>
        <p:spPr>
          <a:xfrm>
            <a:off x="762000" y="1253773"/>
            <a:ext cx="16230600" cy="5105400"/>
          </a:xfrm>
          <a:prstGeom prst="rect">
            <a:avLst/>
          </a:prstGeom>
          <a:ln>
            <a:noFill/>
          </a:ln>
          <a:effectLst>
            <a:softEdge rad="112500"/>
          </a:effectLst>
        </p:spPr>
      </p:pic>
      <p:sp>
        <p:nvSpPr>
          <p:cNvPr id="5" name="TextBox 4">
            <a:extLst>
              <a:ext uri="{FF2B5EF4-FFF2-40B4-BE49-F238E27FC236}">
                <a16:creationId xmlns:a16="http://schemas.microsoft.com/office/drawing/2014/main" id="{AB56F2B3-4AED-AB8C-AF18-53EDEEB7E1ED}"/>
              </a:ext>
            </a:extLst>
          </p:cNvPr>
          <p:cNvSpPr txBox="1"/>
          <p:nvPr/>
        </p:nvSpPr>
        <p:spPr>
          <a:xfrm>
            <a:off x="11811000" y="6550603"/>
            <a:ext cx="6019800" cy="1200329"/>
          </a:xfrm>
          <a:prstGeom prst="rect">
            <a:avLst/>
          </a:prstGeom>
          <a:solidFill>
            <a:srgbClr val="92D050"/>
          </a:solidFill>
        </p:spPr>
        <p:txBody>
          <a:bodyPr wrap="square">
            <a:spAutoFit/>
          </a:bodyPr>
          <a:lstStyle/>
          <a:p>
            <a:r>
              <a:rPr lang="id-ID" sz="2400" dirty="0"/>
              <a:t>berpikir positif terhadap masalah terkait, </a:t>
            </a:r>
            <a:endParaRPr lang="en-US" sz="2400" dirty="0"/>
          </a:p>
          <a:p>
            <a:r>
              <a:rPr lang="id-ID" sz="2400" dirty="0"/>
              <a:t>mencari solusi untuk menyelesaikannya, dan</a:t>
            </a:r>
            <a:endParaRPr lang="en-US" sz="2400" dirty="0"/>
          </a:p>
          <a:p>
            <a:r>
              <a:rPr lang="id-ID" sz="2400" dirty="0"/>
              <a:t>yakin dapat menyelesaikan masalah tersebut</a:t>
            </a:r>
          </a:p>
        </p:txBody>
      </p:sp>
      <p:sp>
        <p:nvSpPr>
          <p:cNvPr id="6" name="TextBox 5">
            <a:extLst>
              <a:ext uri="{FF2B5EF4-FFF2-40B4-BE49-F238E27FC236}">
                <a16:creationId xmlns:a16="http://schemas.microsoft.com/office/drawing/2014/main" id="{225F9639-5DBE-B531-E77C-37C9B2BB304D}"/>
              </a:ext>
            </a:extLst>
          </p:cNvPr>
          <p:cNvSpPr txBox="1"/>
          <p:nvPr/>
        </p:nvSpPr>
        <p:spPr>
          <a:xfrm>
            <a:off x="3352800" y="251579"/>
            <a:ext cx="11237939" cy="1200329"/>
          </a:xfrm>
          <a:prstGeom prst="rect">
            <a:avLst/>
          </a:prstGeom>
          <a:noFill/>
        </p:spPr>
        <p:txBody>
          <a:bodyPr wrap="square" rtlCol="0">
            <a:spAutoFit/>
          </a:bodyPr>
          <a:lstStyle/>
          <a:p>
            <a:r>
              <a:rPr lang="en-US" sz="7200" dirty="0">
                <a:solidFill>
                  <a:schemeClr val="bg1"/>
                </a:solidFill>
                <a:highlight>
                  <a:srgbClr val="FF0000"/>
                </a:highlight>
              </a:rPr>
              <a:t>Anda </a:t>
            </a:r>
            <a:r>
              <a:rPr lang="en-US" sz="7200" dirty="0" err="1">
                <a:solidFill>
                  <a:schemeClr val="bg1"/>
                </a:solidFill>
                <a:highlight>
                  <a:srgbClr val="FF0000"/>
                </a:highlight>
              </a:rPr>
              <a:t>termasuk</a:t>
            </a:r>
            <a:r>
              <a:rPr lang="en-US" sz="7200" dirty="0">
                <a:solidFill>
                  <a:schemeClr val="bg1"/>
                </a:solidFill>
                <a:highlight>
                  <a:srgbClr val="FF0000"/>
                </a:highlight>
              </a:rPr>
              <a:t> yang mana?</a:t>
            </a:r>
            <a:endParaRPr lang="id-ID" sz="7200" dirty="0">
              <a:solidFill>
                <a:schemeClr val="bg1"/>
              </a:solidFill>
              <a:highlight>
                <a:srgbClr val="FF0000"/>
              </a:highlight>
            </a:endParaRPr>
          </a:p>
        </p:txBody>
      </p:sp>
      <p:sp>
        <p:nvSpPr>
          <p:cNvPr id="10" name="TextBox 9">
            <a:extLst>
              <a:ext uri="{FF2B5EF4-FFF2-40B4-BE49-F238E27FC236}">
                <a16:creationId xmlns:a16="http://schemas.microsoft.com/office/drawing/2014/main" id="{77E52AF6-0BA5-D83E-160F-FECE984E90DC}"/>
              </a:ext>
            </a:extLst>
          </p:cNvPr>
          <p:cNvSpPr txBox="1"/>
          <p:nvPr/>
        </p:nvSpPr>
        <p:spPr>
          <a:xfrm>
            <a:off x="744955" y="6359173"/>
            <a:ext cx="5215689" cy="2308324"/>
          </a:xfrm>
          <a:prstGeom prst="rect">
            <a:avLst/>
          </a:prstGeom>
          <a:solidFill>
            <a:schemeClr val="accent6">
              <a:lumMod val="60000"/>
              <a:lumOff val="40000"/>
            </a:schemeClr>
          </a:solidFill>
        </p:spPr>
        <p:txBody>
          <a:bodyPr wrap="square">
            <a:spAutoFit/>
          </a:bodyPr>
          <a:lstStyle/>
          <a:p>
            <a:r>
              <a:rPr lang="id-ID" sz="2400" dirty="0"/>
              <a:t>lebih cepat menyerah sebelum mencoba menyelesaikannya,</a:t>
            </a:r>
            <a:endParaRPr lang="en-US" sz="2400" dirty="0"/>
          </a:p>
          <a:p>
            <a:r>
              <a:rPr lang="id-ID" sz="2400" dirty="0"/>
              <a:t>berpikir bahwa ia tidak bisa bahkan tidak mampu melakukannya,</a:t>
            </a:r>
            <a:endParaRPr lang="en-US" sz="2400" dirty="0"/>
          </a:p>
          <a:p>
            <a:r>
              <a:rPr lang="id-ID" sz="2400" dirty="0"/>
              <a:t>serta merasa tidak dapat menyelesaikan masalah</a:t>
            </a:r>
          </a:p>
        </p:txBody>
      </p:sp>
      <p:sp>
        <p:nvSpPr>
          <p:cNvPr id="12" name="TextBox 11">
            <a:extLst>
              <a:ext uri="{FF2B5EF4-FFF2-40B4-BE49-F238E27FC236}">
                <a16:creationId xmlns:a16="http://schemas.microsoft.com/office/drawing/2014/main" id="{DFEAA9CA-1D7F-D03E-49FC-60E594C7C4ED}"/>
              </a:ext>
            </a:extLst>
          </p:cNvPr>
          <p:cNvSpPr txBox="1"/>
          <p:nvPr/>
        </p:nvSpPr>
        <p:spPr>
          <a:xfrm>
            <a:off x="6142622" y="6364597"/>
            <a:ext cx="5363578" cy="3046988"/>
          </a:xfrm>
          <a:prstGeom prst="rect">
            <a:avLst/>
          </a:prstGeom>
          <a:solidFill>
            <a:srgbClr val="FFFF00"/>
          </a:solidFill>
        </p:spPr>
        <p:txBody>
          <a:bodyPr wrap="square">
            <a:spAutoFit/>
          </a:bodyPr>
          <a:lstStyle/>
          <a:p>
            <a:r>
              <a:rPr lang="id-ID" sz="2400" dirty="0"/>
              <a:t>orang yang menikmati hal yang terjadi sekarang tanpa terlalu mengkhawatirkan hal yang belum terjadi di masa depan. Orang yang realistis bekerja keras dalam melakukan sesuatu tanpa memandang hasilnya. Mereka cenderung berpikir penuh terhadap perhitungan dan bertindak sesuai kemampuannya saja.</a:t>
            </a:r>
          </a:p>
        </p:txBody>
      </p:sp>
    </p:spTree>
    <p:extLst>
      <p:ext uri="{BB962C8B-B14F-4D97-AF65-F5344CB8AC3E}">
        <p14:creationId xmlns:p14="http://schemas.microsoft.com/office/powerpoint/2010/main" val="4212280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1313377" y="618703"/>
            <a:ext cx="9167464" cy="1477328"/>
          </a:xfrm>
          <a:prstGeom prst="rect">
            <a:avLst/>
          </a:prstGeom>
        </p:spPr>
        <p:txBody>
          <a:bodyPr wrap="square" lIns="0" tIns="0" rIns="0" bIns="0" rtlCol="0" anchor="t">
            <a:spAutoFit/>
          </a:bodyPr>
          <a:lstStyle/>
          <a:p>
            <a:pPr algn="l"/>
            <a:r>
              <a:rPr lang="en-US" sz="4800" dirty="0">
                <a:solidFill>
                  <a:srgbClr val="000000"/>
                </a:solidFill>
                <a:latin typeface="Nourd Bold"/>
              </a:rPr>
              <a:t>GAMBARAN PAD</a:t>
            </a:r>
          </a:p>
          <a:p>
            <a:pPr algn="l"/>
            <a:r>
              <a:rPr lang="en-US" sz="4800" dirty="0">
                <a:solidFill>
                  <a:srgbClr val="000000"/>
                </a:solidFill>
                <a:latin typeface="Nourd Bold"/>
              </a:rPr>
              <a:t>KOTA SEMARANG</a:t>
            </a:r>
          </a:p>
        </p:txBody>
      </p:sp>
      <p:graphicFrame>
        <p:nvGraphicFramePr>
          <p:cNvPr id="19" name="Table 18">
            <a:extLst>
              <a:ext uri="{FF2B5EF4-FFF2-40B4-BE49-F238E27FC236}">
                <a16:creationId xmlns:a16="http://schemas.microsoft.com/office/drawing/2014/main" id="{B39DB48A-8129-06A2-0D83-0CEAFF20DE47}"/>
              </a:ext>
            </a:extLst>
          </p:cNvPr>
          <p:cNvGraphicFramePr>
            <a:graphicFrameLocks noGrp="1"/>
          </p:cNvGraphicFramePr>
          <p:nvPr>
            <p:extLst>
              <p:ext uri="{D42A27DB-BD31-4B8C-83A1-F6EECF244321}">
                <p14:modId xmlns:p14="http://schemas.microsoft.com/office/powerpoint/2010/main" val="574058871"/>
              </p:ext>
            </p:extLst>
          </p:nvPr>
        </p:nvGraphicFramePr>
        <p:xfrm>
          <a:off x="533400" y="3330574"/>
          <a:ext cx="9947440" cy="3329529"/>
        </p:xfrm>
        <a:graphic>
          <a:graphicData uri="http://schemas.openxmlformats.org/drawingml/2006/table">
            <a:tbl>
              <a:tblPr>
                <a:tableStyleId>{5C22544A-7EE6-4342-B048-85BDC9FD1C3A}</a:tableStyleId>
              </a:tblPr>
              <a:tblGrid>
                <a:gridCol w="585142">
                  <a:extLst>
                    <a:ext uri="{9D8B030D-6E8A-4147-A177-3AD203B41FA5}">
                      <a16:colId xmlns:a16="http://schemas.microsoft.com/office/drawing/2014/main" val="2508443208"/>
                    </a:ext>
                  </a:extLst>
                </a:gridCol>
                <a:gridCol w="2858200">
                  <a:extLst>
                    <a:ext uri="{9D8B030D-6E8A-4147-A177-3AD203B41FA5}">
                      <a16:colId xmlns:a16="http://schemas.microsoft.com/office/drawing/2014/main" val="4242023480"/>
                    </a:ext>
                  </a:extLst>
                </a:gridCol>
                <a:gridCol w="2295565">
                  <a:extLst>
                    <a:ext uri="{9D8B030D-6E8A-4147-A177-3AD203B41FA5}">
                      <a16:colId xmlns:a16="http://schemas.microsoft.com/office/drawing/2014/main" val="1322592160"/>
                    </a:ext>
                  </a:extLst>
                </a:gridCol>
                <a:gridCol w="2066006">
                  <a:extLst>
                    <a:ext uri="{9D8B030D-6E8A-4147-A177-3AD203B41FA5}">
                      <a16:colId xmlns:a16="http://schemas.microsoft.com/office/drawing/2014/main" val="3840604585"/>
                    </a:ext>
                  </a:extLst>
                </a:gridCol>
                <a:gridCol w="2142527">
                  <a:extLst>
                    <a:ext uri="{9D8B030D-6E8A-4147-A177-3AD203B41FA5}">
                      <a16:colId xmlns:a16="http://schemas.microsoft.com/office/drawing/2014/main" val="796311073"/>
                    </a:ext>
                  </a:extLst>
                </a:gridCol>
              </a:tblGrid>
              <a:tr h="250398">
                <a:tc rowSpan="2">
                  <a:txBody>
                    <a:bodyPr/>
                    <a:lstStyle/>
                    <a:p>
                      <a:pPr algn="ctr" fontAlgn="b"/>
                      <a:r>
                        <a:rPr lang="en-US" sz="1400" b="1" i="0" u="none" strike="noStrike" dirty="0">
                          <a:solidFill>
                            <a:schemeClr val="bg1"/>
                          </a:solidFill>
                          <a:effectLst/>
                          <a:latin typeface="Nourd Bold" panose="020B0604020202020204" charset="0"/>
                        </a:rPr>
                        <a:t>No</a:t>
                      </a:r>
                      <a:endParaRPr lang="en-ID" sz="1400" b="1" i="0" u="none" strike="noStrike" dirty="0">
                        <a:solidFill>
                          <a:schemeClr val="bg1"/>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5846"/>
                    </a:solidFill>
                  </a:tcPr>
                </a:tc>
                <a:tc rowSpan="2">
                  <a:txBody>
                    <a:bodyPr/>
                    <a:lstStyle/>
                    <a:p>
                      <a:pPr algn="ctr" fontAlgn="b"/>
                      <a:r>
                        <a:rPr lang="en-ID" sz="1400" b="1" u="none" strike="noStrike" dirty="0" err="1">
                          <a:solidFill>
                            <a:schemeClr val="bg1"/>
                          </a:solidFill>
                          <a:effectLst/>
                          <a:latin typeface="Nourd Bold" panose="020B0604020202020204" charset="0"/>
                        </a:rPr>
                        <a:t>Uraian</a:t>
                      </a:r>
                      <a:endParaRPr lang="en-ID" sz="1400" b="1" i="0" u="none" strike="noStrike" dirty="0">
                        <a:solidFill>
                          <a:schemeClr val="bg1"/>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5846"/>
                    </a:solidFill>
                  </a:tcPr>
                </a:tc>
                <a:tc gridSpan="3">
                  <a:txBody>
                    <a:bodyPr/>
                    <a:lstStyle/>
                    <a:p>
                      <a:pPr algn="ctr" fontAlgn="b"/>
                      <a:r>
                        <a:rPr lang="en-ID" sz="1400" b="1" u="none" strike="noStrike" dirty="0" err="1">
                          <a:solidFill>
                            <a:schemeClr val="bg1"/>
                          </a:solidFill>
                          <a:effectLst/>
                          <a:latin typeface="Nourd Bold" panose="020B0604020202020204" charset="0"/>
                        </a:rPr>
                        <a:t>Tahun</a:t>
                      </a:r>
                      <a:endParaRPr lang="en-ID" sz="1400" b="1" i="0" u="none" strike="noStrike" dirty="0">
                        <a:solidFill>
                          <a:schemeClr val="bg1"/>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5846"/>
                    </a:solidFill>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3620604797"/>
                  </a:ext>
                </a:extLst>
              </a:tr>
              <a:tr h="441136">
                <a:tc vMerge="1">
                  <a:txBody>
                    <a:bodyPr/>
                    <a:lstStyle/>
                    <a:p>
                      <a:endParaRPr lang="en-ID"/>
                    </a:p>
                  </a:txBody>
                  <a:tcPr/>
                </a:tc>
                <a:tc vMerge="1">
                  <a:txBody>
                    <a:bodyPr/>
                    <a:lstStyle/>
                    <a:p>
                      <a:endParaRPr dirty="0"/>
                    </a:p>
                  </a:txBody>
                  <a:tcPr marL="9525" marR="9525" marT="9525" marB="0" anchor="b"/>
                </a:tc>
                <a:tc>
                  <a:txBody>
                    <a:bodyPr/>
                    <a:lstStyle/>
                    <a:p>
                      <a:pPr algn="ctr" fontAlgn="b"/>
                      <a:r>
                        <a:rPr lang="en-ID" sz="1600" b="1" u="none" strike="noStrike" dirty="0">
                          <a:solidFill>
                            <a:schemeClr val="bg1"/>
                          </a:solidFill>
                          <a:effectLst/>
                          <a:latin typeface="Nourd Bold" panose="020B0604020202020204" charset="0"/>
                        </a:rPr>
                        <a:t>2021</a:t>
                      </a:r>
                      <a:endParaRPr lang="en-ID" sz="1600" b="1" i="0" u="none" strike="noStrike" dirty="0">
                        <a:solidFill>
                          <a:schemeClr val="bg1"/>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5846"/>
                    </a:solidFill>
                  </a:tcPr>
                </a:tc>
                <a:tc>
                  <a:txBody>
                    <a:bodyPr/>
                    <a:lstStyle/>
                    <a:p>
                      <a:pPr algn="ctr" fontAlgn="b"/>
                      <a:r>
                        <a:rPr lang="en-ID" sz="1600" b="1" u="none" strike="noStrike" dirty="0">
                          <a:solidFill>
                            <a:schemeClr val="bg1"/>
                          </a:solidFill>
                          <a:effectLst/>
                          <a:latin typeface="Nourd Bold" panose="020B0604020202020204" charset="0"/>
                        </a:rPr>
                        <a:t>2022</a:t>
                      </a:r>
                      <a:endParaRPr lang="en-ID" sz="1600" b="1" i="0" u="none" strike="noStrike" dirty="0">
                        <a:solidFill>
                          <a:schemeClr val="bg1"/>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5846"/>
                    </a:solidFill>
                  </a:tcPr>
                </a:tc>
                <a:tc>
                  <a:txBody>
                    <a:bodyPr/>
                    <a:lstStyle/>
                    <a:p>
                      <a:pPr algn="ctr" fontAlgn="b"/>
                      <a:r>
                        <a:rPr lang="en-ID" sz="1600" b="1" u="none" strike="noStrike" dirty="0">
                          <a:solidFill>
                            <a:schemeClr val="bg1"/>
                          </a:solidFill>
                          <a:effectLst/>
                          <a:latin typeface="Nourd Bold" panose="020B0604020202020204" charset="0"/>
                        </a:rPr>
                        <a:t>2023</a:t>
                      </a:r>
                      <a:endParaRPr lang="en-ID" sz="1600" b="1" i="0" u="none" strike="noStrike" dirty="0">
                        <a:solidFill>
                          <a:schemeClr val="bg1"/>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5846"/>
                    </a:solidFill>
                  </a:tcPr>
                </a:tc>
                <a:extLst>
                  <a:ext uri="{0D108BD9-81ED-4DB2-BD59-A6C34878D82A}">
                    <a16:rowId xmlns:a16="http://schemas.microsoft.com/office/drawing/2014/main" val="1215348570"/>
                  </a:ext>
                </a:extLst>
              </a:tr>
              <a:tr h="405550">
                <a:tc>
                  <a:txBody>
                    <a:bodyPr/>
                    <a:lstStyle/>
                    <a:p>
                      <a:pPr algn="ctr" fontAlgn="b"/>
                      <a:r>
                        <a:rPr lang="en-US" sz="1200" b="0" i="0" u="none" strike="noStrike" dirty="0">
                          <a:solidFill>
                            <a:srgbClr val="000000"/>
                          </a:solidFill>
                          <a:effectLst/>
                          <a:latin typeface="Nourd Bold" panose="020B0604020202020204" charset="0"/>
                        </a:rPr>
                        <a:t>1</a:t>
                      </a:r>
                      <a:endParaRPr lang="en-ID" sz="1200" b="0" i="0" u="none" strike="noStrike" dirty="0">
                        <a:solidFill>
                          <a:srgbClr val="000000"/>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ID" sz="1800" u="none" strike="noStrike" dirty="0" err="1">
                          <a:effectLst/>
                          <a:latin typeface="Arial" panose="020B0604020202020204" pitchFamily="34" charset="0"/>
                          <a:ea typeface="ADLaM Display" panose="02010000000000000000" pitchFamily="2" charset="0"/>
                          <a:cs typeface="Arial" panose="020B0604020202020204" pitchFamily="34" charset="0"/>
                        </a:rPr>
                        <a:t>Pajak</a:t>
                      </a:r>
                      <a:endParaRPr lang="en-ID" sz="1800" b="0" i="0" u="none" strike="noStrike" dirty="0">
                        <a:solidFill>
                          <a:srgbClr val="000000"/>
                        </a:solidFill>
                        <a:effectLst/>
                        <a:latin typeface="Arial" panose="020B0604020202020204" pitchFamily="34" charset="0"/>
                        <a:ea typeface="ADLaM Display" panose="02010000000000000000" pitchFamily="2"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1.422.002.778.613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1.956.226.658.076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   2.132.688.704.785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4106970"/>
                  </a:ext>
                </a:extLst>
              </a:tr>
              <a:tr h="405550">
                <a:tc>
                  <a:txBody>
                    <a:bodyPr/>
                    <a:lstStyle/>
                    <a:p>
                      <a:pPr algn="ctr" fontAlgn="b"/>
                      <a:r>
                        <a:rPr lang="en-US" sz="1200" b="0" i="0" u="none" strike="noStrike" dirty="0">
                          <a:solidFill>
                            <a:srgbClr val="000000"/>
                          </a:solidFill>
                          <a:effectLst/>
                          <a:latin typeface="Nourd Bold" panose="020B0604020202020204" charset="0"/>
                        </a:rPr>
                        <a:t>2</a:t>
                      </a:r>
                      <a:endParaRPr lang="en-ID" sz="1200" b="0" i="0" u="none" strike="noStrike" dirty="0">
                        <a:solidFill>
                          <a:srgbClr val="000000"/>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ID" sz="1800" u="none" strike="noStrike" dirty="0" err="1">
                          <a:effectLst/>
                          <a:latin typeface="Arial" panose="020B0604020202020204" pitchFamily="34" charset="0"/>
                          <a:ea typeface="ADLaM Display" panose="02010000000000000000" pitchFamily="2" charset="0"/>
                          <a:cs typeface="Arial" panose="020B0604020202020204" pitchFamily="34" charset="0"/>
                        </a:rPr>
                        <a:t>Retribusi</a:t>
                      </a:r>
                      <a:endParaRPr lang="en-ID" sz="1800" b="0" i="0" u="none" strike="noStrike" dirty="0">
                        <a:solidFill>
                          <a:srgbClr val="000000"/>
                        </a:solidFill>
                        <a:effectLst/>
                        <a:latin typeface="Arial" panose="020B0604020202020204" pitchFamily="34" charset="0"/>
                        <a:ea typeface="ADLaM Display" panose="02010000000000000000" pitchFamily="2"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96.448.844.019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101.044.938.813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128.693.407.029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689587"/>
                  </a:ext>
                </a:extLst>
              </a:tr>
              <a:tr h="577604">
                <a:tc>
                  <a:txBody>
                    <a:bodyPr/>
                    <a:lstStyle/>
                    <a:p>
                      <a:pPr algn="ctr" fontAlgn="b"/>
                      <a:r>
                        <a:rPr lang="en-US" sz="1200" b="0" i="0" u="none" strike="noStrike" dirty="0">
                          <a:solidFill>
                            <a:srgbClr val="000000"/>
                          </a:solidFill>
                          <a:effectLst/>
                          <a:latin typeface="Nourd Bold" panose="020B0604020202020204" charset="0"/>
                        </a:rPr>
                        <a:t>3</a:t>
                      </a:r>
                      <a:endParaRPr lang="en-ID" sz="1200" b="0" i="0" u="none" strike="noStrike" dirty="0">
                        <a:solidFill>
                          <a:srgbClr val="000000"/>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ID" sz="1800" u="none" strike="noStrike" dirty="0">
                          <a:effectLst/>
                          <a:latin typeface="Arial" panose="020B0604020202020204" pitchFamily="34" charset="0"/>
                          <a:ea typeface="ADLaM Display" panose="02010000000000000000" pitchFamily="2" charset="0"/>
                          <a:cs typeface="Arial" panose="020B0604020202020204" pitchFamily="34" charset="0"/>
                        </a:rPr>
                        <a:t>Hasil </a:t>
                      </a:r>
                      <a:r>
                        <a:rPr lang="en-ID" sz="1800" u="none" strike="noStrike" dirty="0" err="1">
                          <a:effectLst/>
                          <a:latin typeface="Arial" panose="020B0604020202020204" pitchFamily="34" charset="0"/>
                          <a:ea typeface="ADLaM Display" panose="02010000000000000000" pitchFamily="2" charset="0"/>
                          <a:cs typeface="Arial" panose="020B0604020202020204" pitchFamily="34" charset="0"/>
                        </a:rPr>
                        <a:t>Pengolahan</a:t>
                      </a:r>
                      <a:r>
                        <a:rPr lang="en-ID" sz="1800" u="none" strike="noStrike" dirty="0">
                          <a:effectLst/>
                          <a:latin typeface="Arial" panose="020B0604020202020204" pitchFamily="34" charset="0"/>
                          <a:ea typeface="ADLaM Display" panose="02010000000000000000" pitchFamily="2" charset="0"/>
                          <a:cs typeface="Arial" panose="020B0604020202020204" pitchFamily="34" charset="0"/>
                        </a:rPr>
                        <a:t> </a:t>
                      </a:r>
                      <a:r>
                        <a:rPr lang="en-ID" sz="1800" u="none" strike="noStrike" dirty="0" err="1">
                          <a:effectLst/>
                          <a:latin typeface="Arial" panose="020B0604020202020204" pitchFamily="34" charset="0"/>
                          <a:ea typeface="ADLaM Display" panose="02010000000000000000" pitchFamily="2" charset="0"/>
                          <a:cs typeface="Arial" panose="020B0604020202020204" pitchFamily="34" charset="0"/>
                        </a:rPr>
                        <a:t>Kekayaan</a:t>
                      </a:r>
                      <a:r>
                        <a:rPr lang="en-ID" sz="1800" u="none" strike="noStrike" dirty="0">
                          <a:effectLst/>
                          <a:latin typeface="Arial" panose="020B0604020202020204" pitchFamily="34" charset="0"/>
                          <a:ea typeface="ADLaM Display" panose="02010000000000000000" pitchFamily="2" charset="0"/>
                          <a:cs typeface="Arial" panose="020B0604020202020204" pitchFamily="34" charset="0"/>
                        </a:rPr>
                        <a:t> Daerah yang </a:t>
                      </a:r>
                      <a:r>
                        <a:rPr lang="en-ID" sz="1800" u="none" strike="noStrike" dirty="0" err="1">
                          <a:effectLst/>
                          <a:latin typeface="Arial" panose="020B0604020202020204" pitchFamily="34" charset="0"/>
                          <a:ea typeface="ADLaM Display" panose="02010000000000000000" pitchFamily="2" charset="0"/>
                          <a:cs typeface="Arial" panose="020B0604020202020204" pitchFamily="34" charset="0"/>
                        </a:rPr>
                        <a:t>Dipisahkan</a:t>
                      </a:r>
                      <a:endParaRPr lang="en-ID" sz="1800" b="0" i="0" u="none" strike="noStrike" dirty="0">
                        <a:solidFill>
                          <a:srgbClr val="000000"/>
                        </a:solidFill>
                        <a:effectLst/>
                        <a:latin typeface="Arial" panose="020B0604020202020204" pitchFamily="34" charset="0"/>
                        <a:ea typeface="ADLaM Display" panose="02010000000000000000" pitchFamily="2"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66.895.891.301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66.717.372.156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73.271.009.532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4886360"/>
                  </a:ext>
                </a:extLst>
              </a:tr>
              <a:tr h="405550">
                <a:tc>
                  <a:txBody>
                    <a:bodyPr/>
                    <a:lstStyle/>
                    <a:p>
                      <a:pPr algn="ctr" fontAlgn="b"/>
                      <a:r>
                        <a:rPr lang="en-US" sz="1200" b="0" i="0" u="none" strike="noStrike" dirty="0">
                          <a:solidFill>
                            <a:srgbClr val="000000"/>
                          </a:solidFill>
                          <a:effectLst/>
                          <a:latin typeface="Nourd Bold" panose="020B0604020202020204" charset="0"/>
                        </a:rPr>
                        <a:t>4</a:t>
                      </a:r>
                      <a:endParaRPr lang="en-ID" sz="1200" b="0" i="0" u="none" strike="noStrike" dirty="0">
                        <a:solidFill>
                          <a:srgbClr val="000000"/>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ID" sz="1800" u="none" strike="noStrike" dirty="0">
                          <a:effectLst/>
                          <a:latin typeface="Arial" panose="020B0604020202020204" pitchFamily="34" charset="0"/>
                          <a:ea typeface="ADLaM Display" panose="02010000000000000000" pitchFamily="2" charset="0"/>
                          <a:cs typeface="Arial" panose="020B0604020202020204" pitchFamily="34" charset="0"/>
                        </a:rPr>
                        <a:t>Lain-lain PAD</a:t>
                      </a:r>
                      <a:endParaRPr lang="en-ID" sz="1800" b="0" i="0" u="none" strike="noStrike" dirty="0">
                        <a:solidFill>
                          <a:srgbClr val="000000"/>
                        </a:solidFill>
                        <a:effectLst/>
                        <a:latin typeface="Arial" panose="020B0604020202020204" pitchFamily="34" charset="0"/>
                        <a:ea typeface="ADLaM Display" panose="02010000000000000000" pitchFamily="2"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777.428.723.606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422.002.778.613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500.482.423.521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289831"/>
                  </a:ext>
                </a:extLst>
              </a:tr>
              <a:tr h="405550">
                <a:tc>
                  <a:txBody>
                    <a:bodyPr/>
                    <a:lstStyle/>
                    <a:p>
                      <a:pPr algn="l" fontAlgn="b"/>
                      <a:endParaRPr lang="en-ID" sz="1200" b="0" i="0" u="none" strike="noStrike" dirty="0">
                        <a:solidFill>
                          <a:srgbClr val="000000"/>
                        </a:solidFill>
                        <a:effectLst/>
                        <a:latin typeface="Nourd Bold" panose="020B060402020202020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ID" sz="1800" u="none" strike="noStrike" dirty="0">
                          <a:effectLst/>
                          <a:latin typeface="Arial" panose="020B0604020202020204" pitchFamily="34" charset="0"/>
                          <a:ea typeface="ADLaM Display" panose="02010000000000000000" pitchFamily="2" charset="0"/>
                          <a:cs typeface="Arial" panose="020B0604020202020204" pitchFamily="34" charset="0"/>
                        </a:rPr>
                        <a:t>Total</a:t>
                      </a:r>
                      <a:endParaRPr lang="en-ID" sz="1800" b="0" i="0" u="none" strike="noStrike" dirty="0">
                        <a:solidFill>
                          <a:srgbClr val="000000"/>
                        </a:solidFill>
                        <a:effectLst/>
                        <a:latin typeface="Arial" panose="020B0604020202020204" pitchFamily="34" charset="0"/>
                        <a:ea typeface="ADLaM Display" panose="02010000000000000000" pitchFamily="2"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2.362.776.237.539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2.545.991.747.658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ID" sz="1600" u="none" strike="noStrike" dirty="0">
                          <a:effectLst/>
                          <a:latin typeface="Nourd Bold" panose="020B0604020202020204" charset="0"/>
                        </a:rPr>
                        <a:t>   2.835.135.544.867 </a:t>
                      </a:r>
                      <a:endParaRPr lang="en-ID" sz="1600" b="0" i="0" u="none" strike="noStrike" dirty="0">
                        <a:solidFill>
                          <a:srgbClr val="000000"/>
                        </a:solidFill>
                        <a:effectLst/>
                        <a:latin typeface="Nourd Bold" panose="020B060402020202020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940660"/>
                  </a:ext>
                </a:extLst>
              </a:tr>
            </a:tbl>
          </a:graphicData>
        </a:graphic>
      </p:graphicFrame>
      <p:sp>
        <p:nvSpPr>
          <p:cNvPr id="20" name="TextBox 19">
            <a:extLst>
              <a:ext uri="{FF2B5EF4-FFF2-40B4-BE49-F238E27FC236}">
                <a16:creationId xmlns:a16="http://schemas.microsoft.com/office/drawing/2014/main" id="{40C08972-246F-1AAA-CC67-179C3E432526}"/>
              </a:ext>
            </a:extLst>
          </p:cNvPr>
          <p:cNvSpPr txBox="1"/>
          <p:nvPr/>
        </p:nvSpPr>
        <p:spPr>
          <a:xfrm>
            <a:off x="1066800" y="2323843"/>
            <a:ext cx="9222172" cy="817019"/>
          </a:xfrm>
          <a:prstGeom prst="rect">
            <a:avLst/>
          </a:prstGeom>
          <a:noFill/>
        </p:spPr>
        <p:txBody>
          <a:bodyPr wrap="square">
            <a:spAutoFit/>
          </a:bodyPr>
          <a:lstStyle/>
          <a:p>
            <a:pPr algn="l">
              <a:lnSpc>
                <a:spcPts val="2940"/>
              </a:lnSpc>
            </a:pPr>
            <a:r>
              <a:rPr lang="en-US" sz="2400" dirty="0">
                <a:solidFill>
                  <a:srgbClr val="F15846"/>
                </a:solidFill>
                <a:latin typeface="Nourd Bold"/>
              </a:rPr>
              <a:t>REALISASI PENDAPATAN ASLI DAERAH</a:t>
            </a:r>
          </a:p>
          <a:p>
            <a:pPr algn="l">
              <a:lnSpc>
                <a:spcPts val="2940"/>
              </a:lnSpc>
            </a:pPr>
            <a:r>
              <a:rPr lang="en-US" sz="2400" dirty="0">
                <a:solidFill>
                  <a:srgbClr val="F15846"/>
                </a:solidFill>
                <a:latin typeface="Nourd Bold"/>
              </a:rPr>
              <a:t>PERIODE 2021 – 2023 KOTA SEMARANG</a:t>
            </a:r>
          </a:p>
        </p:txBody>
      </p:sp>
      <p:graphicFrame>
        <p:nvGraphicFramePr>
          <p:cNvPr id="23" name="Chart 22">
            <a:extLst>
              <a:ext uri="{FF2B5EF4-FFF2-40B4-BE49-F238E27FC236}">
                <a16:creationId xmlns:a16="http://schemas.microsoft.com/office/drawing/2014/main" id="{B324FC3C-8BED-BD62-4A9D-2A9A969D4270}"/>
              </a:ext>
            </a:extLst>
          </p:cNvPr>
          <p:cNvGraphicFramePr/>
          <p:nvPr>
            <p:extLst>
              <p:ext uri="{D42A27DB-BD31-4B8C-83A1-F6EECF244321}">
                <p14:modId xmlns:p14="http://schemas.microsoft.com/office/powerpoint/2010/main" val="660076181"/>
              </p:ext>
            </p:extLst>
          </p:nvPr>
        </p:nvGraphicFramePr>
        <p:xfrm>
          <a:off x="10194469" y="1291934"/>
          <a:ext cx="7856242" cy="3839079"/>
        </p:xfrm>
        <a:graphic>
          <a:graphicData uri="http://schemas.openxmlformats.org/drawingml/2006/chart">
            <c:chart xmlns:c="http://schemas.openxmlformats.org/drawingml/2006/chart" xmlns:r="http://schemas.openxmlformats.org/officeDocument/2006/relationships" r:id="rId2"/>
          </a:graphicData>
        </a:graphic>
      </p:graphicFrame>
      <p:sp>
        <p:nvSpPr>
          <p:cNvPr id="37" name="TextBox 36">
            <a:extLst>
              <a:ext uri="{FF2B5EF4-FFF2-40B4-BE49-F238E27FC236}">
                <a16:creationId xmlns:a16="http://schemas.microsoft.com/office/drawing/2014/main" id="{06671AE1-C324-71A8-2E17-795B75C2233B}"/>
              </a:ext>
            </a:extLst>
          </p:cNvPr>
          <p:cNvSpPr txBox="1"/>
          <p:nvPr/>
        </p:nvSpPr>
        <p:spPr>
          <a:xfrm>
            <a:off x="8077200" y="6685017"/>
            <a:ext cx="9144000" cy="479490"/>
          </a:xfrm>
          <a:prstGeom prst="rect">
            <a:avLst/>
          </a:prstGeom>
          <a:noFill/>
        </p:spPr>
        <p:txBody>
          <a:bodyPr wrap="square">
            <a:spAutoFit/>
          </a:bodyPr>
          <a:lstStyle/>
          <a:p>
            <a:pPr algn="l">
              <a:lnSpc>
                <a:spcPts val="3360"/>
              </a:lnSpc>
            </a:pPr>
            <a:r>
              <a:rPr lang="en-US" sz="1600" i="1" dirty="0">
                <a:solidFill>
                  <a:srgbClr val="000000"/>
                </a:solidFill>
                <a:latin typeface="Source Sans Pro"/>
              </a:rPr>
              <a:t>Data </a:t>
            </a:r>
            <a:r>
              <a:rPr lang="en-US" sz="1600" i="1" dirty="0" err="1">
                <a:solidFill>
                  <a:srgbClr val="000000"/>
                </a:solidFill>
                <a:latin typeface="Source Sans Pro"/>
              </a:rPr>
              <a:t>diolah</a:t>
            </a:r>
            <a:r>
              <a:rPr lang="en-US" sz="1600" i="1" dirty="0">
                <a:solidFill>
                  <a:srgbClr val="000000"/>
                </a:solidFill>
                <a:latin typeface="Source Sans Pro"/>
              </a:rPr>
              <a:t> </a:t>
            </a:r>
            <a:r>
              <a:rPr lang="en-US" sz="1600" i="1" dirty="0" err="1">
                <a:solidFill>
                  <a:srgbClr val="000000"/>
                </a:solidFill>
                <a:latin typeface="Source Sans Pro"/>
              </a:rPr>
              <a:t>dari</a:t>
            </a:r>
            <a:r>
              <a:rPr lang="en-US" sz="1600" i="1" dirty="0">
                <a:solidFill>
                  <a:srgbClr val="000000"/>
                </a:solidFill>
                <a:latin typeface="Source Sans Pro"/>
              </a:rPr>
              <a:t> Portal SIKD</a:t>
            </a:r>
          </a:p>
        </p:txBody>
      </p:sp>
      <p:grpSp>
        <p:nvGrpSpPr>
          <p:cNvPr id="39" name="Group 38">
            <a:extLst>
              <a:ext uri="{FF2B5EF4-FFF2-40B4-BE49-F238E27FC236}">
                <a16:creationId xmlns:a16="http://schemas.microsoft.com/office/drawing/2014/main" id="{233B4BA8-2645-0E1B-9020-D7E04125724C}"/>
              </a:ext>
            </a:extLst>
          </p:cNvPr>
          <p:cNvGrpSpPr/>
          <p:nvPr/>
        </p:nvGrpSpPr>
        <p:grpSpPr>
          <a:xfrm>
            <a:off x="1327819" y="6995190"/>
            <a:ext cx="10987494" cy="3021340"/>
            <a:chOff x="1327819" y="6995190"/>
            <a:chExt cx="10987494" cy="3021340"/>
          </a:xfrm>
        </p:grpSpPr>
        <p:sp>
          <p:nvSpPr>
            <p:cNvPr id="11" name="TextBox 11"/>
            <p:cNvSpPr txBox="1"/>
            <p:nvPr/>
          </p:nvSpPr>
          <p:spPr>
            <a:xfrm>
              <a:off x="4297192" y="7353300"/>
              <a:ext cx="3145125" cy="371897"/>
            </a:xfrm>
            <a:prstGeom prst="rect">
              <a:avLst/>
            </a:prstGeom>
          </p:spPr>
          <p:txBody>
            <a:bodyPr wrap="square" lIns="0" tIns="0" rIns="0" bIns="0" rtlCol="0" anchor="t">
              <a:spAutoFit/>
            </a:bodyPr>
            <a:lstStyle/>
            <a:p>
              <a:pPr algn="l">
                <a:lnSpc>
                  <a:spcPts val="2940"/>
                </a:lnSpc>
              </a:pPr>
              <a:r>
                <a:rPr lang="en-US" sz="2800" dirty="0">
                  <a:solidFill>
                    <a:srgbClr val="F15846"/>
                  </a:solidFill>
                  <a:latin typeface="Nourd Bold"/>
                </a:rPr>
                <a:t>PAJAK DAERAH</a:t>
              </a:r>
            </a:p>
          </p:txBody>
        </p:sp>
        <p:pic>
          <p:nvPicPr>
            <p:cNvPr id="32" name="Picture 2">
              <a:extLst>
                <a:ext uri="{FF2B5EF4-FFF2-40B4-BE49-F238E27FC236}">
                  <a16:creationId xmlns:a16="http://schemas.microsoft.com/office/drawing/2014/main" id="{1CC8CAAB-DF77-1883-021B-DFD45C84FFEF}"/>
                </a:ext>
              </a:extLst>
            </p:cNvPr>
            <p:cNvPicPr>
              <a:picLocks noChangeAspect="1"/>
            </p:cNvPicPr>
            <p:nvPr/>
          </p:nvPicPr>
          <p:blipFill>
            <a:blip r:embed="rId3"/>
            <a:stretch>
              <a:fillRect/>
            </a:stretch>
          </p:blipFill>
          <p:spPr>
            <a:xfrm>
              <a:off x="1327819" y="6995190"/>
              <a:ext cx="3021340" cy="3021340"/>
            </a:xfrm>
            <a:prstGeom prst="rect">
              <a:avLst/>
            </a:prstGeom>
          </p:spPr>
        </p:pic>
        <p:sp>
          <p:nvSpPr>
            <p:cNvPr id="38" name="TextBox 8">
              <a:extLst>
                <a:ext uri="{FF2B5EF4-FFF2-40B4-BE49-F238E27FC236}">
                  <a16:creationId xmlns:a16="http://schemas.microsoft.com/office/drawing/2014/main" id="{591A5416-3C2B-BE47-4E62-048AE3C0E9EA}"/>
                </a:ext>
              </a:extLst>
            </p:cNvPr>
            <p:cNvSpPr txBox="1"/>
            <p:nvPr/>
          </p:nvSpPr>
          <p:spPr>
            <a:xfrm>
              <a:off x="4297192" y="7703410"/>
              <a:ext cx="8018121" cy="1715278"/>
            </a:xfrm>
            <a:prstGeom prst="rect">
              <a:avLst/>
            </a:prstGeom>
          </p:spPr>
          <p:txBody>
            <a:bodyPr wrap="square" lIns="0" tIns="0" rIns="0" bIns="0" rtlCol="0" anchor="t">
              <a:spAutoFit/>
            </a:bodyPr>
            <a:lstStyle/>
            <a:p>
              <a:pPr algn="just">
                <a:lnSpc>
                  <a:spcPts val="3360"/>
                </a:lnSpc>
              </a:pPr>
              <a:r>
                <a:rPr lang="en-US" sz="2400" dirty="0" err="1">
                  <a:solidFill>
                    <a:srgbClr val="000000"/>
                  </a:solidFill>
                  <a:latin typeface="Source Sans Pro"/>
                </a:rPr>
                <a:t>Pajak</a:t>
              </a:r>
              <a:r>
                <a:rPr lang="en-US" sz="2400" dirty="0">
                  <a:solidFill>
                    <a:srgbClr val="000000"/>
                  </a:solidFill>
                  <a:latin typeface="Source Sans Pro"/>
                </a:rPr>
                <a:t> </a:t>
              </a:r>
              <a:r>
                <a:rPr lang="en-US" sz="2400" dirty="0" err="1">
                  <a:solidFill>
                    <a:srgbClr val="000000"/>
                  </a:solidFill>
                  <a:latin typeface="Source Sans Pro"/>
                </a:rPr>
                <a:t>daerah</a:t>
              </a:r>
              <a:r>
                <a:rPr lang="en-US" sz="2400" dirty="0">
                  <a:solidFill>
                    <a:srgbClr val="000000"/>
                  </a:solidFill>
                  <a:latin typeface="Source Sans Pro"/>
                </a:rPr>
                <a:t> </a:t>
              </a:r>
              <a:r>
                <a:rPr lang="en-US" sz="2400" dirty="0" err="1">
                  <a:solidFill>
                    <a:srgbClr val="000000"/>
                  </a:solidFill>
                  <a:latin typeface="Source Sans Pro"/>
                </a:rPr>
                <a:t>memiliki</a:t>
              </a:r>
              <a:r>
                <a:rPr lang="en-US" sz="2400" dirty="0">
                  <a:solidFill>
                    <a:srgbClr val="000000"/>
                  </a:solidFill>
                  <a:latin typeface="Source Sans Pro"/>
                </a:rPr>
                <a:t> </a:t>
              </a:r>
              <a:r>
                <a:rPr lang="en-US" sz="2400" dirty="0" err="1">
                  <a:solidFill>
                    <a:srgbClr val="000000"/>
                  </a:solidFill>
                  <a:latin typeface="Source Sans Pro"/>
                </a:rPr>
                <a:t>porsi</a:t>
              </a:r>
              <a:r>
                <a:rPr lang="en-US" sz="2400" dirty="0">
                  <a:solidFill>
                    <a:srgbClr val="000000"/>
                  </a:solidFill>
                  <a:latin typeface="Source Sans Pro"/>
                </a:rPr>
                <a:t> </a:t>
              </a:r>
              <a:r>
                <a:rPr lang="en-US" sz="2400" dirty="0" err="1">
                  <a:solidFill>
                    <a:srgbClr val="000000"/>
                  </a:solidFill>
                  <a:latin typeface="Source Sans Pro"/>
                </a:rPr>
                <a:t>tertinggi</a:t>
              </a:r>
              <a:r>
                <a:rPr lang="en-US" sz="2400" dirty="0">
                  <a:solidFill>
                    <a:srgbClr val="000000"/>
                  </a:solidFill>
                  <a:latin typeface="Source Sans Pro"/>
                </a:rPr>
                <a:t> </a:t>
              </a:r>
              <a:r>
                <a:rPr lang="en-US" sz="2400" dirty="0" err="1">
                  <a:solidFill>
                    <a:srgbClr val="000000"/>
                  </a:solidFill>
                  <a:latin typeface="Source Sans Pro"/>
                </a:rPr>
                <a:t>dalam</a:t>
              </a:r>
              <a:r>
                <a:rPr lang="en-US" sz="2400" dirty="0">
                  <a:solidFill>
                    <a:srgbClr val="000000"/>
                  </a:solidFill>
                  <a:latin typeface="Source Sans Pro"/>
                </a:rPr>
                <a:t> pendapatan </a:t>
              </a:r>
              <a:r>
                <a:rPr lang="en-US" sz="2400" dirty="0" err="1">
                  <a:solidFill>
                    <a:srgbClr val="000000"/>
                  </a:solidFill>
                  <a:latin typeface="Source Sans Pro"/>
                </a:rPr>
                <a:t>asli</a:t>
              </a:r>
              <a:r>
                <a:rPr lang="en-US" sz="2400" dirty="0">
                  <a:solidFill>
                    <a:srgbClr val="000000"/>
                  </a:solidFill>
                  <a:latin typeface="Source Sans Pro"/>
                </a:rPr>
                <a:t> </a:t>
              </a:r>
              <a:r>
                <a:rPr lang="en-US" sz="2400" dirty="0" err="1">
                  <a:solidFill>
                    <a:srgbClr val="000000"/>
                  </a:solidFill>
                  <a:latin typeface="Source Sans Pro"/>
                </a:rPr>
                <a:t>daerah</a:t>
              </a:r>
              <a:r>
                <a:rPr lang="en-US" sz="2400" dirty="0">
                  <a:solidFill>
                    <a:srgbClr val="000000"/>
                  </a:solidFill>
                  <a:latin typeface="Source Sans Pro"/>
                </a:rPr>
                <a:t>, </a:t>
              </a:r>
              <a:r>
                <a:rPr lang="en-US" sz="2400" dirty="0" err="1">
                  <a:solidFill>
                    <a:srgbClr val="000000"/>
                  </a:solidFill>
                  <a:latin typeface="Source Sans Pro"/>
                </a:rPr>
                <a:t>kemudian</a:t>
              </a:r>
              <a:r>
                <a:rPr lang="en-US" sz="2400" dirty="0">
                  <a:solidFill>
                    <a:srgbClr val="000000"/>
                  </a:solidFill>
                  <a:latin typeface="Source Sans Pro"/>
                </a:rPr>
                <a:t> </a:t>
              </a:r>
              <a:r>
                <a:rPr lang="en-US" sz="2400" dirty="0" err="1">
                  <a:solidFill>
                    <a:srgbClr val="000000"/>
                  </a:solidFill>
                  <a:latin typeface="Source Sans Pro"/>
                </a:rPr>
                <a:t>disusul</a:t>
              </a:r>
              <a:r>
                <a:rPr lang="en-US" sz="2400" dirty="0">
                  <a:solidFill>
                    <a:srgbClr val="000000"/>
                  </a:solidFill>
                  <a:latin typeface="Source Sans Pro"/>
                </a:rPr>
                <a:t> </a:t>
              </a:r>
              <a:r>
                <a:rPr lang="en-US" sz="2400" dirty="0" err="1">
                  <a:solidFill>
                    <a:srgbClr val="000000"/>
                  </a:solidFill>
                  <a:latin typeface="Source Sans Pro"/>
                </a:rPr>
                <a:t>dengan</a:t>
              </a:r>
              <a:r>
                <a:rPr lang="en-US" sz="2400" dirty="0">
                  <a:solidFill>
                    <a:srgbClr val="000000"/>
                  </a:solidFill>
                  <a:latin typeface="Source Sans Pro"/>
                </a:rPr>
                <a:t> Lain-lain PAD yang </a:t>
              </a:r>
              <a:r>
                <a:rPr lang="en-US" sz="2400" dirty="0" err="1">
                  <a:solidFill>
                    <a:srgbClr val="000000"/>
                  </a:solidFill>
                  <a:latin typeface="Source Sans Pro"/>
                </a:rPr>
                <a:t>sah</a:t>
              </a:r>
              <a:r>
                <a:rPr lang="en-US" sz="2400" dirty="0">
                  <a:solidFill>
                    <a:srgbClr val="000000"/>
                  </a:solidFill>
                  <a:latin typeface="Source Sans Pro"/>
                </a:rPr>
                <a:t> (22%), </a:t>
              </a:r>
              <a:r>
                <a:rPr lang="en-US" sz="2400" dirty="0" err="1">
                  <a:solidFill>
                    <a:srgbClr val="000000"/>
                  </a:solidFill>
                  <a:latin typeface="Source Sans Pro"/>
                </a:rPr>
                <a:t>Retribusi</a:t>
              </a:r>
              <a:r>
                <a:rPr lang="en-US" sz="2400" dirty="0">
                  <a:solidFill>
                    <a:srgbClr val="000000"/>
                  </a:solidFill>
                  <a:latin typeface="Source Sans Pro"/>
                </a:rPr>
                <a:t> (4%) dan Hasil </a:t>
              </a:r>
              <a:r>
                <a:rPr lang="en-US" sz="2400" dirty="0" err="1">
                  <a:solidFill>
                    <a:srgbClr val="000000"/>
                  </a:solidFill>
                  <a:latin typeface="Source Sans Pro"/>
                </a:rPr>
                <a:t>Pengolahan</a:t>
              </a:r>
              <a:r>
                <a:rPr lang="en-US" sz="2400" dirty="0">
                  <a:solidFill>
                    <a:srgbClr val="000000"/>
                  </a:solidFill>
                  <a:latin typeface="Source Sans Pro"/>
                </a:rPr>
                <a:t> </a:t>
              </a:r>
              <a:r>
                <a:rPr lang="en-US" sz="2400" dirty="0" err="1">
                  <a:solidFill>
                    <a:srgbClr val="000000"/>
                  </a:solidFill>
                  <a:latin typeface="Source Sans Pro"/>
                </a:rPr>
                <a:t>Kekayaan</a:t>
              </a:r>
              <a:r>
                <a:rPr lang="en-US" sz="2400" dirty="0">
                  <a:solidFill>
                    <a:srgbClr val="000000"/>
                  </a:solidFill>
                  <a:latin typeface="Source Sans Pro"/>
                </a:rPr>
                <a:t> Daerah yang </a:t>
              </a:r>
              <a:r>
                <a:rPr lang="en-US" sz="2400" dirty="0" err="1">
                  <a:solidFill>
                    <a:srgbClr val="000000"/>
                  </a:solidFill>
                  <a:latin typeface="Source Sans Pro"/>
                </a:rPr>
                <a:t>Dipisahkan</a:t>
              </a:r>
              <a:r>
                <a:rPr lang="en-US" sz="2400" dirty="0">
                  <a:solidFill>
                    <a:srgbClr val="000000"/>
                  </a:solidFill>
                  <a:latin typeface="Source Sans Pro"/>
                </a:rPr>
                <a:t> (3%)</a:t>
              </a:r>
            </a:p>
          </p:txBody>
        </p:sp>
      </p:grpSp>
      <p:pic>
        <p:nvPicPr>
          <p:cNvPr id="2" name="Picture 1">
            <a:extLst>
              <a:ext uri="{FF2B5EF4-FFF2-40B4-BE49-F238E27FC236}">
                <a16:creationId xmlns:a16="http://schemas.microsoft.com/office/drawing/2014/main" id="{F2CA7B8D-55A4-CFB4-7FEF-2DCDD9CEBC1C}"/>
              </a:ext>
            </a:extLst>
          </p:cNvPr>
          <p:cNvPicPr>
            <a:picLocks noChangeAspect="1"/>
          </p:cNvPicPr>
          <p:nvPr/>
        </p:nvPicPr>
        <p:blipFill>
          <a:blip r:embed="rId4"/>
          <a:stretch>
            <a:fillRect/>
          </a:stretch>
        </p:blipFill>
        <p:spPr>
          <a:xfrm>
            <a:off x="14208882" y="5537753"/>
            <a:ext cx="2751300" cy="3906392"/>
          </a:xfrm>
          <a:prstGeom prst="rect">
            <a:avLst/>
          </a:prstGeom>
        </p:spPr>
      </p:pic>
    </p:spTree>
    <p:extLst>
      <p:ext uri="{BB962C8B-B14F-4D97-AF65-F5344CB8AC3E}">
        <p14:creationId xmlns:p14="http://schemas.microsoft.com/office/powerpoint/2010/main" val="219898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EA1F-F8F1-3E51-4420-17E9DD9DBDA1}"/>
              </a:ext>
            </a:extLst>
          </p:cNvPr>
          <p:cNvSpPr>
            <a:spLocks noGrp="1"/>
          </p:cNvSpPr>
          <p:nvPr>
            <p:ph type="title"/>
          </p:nvPr>
        </p:nvSpPr>
        <p:spPr/>
        <p:txBody>
          <a:bodyPr/>
          <a:lstStyle/>
          <a:p>
            <a:endParaRPr lang="id-ID" dirty="0"/>
          </a:p>
        </p:txBody>
      </p:sp>
      <p:sp>
        <p:nvSpPr>
          <p:cNvPr id="5" name="Rectangle 4">
            <a:extLst>
              <a:ext uri="{FF2B5EF4-FFF2-40B4-BE49-F238E27FC236}">
                <a16:creationId xmlns:a16="http://schemas.microsoft.com/office/drawing/2014/main" id="{D8AA5B0D-555E-3B34-C4B5-386CFC465721}"/>
              </a:ext>
            </a:extLst>
          </p:cNvPr>
          <p:cNvSpPr/>
          <p:nvPr/>
        </p:nvSpPr>
        <p:spPr>
          <a:xfrm>
            <a:off x="0" y="1"/>
            <a:ext cx="18288000" cy="10215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b="1" dirty="0"/>
              <a:t>PENDAPATAN DAERAH KOTA SEMARANG TAHUN 20</a:t>
            </a:r>
            <a:r>
              <a:rPr lang="id-ID" sz="4200" b="1" dirty="0"/>
              <a:t>21</a:t>
            </a:r>
            <a:r>
              <a:rPr lang="en-US" sz="4200" b="1" dirty="0"/>
              <a:t> S/D 2023</a:t>
            </a:r>
            <a:endParaRPr lang="id-ID" sz="4200" b="1" dirty="0"/>
          </a:p>
        </p:txBody>
      </p:sp>
      <p:graphicFrame>
        <p:nvGraphicFramePr>
          <p:cNvPr id="3" name="Table 2"/>
          <p:cNvGraphicFramePr>
            <a:graphicFrameLocks noGrp="1"/>
          </p:cNvGraphicFramePr>
          <p:nvPr>
            <p:extLst>
              <p:ext uri="{D42A27DB-BD31-4B8C-83A1-F6EECF244321}">
                <p14:modId xmlns:p14="http://schemas.microsoft.com/office/powerpoint/2010/main" val="11375560"/>
              </p:ext>
            </p:extLst>
          </p:nvPr>
        </p:nvGraphicFramePr>
        <p:xfrm>
          <a:off x="457202" y="1296192"/>
          <a:ext cx="17297399" cy="8571707"/>
        </p:xfrm>
        <a:graphic>
          <a:graphicData uri="http://schemas.openxmlformats.org/drawingml/2006/table">
            <a:tbl>
              <a:tblPr>
                <a:tableStyleId>{5C22544A-7EE6-4342-B048-85BDC9FD1C3A}</a:tableStyleId>
              </a:tblPr>
              <a:tblGrid>
                <a:gridCol w="4190998">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gridCol w="1049186">
                  <a:extLst>
                    <a:ext uri="{9D8B030D-6E8A-4147-A177-3AD203B41FA5}">
                      <a16:colId xmlns:a16="http://schemas.microsoft.com/office/drawing/2014/main" val="20006"/>
                    </a:ext>
                  </a:extLst>
                </a:gridCol>
                <a:gridCol w="1536144">
                  <a:extLst>
                    <a:ext uri="{9D8B030D-6E8A-4147-A177-3AD203B41FA5}">
                      <a16:colId xmlns:a16="http://schemas.microsoft.com/office/drawing/2014/main" val="20007"/>
                    </a:ext>
                  </a:extLst>
                </a:gridCol>
                <a:gridCol w="1536144">
                  <a:extLst>
                    <a:ext uri="{9D8B030D-6E8A-4147-A177-3AD203B41FA5}">
                      <a16:colId xmlns:a16="http://schemas.microsoft.com/office/drawing/2014/main" val="20008"/>
                    </a:ext>
                  </a:extLst>
                </a:gridCol>
                <a:gridCol w="1136327">
                  <a:extLst>
                    <a:ext uri="{9D8B030D-6E8A-4147-A177-3AD203B41FA5}">
                      <a16:colId xmlns:a16="http://schemas.microsoft.com/office/drawing/2014/main" val="20009"/>
                    </a:ext>
                  </a:extLst>
                </a:gridCol>
              </a:tblGrid>
              <a:tr h="449511">
                <a:tc rowSpan="2">
                  <a:txBody>
                    <a:bodyPr/>
                    <a:lstStyle/>
                    <a:p>
                      <a:pPr algn="ctr" rtl="0" fontAlgn="ctr"/>
                      <a:r>
                        <a:rPr lang="id-ID" sz="2600" b="1" u="none" strike="noStrike" dirty="0">
                          <a:effectLst/>
                          <a:latin typeface="Arial" panose="020B0604020202020204" pitchFamily="34" charset="0"/>
                          <a:cs typeface="Arial" panose="020B0604020202020204" pitchFamily="34" charset="0"/>
                        </a:rPr>
                        <a:t>URAIAN PENDAPATAN</a:t>
                      </a:r>
                      <a:endParaRPr lang="id-ID" sz="26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gridSpan="3">
                  <a:txBody>
                    <a:bodyPr/>
                    <a:lstStyle/>
                    <a:p>
                      <a:pPr algn="ctr" rtl="0" fontAlgn="ctr"/>
                      <a:r>
                        <a:rPr lang="id-ID" sz="2200" b="1" u="none" strike="noStrike" dirty="0">
                          <a:effectLst/>
                          <a:latin typeface="Arial" panose="020B0604020202020204" pitchFamily="34" charset="0"/>
                          <a:cs typeface="Arial" panose="020B0604020202020204" pitchFamily="34" charset="0"/>
                        </a:rPr>
                        <a:t>2021</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hMerge="1">
                  <a:txBody>
                    <a:bodyPr/>
                    <a:lstStyle/>
                    <a:p>
                      <a:endParaRPr lang="id-ID"/>
                    </a:p>
                  </a:txBody>
                  <a:tcPr/>
                </a:tc>
                <a:tc hMerge="1">
                  <a:txBody>
                    <a:bodyPr/>
                    <a:lstStyle/>
                    <a:p>
                      <a:endParaRPr lang="id-ID"/>
                    </a:p>
                  </a:txBody>
                  <a:tcPr/>
                </a:tc>
                <a:tc gridSpan="3">
                  <a:txBody>
                    <a:bodyPr/>
                    <a:lstStyle/>
                    <a:p>
                      <a:pPr algn="ctr" rtl="0" fontAlgn="ctr"/>
                      <a:r>
                        <a:rPr lang="id-ID" sz="2200" b="1" u="none" strike="noStrike" dirty="0">
                          <a:effectLst/>
                          <a:latin typeface="Arial" panose="020B0604020202020204" pitchFamily="34" charset="0"/>
                          <a:cs typeface="Arial" panose="020B0604020202020204" pitchFamily="34" charset="0"/>
                        </a:rPr>
                        <a:t>2022</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hMerge="1">
                  <a:txBody>
                    <a:bodyPr/>
                    <a:lstStyle/>
                    <a:p>
                      <a:endParaRPr lang="id-ID"/>
                    </a:p>
                  </a:txBody>
                  <a:tcPr/>
                </a:tc>
                <a:tc hMerge="1">
                  <a:txBody>
                    <a:bodyPr/>
                    <a:lstStyle/>
                    <a:p>
                      <a:endParaRPr lang="id-ID"/>
                    </a:p>
                  </a:txBody>
                  <a:tcPr/>
                </a:tc>
                <a:tc gridSpan="3">
                  <a:txBody>
                    <a:bodyPr/>
                    <a:lstStyle/>
                    <a:p>
                      <a:pPr algn="ctr" rtl="0" fontAlgn="ctr"/>
                      <a:r>
                        <a:rPr lang="id-ID" sz="2200" b="1" u="none" strike="noStrike" dirty="0">
                          <a:effectLst/>
                          <a:latin typeface="Arial" panose="020B0604020202020204" pitchFamily="34" charset="0"/>
                          <a:cs typeface="Arial" panose="020B0604020202020204" pitchFamily="34" charset="0"/>
                        </a:rPr>
                        <a:t>2023</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403016">
                <a:tc vMerge="1">
                  <a:txBody>
                    <a:bodyPr/>
                    <a:lstStyle/>
                    <a:p>
                      <a:endParaRPr lang="id-ID"/>
                    </a:p>
                  </a:txBody>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TARGET</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REALISASI</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TARGET</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REALISASI</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TARGET</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REALISASI</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tc>
                  <a:txBody>
                    <a:bodyPr/>
                    <a:lstStyle/>
                    <a:p>
                      <a:pPr algn="ctr" rtl="0" fontAlgn="ctr"/>
                      <a:r>
                        <a:rPr lang="id-ID" sz="2200" b="1" u="none" strike="noStrike" dirty="0">
                          <a:effectLst/>
                          <a:latin typeface="Arial" panose="020B0604020202020204" pitchFamily="34" charset="0"/>
                          <a:cs typeface="Arial" panose="020B0604020202020204" pitchFamily="34" charset="0"/>
                        </a:rPr>
                        <a:t>%</a:t>
                      </a:r>
                      <a:endParaRPr lang="id-ID" sz="2200" b="1" i="0" u="none" strike="noStrike" dirty="0">
                        <a:solidFill>
                          <a:srgbClr val="FFFFFF"/>
                        </a:solidFill>
                        <a:effectLst/>
                        <a:latin typeface="Arial" panose="020B0604020202020204" pitchFamily="34" charset="0"/>
                        <a:cs typeface="Arial" panose="020B0604020202020204" pitchFamily="34" charset="0"/>
                      </a:endParaRPr>
                    </a:p>
                  </a:txBody>
                  <a:tcPr marL="7893"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AA9"/>
                    </a:solidFill>
                  </a:tcPr>
                </a:tc>
                <a:extLst>
                  <a:ext uri="{0D108BD9-81ED-4DB2-BD59-A6C34878D82A}">
                    <a16:rowId xmlns:a16="http://schemas.microsoft.com/office/drawing/2014/main" val="10001"/>
                  </a:ext>
                </a:extLst>
              </a:tr>
              <a:tr h="1286530">
                <a:tc>
                  <a:txBody>
                    <a:bodyPr/>
                    <a:lstStyle/>
                    <a:p>
                      <a:pPr algn="l" rtl="0" fontAlgn="ctr"/>
                      <a:r>
                        <a:rPr lang="id-ID" sz="2600" b="1" u="none" strike="noStrike" dirty="0">
                          <a:effectLst/>
                          <a:latin typeface="Arial" panose="020B0604020202020204" pitchFamily="34" charset="0"/>
                          <a:cs typeface="Arial" panose="020B0604020202020204" pitchFamily="34" charset="0"/>
                        </a:rPr>
                        <a:t>PENDAPATAN DAERAH</a:t>
                      </a:r>
                      <a:endParaRPr lang="id-ID" sz="2600" b="1" i="0" u="none" strike="noStrike" dirty="0">
                        <a:solidFill>
                          <a:srgbClr val="000000"/>
                        </a:solidFill>
                        <a:effectLst/>
                        <a:latin typeface="Arial" panose="020B0604020202020204" pitchFamily="34" charset="0"/>
                        <a:cs typeface="Arial" panose="020B0604020202020204" pitchFamily="34" charset="0"/>
                      </a:endParaRPr>
                    </a:p>
                  </a:txBody>
                  <a:tcPr marL="71036"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4.760,12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4.822,89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101.32</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5.337,93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4.969,44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93.10</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4.828,50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5.275,32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109.25</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86530">
                <a:tc>
                  <a:txBody>
                    <a:bodyPr/>
                    <a:lstStyle/>
                    <a:p>
                      <a:pPr algn="l" rtl="0" fontAlgn="ctr"/>
                      <a:r>
                        <a:rPr lang="id-ID" sz="2600" b="1" u="none" strike="noStrike" dirty="0">
                          <a:effectLst/>
                          <a:latin typeface="Arial" panose="020B0604020202020204" pitchFamily="34" charset="0"/>
                          <a:cs typeface="Arial" panose="020B0604020202020204" pitchFamily="34" charset="0"/>
                        </a:rPr>
                        <a:t>PENDAPATAN ASLI DAERAH</a:t>
                      </a:r>
                      <a:endParaRPr lang="id-ID" sz="2600" b="1" i="0" u="none" strike="noStrike" dirty="0">
                        <a:solidFill>
                          <a:srgbClr val="000000"/>
                        </a:solidFill>
                        <a:effectLst/>
                        <a:latin typeface="Arial" panose="020B0604020202020204" pitchFamily="34" charset="0"/>
                        <a:cs typeface="Arial" panose="020B0604020202020204" pitchFamily="34" charset="0"/>
                      </a:endParaRPr>
                    </a:p>
                  </a:txBody>
                  <a:tcPr marL="71036"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2.542,29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2.385,94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93.85</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2.853,41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2.545,99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89.23</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2.865,71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2.757,60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96.23</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286530">
                <a:tc>
                  <a:txBody>
                    <a:bodyPr/>
                    <a:lstStyle/>
                    <a:p>
                      <a:pPr algn="l" rtl="0" fontAlgn="ctr"/>
                      <a:r>
                        <a:rPr lang="id-ID" sz="2600" u="none" strike="noStrike" dirty="0">
                          <a:effectLst/>
                          <a:latin typeface="Arial" panose="020B0604020202020204" pitchFamily="34" charset="0"/>
                          <a:cs typeface="Arial" panose="020B0604020202020204" pitchFamily="34" charset="0"/>
                        </a:rPr>
                        <a:t>PAJAK DAERAH</a:t>
                      </a:r>
                      <a:endParaRPr lang="id-ID" sz="2600" b="0" i="0" u="none" strike="noStrike" dirty="0">
                        <a:solidFill>
                          <a:srgbClr val="000000"/>
                        </a:solidFill>
                        <a:effectLst/>
                        <a:latin typeface="Arial" panose="020B0604020202020204" pitchFamily="34" charset="0"/>
                        <a:cs typeface="Arial" panose="020B0604020202020204" pitchFamily="34" charset="0"/>
                      </a:endParaRPr>
                    </a:p>
                  </a:txBody>
                  <a:tcPr marL="284142"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1.974,54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1.445,17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73.19</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2.227,15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1.956,23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87.84</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2.190,08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2.135,20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97.49</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286530">
                <a:tc>
                  <a:txBody>
                    <a:bodyPr/>
                    <a:lstStyle/>
                    <a:p>
                      <a:pPr algn="l" rtl="0" fontAlgn="ctr"/>
                      <a:r>
                        <a:rPr lang="id-ID" sz="2600" u="none" strike="noStrike" dirty="0">
                          <a:effectLst/>
                          <a:latin typeface="Arial" panose="020B0604020202020204" pitchFamily="34" charset="0"/>
                          <a:cs typeface="Arial" panose="020B0604020202020204" pitchFamily="34" charset="0"/>
                        </a:rPr>
                        <a:t>RETRIBUSI DAERAH</a:t>
                      </a:r>
                      <a:endParaRPr lang="id-ID" sz="2600" b="0" i="0" u="none" strike="noStrike" dirty="0">
                        <a:solidFill>
                          <a:srgbClr val="000000"/>
                        </a:solidFill>
                        <a:effectLst/>
                        <a:latin typeface="Arial" panose="020B0604020202020204" pitchFamily="34" charset="0"/>
                        <a:cs typeface="Arial" panose="020B0604020202020204" pitchFamily="34" charset="0"/>
                      </a:endParaRPr>
                    </a:p>
                  </a:txBody>
                  <a:tcPr marL="284142"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129,36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96,45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74.56</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140,70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101,04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71.82</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149,31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127,22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85.21</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286530">
                <a:tc>
                  <a:txBody>
                    <a:bodyPr/>
                    <a:lstStyle/>
                    <a:p>
                      <a:pPr algn="l" rtl="0" fontAlgn="ctr"/>
                      <a:r>
                        <a:rPr lang="id-ID" sz="2600" u="none" strike="noStrike" dirty="0">
                          <a:effectLst/>
                          <a:latin typeface="Arial" panose="020B0604020202020204" pitchFamily="34" charset="0"/>
                          <a:cs typeface="Arial" panose="020B0604020202020204" pitchFamily="34" charset="0"/>
                        </a:rPr>
                        <a:t>HASIL PENGELOLAAN KEKAYAAN DAERAH YG DIPISAHKAN</a:t>
                      </a:r>
                      <a:endParaRPr lang="id-ID" sz="2600" b="0" i="0" u="none" strike="noStrike" dirty="0">
                        <a:solidFill>
                          <a:srgbClr val="000000"/>
                        </a:solidFill>
                        <a:effectLst/>
                        <a:latin typeface="Arial" panose="020B0604020202020204" pitchFamily="34" charset="0"/>
                        <a:cs typeface="Arial" panose="020B0604020202020204" pitchFamily="34" charset="0"/>
                      </a:endParaRPr>
                    </a:p>
                  </a:txBody>
                  <a:tcPr marL="284142"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id-ID" sz="2200" u="none" strike="noStrike">
                          <a:effectLst/>
                          <a:latin typeface="Arial" panose="020B0604020202020204" pitchFamily="34" charset="0"/>
                          <a:cs typeface="Arial" panose="020B0604020202020204" pitchFamily="34" charset="0"/>
                        </a:rPr>
                        <a:t>39,37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id-ID" sz="2200" u="none" strike="noStrike">
                          <a:effectLst/>
                          <a:latin typeface="Arial" panose="020B0604020202020204" pitchFamily="34" charset="0"/>
                          <a:cs typeface="Arial" panose="020B0604020202020204" pitchFamily="34" charset="0"/>
                        </a:rPr>
                        <a:t>66,90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id-ID" sz="2200" u="none" strike="noStrike" dirty="0">
                          <a:effectLst/>
                          <a:latin typeface="Arial" panose="020B0604020202020204" pitchFamily="34" charset="0"/>
                          <a:cs typeface="Arial" panose="020B0604020202020204" pitchFamily="34" charset="0"/>
                        </a:rPr>
                        <a:t>169.92</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49,73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66,72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134.17</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73,30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73,27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99.96</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286530">
                <a:tc>
                  <a:txBody>
                    <a:bodyPr/>
                    <a:lstStyle/>
                    <a:p>
                      <a:pPr algn="l" rtl="0" fontAlgn="ctr"/>
                      <a:r>
                        <a:rPr lang="id-ID" sz="2600" u="none" strike="noStrike" dirty="0">
                          <a:effectLst/>
                          <a:latin typeface="Arial" panose="020B0604020202020204" pitchFamily="34" charset="0"/>
                          <a:cs typeface="Arial" panose="020B0604020202020204" pitchFamily="34" charset="0"/>
                        </a:rPr>
                        <a:t>LAIN-LAIN PAD YANG SAH</a:t>
                      </a:r>
                      <a:endParaRPr lang="id-ID" sz="2600" b="0" i="0" u="none" strike="noStrike" dirty="0">
                        <a:solidFill>
                          <a:srgbClr val="000000"/>
                        </a:solidFill>
                        <a:effectLst/>
                        <a:latin typeface="Arial" panose="020B0604020202020204" pitchFamily="34" charset="0"/>
                        <a:cs typeface="Arial" panose="020B0604020202020204" pitchFamily="34" charset="0"/>
                      </a:endParaRPr>
                    </a:p>
                  </a:txBody>
                  <a:tcPr marL="284142" marR="7893"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id-ID" sz="2200" u="none" strike="noStrike">
                          <a:effectLst/>
                          <a:latin typeface="Arial" panose="020B0604020202020204" pitchFamily="34" charset="0"/>
                          <a:cs typeface="Arial" panose="020B0604020202020204" pitchFamily="34" charset="0"/>
                        </a:rPr>
                        <a:t>399,02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id-ID" sz="2200" u="none" strike="noStrike" dirty="0">
                          <a:effectLst/>
                          <a:latin typeface="Arial" panose="020B0604020202020204" pitchFamily="34" charset="0"/>
                          <a:cs typeface="Arial" panose="020B0604020202020204" pitchFamily="34" charset="0"/>
                        </a:rPr>
                        <a:t>777,43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id-ID" sz="2200" u="none" strike="noStrike" dirty="0">
                          <a:effectLst/>
                          <a:latin typeface="Arial" panose="020B0604020202020204" pitchFamily="34" charset="0"/>
                          <a:cs typeface="Arial" panose="020B0604020202020204" pitchFamily="34" charset="0"/>
                        </a:rPr>
                        <a:t>194.84</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435,84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422,00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96.83</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a:effectLst/>
                          <a:latin typeface="Arial" panose="020B0604020202020204" pitchFamily="34" charset="0"/>
                          <a:cs typeface="Arial" panose="020B0604020202020204" pitchFamily="34" charset="0"/>
                        </a:rPr>
                        <a:t>453,03 M</a:t>
                      </a:r>
                      <a:endParaRPr lang="id-ID" sz="2200" b="0" i="0" u="none" strike="noStrike">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421,90 M</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id-ID" sz="2200" u="none" strike="noStrike" dirty="0">
                          <a:effectLst/>
                          <a:latin typeface="Arial" panose="020B0604020202020204" pitchFamily="34" charset="0"/>
                          <a:cs typeface="Arial" panose="020B0604020202020204" pitchFamily="34" charset="0"/>
                        </a:rPr>
                        <a:t>93.13</a:t>
                      </a:r>
                      <a:endParaRPr lang="id-ID" sz="2200" b="0" i="0" u="none" strike="noStrike" dirty="0">
                        <a:solidFill>
                          <a:srgbClr val="000000"/>
                        </a:solidFill>
                        <a:effectLst/>
                        <a:latin typeface="Arial" panose="020B0604020202020204" pitchFamily="34" charset="0"/>
                        <a:cs typeface="Arial" panose="020B0604020202020204" pitchFamily="34" charset="0"/>
                      </a:endParaRPr>
                    </a:p>
                  </a:txBody>
                  <a:tcPr marL="7893" marR="71036" marT="78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10" name="Picture 9" descr="A picture containing text, font, graphics, graphic design&#10;&#10;Description automatically generated">
            <a:extLst>
              <a:ext uri="{FF2B5EF4-FFF2-40B4-BE49-F238E27FC236}">
                <a16:creationId xmlns:a16="http://schemas.microsoft.com/office/drawing/2014/main" id="{D156798A-30FE-6A7B-263D-9C06AE197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7600" y="274637"/>
            <a:ext cx="1900399" cy="599479"/>
          </a:xfrm>
          <a:prstGeom prst="rect">
            <a:avLst/>
          </a:prstGeom>
        </p:spPr>
      </p:pic>
      <p:pic>
        <p:nvPicPr>
          <p:cNvPr id="11" name="Picture 10" descr="A picture containing symbol, emblem, crest, badge&#10;&#10;Description automatically generated">
            <a:extLst>
              <a:ext uri="{FF2B5EF4-FFF2-40B4-BE49-F238E27FC236}">
                <a16:creationId xmlns:a16="http://schemas.microsoft.com/office/drawing/2014/main" id="{C57284F6-5D72-50E3-6C9E-4AB0290B4C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14300"/>
            <a:ext cx="578207" cy="753362"/>
          </a:xfrm>
          <a:prstGeom prst="rect">
            <a:avLst/>
          </a:prstGeom>
        </p:spPr>
      </p:pic>
    </p:spTree>
    <p:extLst>
      <p:ext uri="{BB962C8B-B14F-4D97-AF65-F5344CB8AC3E}">
        <p14:creationId xmlns:p14="http://schemas.microsoft.com/office/powerpoint/2010/main" val="370780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EA1F-F8F1-3E51-4420-17E9DD9DBDA1}"/>
              </a:ext>
            </a:extLst>
          </p:cNvPr>
          <p:cNvSpPr>
            <a:spLocks noGrp="1"/>
          </p:cNvSpPr>
          <p:nvPr>
            <p:ph type="title"/>
          </p:nvPr>
        </p:nvSpPr>
        <p:spPr/>
        <p:txBody>
          <a:bodyPr/>
          <a:lstStyle/>
          <a:p>
            <a:endParaRPr lang="id-ID" dirty="0"/>
          </a:p>
        </p:txBody>
      </p:sp>
      <p:graphicFrame>
        <p:nvGraphicFramePr>
          <p:cNvPr id="4" name="Table 3">
            <a:extLst>
              <a:ext uri="{FF2B5EF4-FFF2-40B4-BE49-F238E27FC236}">
                <a16:creationId xmlns:a16="http://schemas.microsoft.com/office/drawing/2014/main" id="{B01B539A-1DC8-A432-4022-1DB42FDC87FD}"/>
              </a:ext>
            </a:extLst>
          </p:cNvPr>
          <p:cNvGraphicFramePr>
            <a:graphicFrameLocks noGrp="1"/>
          </p:cNvGraphicFramePr>
          <p:nvPr>
            <p:extLst>
              <p:ext uri="{D42A27DB-BD31-4B8C-83A1-F6EECF244321}">
                <p14:modId xmlns:p14="http://schemas.microsoft.com/office/powerpoint/2010/main" val="3727475990"/>
              </p:ext>
            </p:extLst>
          </p:nvPr>
        </p:nvGraphicFramePr>
        <p:xfrm>
          <a:off x="0" y="1187224"/>
          <a:ext cx="18157372" cy="6254726"/>
        </p:xfrm>
        <a:graphic>
          <a:graphicData uri="http://schemas.openxmlformats.org/drawingml/2006/table">
            <a:tbl>
              <a:tblPr>
                <a:tableStyleId>{8A107856-5554-42FB-B03E-39F5DBC370BA}</a:tableStyleId>
              </a:tblPr>
              <a:tblGrid>
                <a:gridCol w="2700674">
                  <a:extLst>
                    <a:ext uri="{9D8B030D-6E8A-4147-A177-3AD203B41FA5}">
                      <a16:colId xmlns:a16="http://schemas.microsoft.com/office/drawing/2014/main" val="20000"/>
                    </a:ext>
                  </a:extLst>
                </a:gridCol>
                <a:gridCol w="2505509">
                  <a:extLst>
                    <a:ext uri="{9D8B030D-6E8A-4147-A177-3AD203B41FA5}">
                      <a16:colId xmlns:a16="http://schemas.microsoft.com/office/drawing/2014/main" val="20003"/>
                    </a:ext>
                  </a:extLst>
                </a:gridCol>
                <a:gridCol w="2745759">
                  <a:extLst>
                    <a:ext uri="{9D8B030D-6E8A-4147-A177-3AD203B41FA5}">
                      <a16:colId xmlns:a16="http://schemas.microsoft.com/office/drawing/2014/main" val="20005"/>
                    </a:ext>
                  </a:extLst>
                </a:gridCol>
                <a:gridCol w="2470260">
                  <a:extLst>
                    <a:ext uri="{9D8B030D-6E8A-4147-A177-3AD203B41FA5}">
                      <a16:colId xmlns:a16="http://schemas.microsoft.com/office/drawing/2014/main" val="749848857"/>
                    </a:ext>
                  </a:extLst>
                </a:gridCol>
                <a:gridCol w="2470260">
                  <a:extLst>
                    <a:ext uri="{9D8B030D-6E8A-4147-A177-3AD203B41FA5}">
                      <a16:colId xmlns:a16="http://schemas.microsoft.com/office/drawing/2014/main" val="535908518"/>
                    </a:ext>
                  </a:extLst>
                </a:gridCol>
                <a:gridCol w="2632455">
                  <a:extLst>
                    <a:ext uri="{9D8B030D-6E8A-4147-A177-3AD203B41FA5}">
                      <a16:colId xmlns:a16="http://schemas.microsoft.com/office/drawing/2014/main" val="1992417717"/>
                    </a:ext>
                  </a:extLst>
                </a:gridCol>
                <a:gridCol w="2632455">
                  <a:extLst>
                    <a:ext uri="{9D8B030D-6E8A-4147-A177-3AD203B41FA5}">
                      <a16:colId xmlns:a16="http://schemas.microsoft.com/office/drawing/2014/main" val="3337372737"/>
                    </a:ext>
                  </a:extLst>
                </a:gridCol>
              </a:tblGrid>
              <a:tr h="1633903">
                <a:tc>
                  <a:txBody>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lang="id-ID" sz="2400" b="1" dirty="0">
                          <a:solidFill>
                            <a:schemeClr val="bg1"/>
                          </a:solidFill>
                          <a:latin typeface="Congenial" panose="02000503040000020004" pitchFamily="2" charset="0"/>
                          <a:cs typeface="Arial" panose="020B0604020202020204" pitchFamily="34" charset="0"/>
                        </a:rPr>
                        <a:t>URAIAN</a:t>
                      </a:r>
                      <a:r>
                        <a:rPr lang="en-US" sz="2400" b="1" dirty="0">
                          <a:solidFill>
                            <a:schemeClr val="bg1"/>
                          </a:solidFill>
                          <a:latin typeface="Congenial" panose="02000503040000020004" pitchFamily="2" charset="0"/>
                          <a:cs typeface="Arial" panose="020B0604020202020204" pitchFamily="34" charset="0"/>
                        </a:rPr>
                        <a:t> PENDAPATAN</a:t>
                      </a:r>
                    </a:p>
                  </a:txBody>
                  <a:tcPr marL="258255" marR="258255" marT="258255" marB="258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REALISASI</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 TAHUN 2019</a:t>
                      </a:r>
                      <a:endParaRPr kumimoji="0" lang="en-US" sz="2400" b="1" i="0" u="none" strike="noStrike" kern="1200" cap="none" spc="0" normalizeH="0" baseline="0" noProof="0" dirty="0">
                        <a:ln>
                          <a:noFill/>
                        </a:ln>
                        <a:solidFill>
                          <a:schemeClr val="bg1"/>
                        </a:solidFill>
                        <a:effectLst/>
                        <a:uLnTx/>
                        <a:uFillTx/>
                        <a:latin typeface="Congenial" panose="02000503040000020004" pitchFamily="2" charset="0"/>
                        <a:ea typeface="+mn-ea"/>
                        <a:cs typeface="Arial" panose="020B0604020202020204" pitchFamily="34" charset="0"/>
                      </a:endParaRPr>
                    </a:p>
                  </a:txBody>
                  <a:tcPr marL="258255" marR="258255" marT="258255" marB="258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REALISASI</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 TAHUN 2020</a:t>
                      </a:r>
                      <a:endParaRPr kumimoji="0" lang="en-US" sz="2400" b="1" i="0" u="none" strike="noStrike" kern="1200" cap="none" spc="0" normalizeH="0" baseline="0" noProof="0" dirty="0">
                        <a:ln>
                          <a:noFill/>
                        </a:ln>
                        <a:solidFill>
                          <a:schemeClr val="bg1"/>
                        </a:solidFill>
                        <a:effectLst/>
                        <a:uLnTx/>
                        <a:uFillTx/>
                        <a:latin typeface="Congenial" panose="02000503040000020004" pitchFamily="2" charset="0"/>
                        <a:ea typeface="+mn-ea"/>
                        <a:cs typeface="Arial" panose="020B0604020202020204" pitchFamily="34" charset="0"/>
                      </a:endParaRPr>
                    </a:p>
                  </a:txBody>
                  <a:tcPr marL="258255" marR="258255" marT="258255" marB="258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REALISASI</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 TAHUN 2021</a:t>
                      </a:r>
                      <a:endParaRPr kumimoji="0" lang="en-US" sz="2400" b="1" i="0" u="none" strike="noStrike" kern="1200" cap="none" spc="0" normalizeH="0" baseline="0" noProof="0" dirty="0">
                        <a:ln>
                          <a:noFill/>
                        </a:ln>
                        <a:solidFill>
                          <a:schemeClr val="bg1"/>
                        </a:solidFill>
                        <a:effectLst/>
                        <a:uLnTx/>
                        <a:uFillTx/>
                        <a:latin typeface="Congenial" panose="02000503040000020004" pitchFamily="2" charset="0"/>
                        <a:ea typeface="+mn-ea"/>
                        <a:cs typeface="Arial" panose="020B0604020202020204" pitchFamily="34" charset="0"/>
                      </a:endParaRPr>
                    </a:p>
                  </a:txBody>
                  <a:tcPr marL="258255" marR="258255" marT="258255" marB="258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REALISASI</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 TAHUN 2022</a:t>
                      </a:r>
                      <a:endParaRPr kumimoji="0" lang="en-US" sz="2400" b="1" i="0" u="none" strike="noStrike" kern="1200" cap="none" spc="0" normalizeH="0" baseline="0" noProof="0" dirty="0">
                        <a:ln>
                          <a:noFill/>
                        </a:ln>
                        <a:solidFill>
                          <a:schemeClr val="bg1"/>
                        </a:solidFill>
                        <a:effectLst/>
                        <a:uLnTx/>
                        <a:uFillTx/>
                        <a:latin typeface="Congenial" panose="02000503040000020004" pitchFamily="2" charset="0"/>
                        <a:ea typeface="+mn-ea"/>
                        <a:cs typeface="Arial" panose="020B0604020202020204" pitchFamily="34" charset="0"/>
                      </a:endParaRPr>
                    </a:p>
                  </a:txBody>
                  <a:tcPr marL="258255" marR="258255" marT="258255" marB="258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REALISASI</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 TAHUN 2023</a:t>
                      </a:r>
                      <a:endParaRPr kumimoji="0" lang="en-US" sz="2400" b="1" i="0" u="none" strike="noStrike" kern="1200" cap="none" spc="0" normalizeH="0" baseline="0" noProof="0" dirty="0">
                        <a:ln>
                          <a:noFill/>
                        </a:ln>
                        <a:solidFill>
                          <a:schemeClr val="bg1"/>
                        </a:solidFill>
                        <a:effectLst/>
                        <a:uLnTx/>
                        <a:uFillTx/>
                        <a:latin typeface="Congenial" panose="02000503040000020004" pitchFamily="2" charset="0"/>
                        <a:ea typeface="+mn-ea"/>
                        <a:cs typeface="Arial" panose="020B0604020202020204" pitchFamily="34" charset="0"/>
                      </a:endParaRPr>
                    </a:p>
                  </a:txBody>
                  <a:tcPr marL="258255" marR="258255" marT="258255" marB="258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REALISASI</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id-ID"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 TAHUN 202</a:t>
                      </a:r>
                      <a:r>
                        <a:rPr kumimoji="0" lang="en-US"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4 (30 </a:t>
                      </a:r>
                      <a:r>
                        <a:rPr kumimoji="0" lang="en-US" sz="2400" b="1" u="none" strike="noStrike" kern="1200" cap="none" spc="0" normalizeH="0" baseline="0" noProof="0" dirty="0" err="1">
                          <a:ln>
                            <a:noFill/>
                          </a:ln>
                          <a:solidFill>
                            <a:schemeClr val="bg1"/>
                          </a:solidFill>
                          <a:effectLst/>
                          <a:uLnTx/>
                          <a:uFillTx/>
                          <a:latin typeface="Congenial" panose="02000503040000020004" pitchFamily="2" charset="0"/>
                          <a:cs typeface="Arial" panose="020B0604020202020204" pitchFamily="34" charset="0"/>
                        </a:rPr>
                        <a:t>Juni</a:t>
                      </a:r>
                      <a:r>
                        <a:rPr kumimoji="0" lang="en-US" sz="2400" b="1" u="none" strike="noStrike" kern="1200" cap="none" spc="0" normalizeH="0" baseline="0" noProof="0" dirty="0">
                          <a:ln>
                            <a:noFill/>
                          </a:ln>
                          <a:solidFill>
                            <a:schemeClr val="bg1"/>
                          </a:solidFill>
                          <a:effectLst/>
                          <a:uLnTx/>
                          <a:uFillTx/>
                          <a:latin typeface="Congenial" panose="02000503040000020004" pitchFamily="2" charset="0"/>
                          <a:cs typeface="Arial" panose="020B0604020202020204" pitchFamily="34" charset="0"/>
                        </a:rPr>
                        <a:t> 2024)</a:t>
                      </a:r>
                      <a:endParaRPr kumimoji="0" lang="en-US" sz="2400" b="1" i="0" u="none" strike="noStrike" kern="1200" cap="none" spc="0" normalizeH="0" baseline="0" noProof="0" dirty="0">
                        <a:ln>
                          <a:noFill/>
                        </a:ln>
                        <a:solidFill>
                          <a:schemeClr val="bg1"/>
                        </a:solidFill>
                        <a:effectLst/>
                        <a:uLnTx/>
                        <a:uFillTx/>
                        <a:latin typeface="Congenial" panose="02000503040000020004" pitchFamily="2" charset="0"/>
                        <a:ea typeface="+mn-ea"/>
                        <a:cs typeface="Arial" panose="020B0604020202020204" pitchFamily="34" charset="0"/>
                      </a:endParaRPr>
                    </a:p>
                  </a:txBody>
                  <a:tcPr marL="258255" marR="258255" marT="258255" marB="258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880665">
                <a:tc>
                  <a:txBody>
                    <a:bodyPr/>
                    <a:lstStyle/>
                    <a:p>
                      <a:r>
                        <a:rPr lang="en-US" sz="2400" b="1" u="none" dirty="0">
                          <a:solidFill>
                            <a:schemeClr val="tx1"/>
                          </a:solidFill>
                          <a:latin typeface="Congenial" panose="02000503040000020004" pitchFamily="2" charset="0"/>
                          <a:cs typeface="Arial" panose="020B0604020202020204" pitchFamily="34" charset="0"/>
                        </a:rPr>
                        <a:t>PENDAPATAN DAERAH</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4.56 T</a:t>
                      </a:r>
                      <a:endParaRPr lang="en-US" sz="3600" b="1" i="0" u="none" strike="noStrike" dirty="0">
                        <a:solidFill>
                          <a:schemeClr val="tx1"/>
                        </a:solidFill>
                        <a:effectLst/>
                        <a:latin typeface="+mn-lt"/>
                        <a:cs typeface="Arial" panose="020B0604020202020204" pitchFamily="34" charset="0"/>
                      </a:endParaRPr>
                    </a:p>
                  </a:txBody>
                  <a:tcPr marL="14288" marR="14288" marT="14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4.40 T</a:t>
                      </a:r>
                      <a:endParaRPr lang="en-US" sz="3600" b="1" i="0" u="none" strike="noStrike" dirty="0">
                        <a:solidFill>
                          <a:schemeClr val="tx1"/>
                        </a:solidFill>
                        <a:effectLst/>
                        <a:latin typeface="+mn-lt"/>
                        <a:cs typeface="Arial" panose="020B0604020202020204" pitchFamily="34" charset="0"/>
                      </a:endParaRPr>
                    </a:p>
                  </a:txBody>
                  <a:tcPr marL="14288" marR="14288" marT="14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4.82 T</a:t>
                      </a:r>
                      <a:endParaRPr lang="en-US" sz="3600" b="1" i="0" u="none" strike="noStrike" dirty="0">
                        <a:solidFill>
                          <a:schemeClr val="tx1"/>
                        </a:solidFill>
                        <a:effectLst/>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4.97 T</a:t>
                      </a:r>
                      <a:endParaRPr lang="en-US" sz="3600" b="1" i="0" u="none" strike="noStrike" dirty="0">
                        <a:solidFill>
                          <a:schemeClr val="tx1"/>
                        </a:solidFill>
                        <a:effectLst/>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d-ID" sz="3600" b="1" u="none" strike="noStrike" dirty="0">
                          <a:solidFill>
                            <a:schemeClr val="tx1"/>
                          </a:solidFill>
                          <a:effectLst/>
                          <a:latin typeface="+mn-lt"/>
                          <a:cs typeface="Arial" panose="020B0604020202020204" pitchFamily="34" charset="0"/>
                        </a:rPr>
                        <a:t>5.35</a:t>
                      </a:r>
                      <a:r>
                        <a:rPr lang="en-US" sz="3600" b="1" u="none" strike="noStrike" dirty="0">
                          <a:solidFill>
                            <a:schemeClr val="tx1"/>
                          </a:solidFill>
                          <a:effectLst/>
                          <a:latin typeface="+mn-lt"/>
                          <a:cs typeface="Arial" panose="020B0604020202020204" pitchFamily="34" charset="0"/>
                        </a:rPr>
                        <a:t> T</a:t>
                      </a:r>
                      <a:endParaRPr lang="en-ID" sz="3600" b="1" i="0" u="none" strike="noStrike" dirty="0">
                        <a:solidFill>
                          <a:schemeClr val="tx1"/>
                        </a:solidFill>
                        <a:effectLst/>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D" sz="3600" b="1" i="0" u="none" strike="noStrike" dirty="0">
                          <a:solidFill>
                            <a:schemeClr val="bg1"/>
                          </a:solidFill>
                          <a:effectLst/>
                          <a:latin typeface="+mn-lt"/>
                          <a:cs typeface="Arial" panose="020B0604020202020204" pitchFamily="34" charset="0"/>
                        </a:rPr>
                        <a:t>2,375 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1385188">
                <a:tc>
                  <a:txBody>
                    <a:bodyPr/>
                    <a:lstStyle/>
                    <a:p>
                      <a:r>
                        <a:rPr lang="en-US" sz="2400" b="1" dirty="0">
                          <a:solidFill>
                            <a:schemeClr val="tx1"/>
                          </a:solidFill>
                          <a:latin typeface="Congenial" panose="02000503040000020004" pitchFamily="2" charset="0"/>
                          <a:cs typeface="Arial" panose="020B0604020202020204" pitchFamily="34" charset="0"/>
                        </a:rPr>
                        <a:t>PENDAPATAN</a:t>
                      </a:r>
                    </a:p>
                    <a:p>
                      <a:r>
                        <a:rPr lang="en-US" sz="2400" b="1" dirty="0">
                          <a:solidFill>
                            <a:schemeClr val="tx1"/>
                          </a:solidFill>
                          <a:latin typeface="Congenial" panose="02000503040000020004" pitchFamily="2" charset="0"/>
                          <a:cs typeface="Arial" panose="020B0604020202020204" pitchFamily="34" charset="0"/>
                        </a:rPr>
                        <a:t>ASLI DAERAH</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2.06 T</a:t>
                      </a:r>
                      <a:endParaRPr lang="en-US" sz="3600" b="1" i="0" u="none" strike="noStrike" dirty="0">
                        <a:solidFill>
                          <a:schemeClr val="tx1"/>
                        </a:solidFill>
                        <a:effectLst/>
                        <a:latin typeface="+mn-lt"/>
                        <a:cs typeface="Arial" panose="020B0604020202020204" pitchFamily="34" charset="0"/>
                      </a:endParaRPr>
                    </a:p>
                  </a:txBody>
                  <a:tcPr marL="14288" marR="14288" marT="14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2.02 T</a:t>
                      </a:r>
                      <a:endParaRPr lang="en-US" sz="3600" b="1" i="0" u="none" strike="noStrike" dirty="0">
                        <a:solidFill>
                          <a:schemeClr val="tx1"/>
                        </a:solidFill>
                        <a:effectLst/>
                        <a:latin typeface="+mn-lt"/>
                        <a:cs typeface="Arial" panose="020B0604020202020204" pitchFamily="34" charset="0"/>
                      </a:endParaRPr>
                    </a:p>
                  </a:txBody>
                  <a:tcPr marL="14288" marR="14288" marT="14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2.38 T</a:t>
                      </a:r>
                      <a:endParaRPr lang="en-US" sz="3600" b="1" i="0" u="none" strike="noStrike" dirty="0">
                        <a:solidFill>
                          <a:schemeClr val="tx1"/>
                        </a:solidFill>
                        <a:effectLst/>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2.54 T </a:t>
                      </a:r>
                      <a:endParaRPr lang="en-US" sz="3600" b="1" i="0" u="none" strike="noStrike" dirty="0">
                        <a:solidFill>
                          <a:schemeClr val="tx1"/>
                        </a:solidFill>
                        <a:effectLst/>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3600" b="1" u="none" strike="noStrike" dirty="0">
                        <a:solidFill>
                          <a:schemeClr val="tx1"/>
                        </a:solidFill>
                        <a:effectLst/>
                        <a:latin typeface="+mn-lt"/>
                        <a:cs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id-ID" sz="3600" b="1" u="none" strike="noStrike" dirty="0">
                          <a:solidFill>
                            <a:schemeClr val="tx1"/>
                          </a:solidFill>
                          <a:effectLst/>
                          <a:latin typeface="+mn-lt"/>
                          <a:cs typeface="Arial" panose="020B0604020202020204" pitchFamily="34" charset="0"/>
                        </a:rPr>
                        <a:t>2.83</a:t>
                      </a:r>
                      <a:r>
                        <a:rPr lang="en-US" sz="3600" b="1" u="none" strike="noStrike" dirty="0">
                          <a:solidFill>
                            <a:schemeClr val="tx1"/>
                          </a:solidFill>
                          <a:effectLst/>
                          <a:latin typeface="+mn-lt"/>
                          <a:cs typeface="Arial" panose="020B0604020202020204" pitchFamily="34" charset="0"/>
                        </a:rPr>
                        <a:t> T </a:t>
                      </a:r>
                      <a:endParaRPr lang="en-ID" sz="3600" b="1" u="none" strike="noStrike" dirty="0">
                        <a:solidFill>
                          <a:schemeClr val="tx1"/>
                        </a:solidFill>
                        <a:effectLst/>
                        <a:latin typeface="+mn-lt"/>
                        <a:cs typeface="Arial" panose="020B0604020202020204" pitchFamily="34" charset="0"/>
                      </a:endParaRPr>
                    </a:p>
                    <a:p>
                      <a:pPr algn="ctr" fontAlgn="ctr"/>
                      <a:endParaRPr lang="en-ID" sz="3600" b="1" i="0" u="none" strike="noStrike" dirty="0">
                        <a:solidFill>
                          <a:schemeClr val="tx1"/>
                        </a:solidFill>
                        <a:effectLst/>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D" sz="3600" b="1" i="0" u="none" strike="noStrike" dirty="0">
                          <a:solidFill>
                            <a:schemeClr val="bg1"/>
                          </a:solidFill>
                          <a:effectLst/>
                          <a:latin typeface="+mn-lt"/>
                          <a:cs typeface="Arial" panose="020B0604020202020204" pitchFamily="34" charset="0"/>
                        </a:rPr>
                        <a:t>1,165 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1047119">
                <a:tc>
                  <a:txBody>
                    <a:bodyPr/>
                    <a:lstStyle/>
                    <a:p>
                      <a:r>
                        <a:rPr lang="en-US" sz="2400" b="1" dirty="0">
                          <a:solidFill>
                            <a:schemeClr val="tx1"/>
                          </a:solidFill>
                          <a:latin typeface="Congenial" panose="02000503040000020004" pitchFamily="2" charset="0"/>
                          <a:cs typeface="Arial" panose="020B0604020202020204" pitchFamily="34" charset="0"/>
                        </a:rPr>
                        <a:t>PAJAK DAERAH</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D" sz="3600" b="1" u="none" strike="noStrike" dirty="0">
                          <a:solidFill>
                            <a:schemeClr val="tx1"/>
                          </a:solidFill>
                          <a:effectLst/>
                          <a:latin typeface="+mn-lt"/>
                          <a:cs typeface="Arial" panose="020B0604020202020204" pitchFamily="34" charset="0"/>
                        </a:rPr>
                        <a:t>1.56 T</a:t>
                      </a:r>
                      <a:endParaRPr lang="en-ID" sz="3600" b="1" i="0" u="none" strike="noStrike" dirty="0">
                        <a:solidFill>
                          <a:schemeClr val="tx1"/>
                        </a:solidFill>
                        <a:effectLst/>
                        <a:latin typeface="+mn-lt"/>
                        <a:cs typeface="Arial" panose="020B0604020202020204" pitchFamily="34" charset="0"/>
                      </a:endParaRPr>
                    </a:p>
                  </a:txBody>
                  <a:tcPr marL="11430" marR="11430" marT="11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D" sz="3600" b="1" u="none" strike="noStrike" dirty="0">
                          <a:solidFill>
                            <a:schemeClr val="tx1"/>
                          </a:solidFill>
                          <a:effectLst/>
                          <a:latin typeface="+mn-lt"/>
                          <a:cs typeface="Arial" panose="020B0604020202020204" pitchFamily="34" charset="0"/>
                        </a:rPr>
                        <a:t>1.42 T</a:t>
                      </a:r>
                      <a:endParaRPr lang="en-ID" sz="3600" b="1" i="0" u="none" strike="noStrike" dirty="0">
                        <a:solidFill>
                          <a:schemeClr val="tx1"/>
                        </a:solidFill>
                        <a:effectLst/>
                        <a:latin typeface="+mn-lt"/>
                        <a:cs typeface="Arial" panose="020B0604020202020204" pitchFamily="34" charset="0"/>
                      </a:endParaRPr>
                    </a:p>
                  </a:txBody>
                  <a:tcPr marL="11430" marR="11430" marT="11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D" sz="3600" b="1" u="none" strike="noStrike" dirty="0">
                          <a:solidFill>
                            <a:schemeClr val="tx1"/>
                          </a:solidFill>
                          <a:effectLst/>
                          <a:latin typeface="+mn-lt"/>
                          <a:cs typeface="Arial" panose="020B0604020202020204" pitchFamily="34" charset="0"/>
                        </a:rPr>
                        <a:t>1.44 T</a:t>
                      </a:r>
                      <a:endParaRPr lang="en-ID" sz="3600" b="1" i="0" u="none" strike="noStrike" dirty="0">
                        <a:solidFill>
                          <a:schemeClr val="tx1"/>
                        </a:solidFill>
                        <a:effectLst/>
                        <a:latin typeface="+mn-lt"/>
                        <a:cs typeface="Arial" panose="020B0604020202020204" pitchFamily="34" charset="0"/>
                      </a:endParaRPr>
                    </a:p>
                  </a:txBody>
                  <a:tcPr marL="11430" marR="11430" marT="11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u="none" strike="noStrike" dirty="0">
                          <a:solidFill>
                            <a:schemeClr val="tx1"/>
                          </a:solidFill>
                          <a:effectLst/>
                          <a:latin typeface="+mn-lt"/>
                          <a:cs typeface="Arial" panose="020B0604020202020204" pitchFamily="34" charset="0"/>
                        </a:rPr>
                        <a:t>1.95 T </a:t>
                      </a:r>
                      <a:endParaRPr lang="en-US" sz="3600" b="1" i="0" u="none" strike="noStrike" dirty="0">
                        <a:solidFill>
                          <a:schemeClr val="tx1"/>
                        </a:solidFill>
                        <a:effectLst/>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d-ID" sz="3600" b="1" u="none" strike="noStrike" dirty="0">
                          <a:solidFill>
                            <a:schemeClr val="tx1"/>
                          </a:solidFill>
                          <a:effectLst/>
                          <a:latin typeface="+mn-lt"/>
                          <a:cs typeface="Arial" panose="020B0604020202020204" pitchFamily="34" charset="0"/>
                        </a:rPr>
                        <a:t>2.13</a:t>
                      </a:r>
                      <a:r>
                        <a:rPr lang="en-US" sz="3600" b="1" u="none" strike="noStrike" dirty="0">
                          <a:solidFill>
                            <a:schemeClr val="tx1"/>
                          </a:solidFill>
                          <a:effectLst/>
                          <a:latin typeface="+mn-lt"/>
                          <a:cs typeface="Arial" panose="020B0604020202020204" pitchFamily="34" charset="0"/>
                        </a:rPr>
                        <a:t> T </a:t>
                      </a:r>
                      <a:endParaRPr lang="en-US" sz="3600" b="1" i="0" u="none" strike="noStrike" dirty="0">
                        <a:solidFill>
                          <a:schemeClr val="tx1"/>
                        </a:solidFill>
                        <a:effectLst/>
                        <a:latin typeface="+mn-lt"/>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i="0" u="none" strike="noStrike" dirty="0">
                          <a:solidFill>
                            <a:schemeClr val="bg1"/>
                          </a:solidFill>
                          <a:effectLst/>
                          <a:latin typeface="+mn-lt"/>
                          <a:cs typeface="Arial" panose="020B0604020202020204" pitchFamily="34" charset="0"/>
                        </a:rPr>
                        <a:t>1,049 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r h="1047119">
                <a:tc>
                  <a:txBody>
                    <a:bodyPr/>
                    <a:lstStyle/>
                    <a:p>
                      <a:r>
                        <a:rPr lang="en-US" sz="2400" b="1" dirty="0">
                          <a:solidFill>
                            <a:schemeClr val="tx1"/>
                          </a:solidFill>
                          <a:latin typeface="Congenial" panose="02000503040000020004" pitchFamily="2" charset="0"/>
                          <a:cs typeface="Arial" panose="020B0604020202020204" pitchFamily="34" charset="0"/>
                        </a:rPr>
                        <a:t>RETRIBUSI </a:t>
                      </a:r>
                    </a:p>
                    <a:p>
                      <a:r>
                        <a:rPr lang="en-US" sz="2400" b="1" dirty="0">
                          <a:solidFill>
                            <a:schemeClr val="tx1"/>
                          </a:solidFill>
                          <a:latin typeface="Congenial" panose="02000503040000020004" pitchFamily="2" charset="0"/>
                          <a:cs typeface="Arial" panose="020B0604020202020204" pitchFamily="34" charset="0"/>
                        </a:rPr>
                        <a:t>DAERAH</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D" sz="3600" b="1" i="0" u="none" strike="noStrike" dirty="0">
                          <a:solidFill>
                            <a:schemeClr val="tx1"/>
                          </a:solidFill>
                          <a:effectLst/>
                          <a:latin typeface="+mn-lt"/>
                          <a:cs typeface="Arial" panose="020B0604020202020204" pitchFamily="34" charset="0"/>
                        </a:rPr>
                        <a:t>113,68 M	</a:t>
                      </a:r>
                    </a:p>
                  </a:txBody>
                  <a:tcPr marL="11430" marR="11430" marT="11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D" sz="3600" b="1" i="0" u="none" strike="noStrike" dirty="0">
                          <a:solidFill>
                            <a:schemeClr val="tx1"/>
                          </a:solidFill>
                          <a:effectLst/>
                          <a:latin typeface="+mn-lt"/>
                          <a:cs typeface="Arial" panose="020B0604020202020204" pitchFamily="34" charset="0"/>
                        </a:rPr>
                        <a:t>88,68 M</a:t>
                      </a:r>
                    </a:p>
                  </a:txBody>
                  <a:tcPr marL="11430" marR="11430" marT="11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D" sz="3600" b="1" i="0" u="none" strike="noStrike" dirty="0">
                          <a:solidFill>
                            <a:schemeClr val="tx1"/>
                          </a:solidFill>
                          <a:effectLst/>
                          <a:latin typeface="+mn-lt"/>
                          <a:cs typeface="Arial" panose="020B0604020202020204" pitchFamily="34" charset="0"/>
                        </a:rPr>
                        <a:t>96,45 M</a:t>
                      </a:r>
                    </a:p>
                  </a:txBody>
                  <a:tcPr marL="11430" marR="11430" marT="11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i="0" u="none" strike="noStrike" dirty="0">
                          <a:solidFill>
                            <a:schemeClr val="tx1"/>
                          </a:solidFill>
                          <a:effectLst/>
                          <a:latin typeface="+mn-lt"/>
                          <a:cs typeface="Arial" panose="020B0604020202020204" pitchFamily="34" charset="0"/>
                        </a:rPr>
                        <a:t>101,04 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i="0" u="none" strike="noStrike" dirty="0">
                          <a:solidFill>
                            <a:schemeClr val="tx1"/>
                          </a:solidFill>
                          <a:effectLst/>
                          <a:latin typeface="+mn-lt"/>
                          <a:cs typeface="Arial" panose="020B0604020202020204" pitchFamily="34" charset="0"/>
                        </a:rPr>
                        <a:t>127,22 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600" b="1" i="0" u="none" strike="noStrike" dirty="0">
                          <a:solidFill>
                            <a:schemeClr val="bg1"/>
                          </a:solidFill>
                          <a:effectLst/>
                          <a:latin typeface="+mn-lt"/>
                          <a:cs typeface="Arial" panose="020B0604020202020204" pitchFamily="34" charset="0"/>
                        </a:rPr>
                        <a:t>58,332 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bl>
          </a:graphicData>
        </a:graphic>
      </p:graphicFrame>
      <p:sp>
        <p:nvSpPr>
          <p:cNvPr id="5" name="Rectangle 4">
            <a:extLst>
              <a:ext uri="{FF2B5EF4-FFF2-40B4-BE49-F238E27FC236}">
                <a16:creationId xmlns:a16="http://schemas.microsoft.com/office/drawing/2014/main" id="{D8AA5B0D-555E-3B34-C4B5-386CFC465721}"/>
              </a:ext>
            </a:extLst>
          </p:cNvPr>
          <p:cNvSpPr/>
          <p:nvPr/>
        </p:nvSpPr>
        <p:spPr>
          <a:xfrm>
            <a:off x="0" y="1"/>
            <a:ext cx="18288000" cy="1021556"/>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00" b="1" dirty="0"/>
              <a:t>REALISASI PENDAPATAN DAERAH KOTA SEMARANG TAHUN 2019 S/D 2023</a:t>
            </a:r>
            <a:endParaRPr lang="id-ID" sz="4200" b="1" dirty="0"/>
          </a:p>
        </p:txBody>
      </p:sp>
      <p:graphicFrame>
        <p:nvGraphicFramePr>
          <p:cNvPr id="6" name="Table 5">
            <a:extLst>
              <a:ext uri="{FF2B5EF4-FFF2-40B4-BE49-F238E27FC236}">
                <a16:creationId xmlns:a16="http://schemas.microsoft.com/office/drawing/2014/main" id="{699E1522-1447-50B2-A05D-48A8B9B0CACA}"/>
              </a:ext>
            </a:extLst>
          </p:cNvPr>
          <p:cNvGraphicFramePr>
            <a:graphicFrameLocks noGrp="1"/>
          </p:cNvGraphicFramePr>
          <p:nvPr>
            <p:extLst>
              <p:ext uri="{D42A27DB-BD31-4B8C-83A1-F6EECF244321}">
                <p14:modId xmlns:p14="http://schemas.microsoft.com/office/powerpoint/2010/main" val="1700200964"/>
              </p:ext>
            </p:extLst>
          </p:nvPr>
        </p:nvGraphicFramePr>
        <p:xfrm>
          <a:off x="2928652" y="8801100"/>
          <a:ext cx="6824948" cy="685800"/>
        </p:xfrm>
        <a:graphic>
          <a:graphicData uri="http://schemas.openxmlformats.org/drawingml/2006/table">
            <a:tbl>
              <a:tblPr firstRow="1" bandRow="1">
                <a:tableStyleId>{7DF18680-E054-41AD-8BC1-D1AEF772440D}</a:tableStyleId>
              </a:tblPr>
              <a:tblGrid>
                <a:gridCol w="4221944">
                  <a:extLst>
                    <a:ext uri="{9D8B030D-6E8A-4147-A177-3AD203B41FA5}">
                      <a16:colId xmlns:a16="http://schemas.microsoft.com/office/drawing/2014/main" val="1364873863"/>
                    </a:ext>
                  </a:extLst>
                </a:gridCol>
                <a:gridCol w="2603004">
                  <a:extLst>
                    <a:ext uri="{9D8B030D-6E8A-4147-A177-3AD203B41FA5}">
                      <a16:colId xmlns:a16="http://schemas.microsoft.com/office/drawing/2014/main" val="342414282"/>
                    </a:ext>
                  </a:extLst>
                </a:gridCol>
              </a:tblGrid>
              <a:tr h="685800">
                <a:tc>
                  <a:txBody>
                    <a:bodyPr/>
                    <a:lstStyle/>
                    <a:p>
                      <a:r>
                        <a:rPr lang="en-US" sz="2700" dirty="0"/>
                        <a:t>PENDAPATAN DAERAH</a:t>
                      </a:r>
                      <a:endParaRPr lang="id-ID" sz="2700" dirty="0"/>
                    </a:p>
                  </a:txBody>
                  <a:tcPr marL="137160" marR="137160" marT="68580" marB="68580">
                    <a:solidFill>
                      <a:schemeClr val="accent6"/>
                    </a:solidFill>
                  </a:tcPr>
                </a:tc>
                <a:tc>
                  <a:txBody>
                    <a:bodyPr/>
                    <a:lstStyle/>
                    <a:p>
                      <a:r>
                        <a:rPr lang="en-US" sz="3600" dirty="0"/>
                        <a:t>5.73 T</a:t>
                      </a:r>
                      <a:endParaRPr lang="id-ID" sz="3600" dirty="0"/>
                    </a:p>
                  </a:txBody>
                  <a:tcPr marL="137160" marR="137160" marT="68580" marB="68580">
                    <a:solidFill>
                      <a:schemeClr val="accent6"/>
                    </a:solidFill>
                  </a:tcPr>
                </a:tc>
                <a:extLst>
                  <a:ext uri="{0D108BD9-81ED-4DB2-BD59-A6C34878D82A}">
                    <a16:rowId xmlns:a16="http://schemas.microsoft.com/office/drawing/2014/main" val="3729726058"/>
                  </a:ext>
                </a:extLst>
              </a:tr>
            </a:tbl>
          </a:graphicData>
        </a:graphic>
      </p:graphicFrame>
      <p:sp>
        <p:nvSpPr>
          <p:cNvPr id="7" name="Rectangle 6">
            <a:extLst>
              <a:ext uri="{FF2B5EF4-FFF2-40B4-BE49-F238E27FC236}">
                <a16:creationId xmlns:a16="http://schemas.microsoft.com/office/drawing/2014/main" id="{C77E64C3-19BC-A6F4-3890-77985E555BF0}"/>
              </a:ext>
            </a:extLst>
          </p:cNvPr>
          <p:cNvSpPr/>
          <p:nvPr/>
        </p:nvSpPr>
        <p:spPr>
          <a:xfrm>
            <a:off x="1" y="8480673"/>
            <a:ext cx="2792777" cy="1615827"/>
          </a:xfrm>
          <a:prstGeom prst="rect">
            <a:avLst/>
          </a:prstGeom>
          <a:solidFill>
            <a:srgbClr val="FF0000"/>
          </a:solidFill>
        </p:spPr>
        <p:txBody>
          <a:bodyPr wrap="square" lIns="137160" tIns="68580" rIns="137160" bIns="68580">
            <a:spAutoFit/>
          </a:bodyPr>
          <a:lstStyle/>
          <a:p>
            <a:pPr algn="ctr"/>
            <a:r>
              <a:rPr lang="en-US" sz="4800" b="1" dirty="0">
                <a:ln w="0"/>
                <a:solidFill>
                  <a:schemeClr val="bg1"/>
                </a:solidFill>
                <a:effectLst>
                  <a:outerShdw blurRad="38100" dist="19050" dir="2700000" algn="tl" rotWithShape="0">
                    <a:schemeClr val="dk1">
                      <a:alpha val="40000"/>
                    </a:schemeClr>
                  </a:outerShdw>
                </a:effectLst>
              </a:rPr>
              <a:t>TARGET </a:t>
            </a:r>
          </a:p>
          <a:p>
            <a:pPr algn="ctr"/>
            <a:r>
              <a:rPr lang="en-US" sz="4800" b="1" dirty="0">
                <a:ln w="0"/>
                <a:solidFill>
                  <a:schemeClr val="bg1"/>
                </a:solidFill>
                <a:effectLst>
                  <a:outerShdw blurRad="38100" dist="19050" dir="2700000" algn="tl" rotWithShape="0">
                    <a:schemeClr val="dk1">
                      <a:alpha val="40000"/>
                    </a:schemeClr>
                  </a:outerShdw>
                </a:effectLst>
              </a:rPr>
              <a:t>2024</a:t>
            </a:r>
            <a:endParaRPr lang="id-ID" sz="4800" b="1" dirty="0">
              <a:ln w="0"/>
              <a:solidFill>
                <a:schemeClr val="bg1"/>
              </a:solidFill>
              <a:effectLst>
                <a:outerShdw blurRad="38100" dist="19050" dir="2700000" algn="tl" rotWithShape="0">
                  <a:schemeClr val="dk1">
                    <a:alpha val="40000"/>
                  </a:schemeClr>
                </a:outerShdw>
              </a:effectLst>
            </a:endParaRPr>
          </a:p>
        </p:txBody>
      </p:sp>
      <p:graphicFrame>
        <p:nvGraphicFramePr>
          <p:cNvPr id="9" name="Table 8">
            <a:extLst>
              <a:ext uri="{FF2B5EF4-FFF2-40B4-BE49-F238E27FC236}">
                <a16:creationId xmlns:a16="http://schemas.microsoft.com/office/drawing/2014/main" id="{699E1522-1447-50B2-A05D-48A8B9B0CACA}"/>
              </a:ext>
            </a:extLst>
          </p:cNvPr>
          <p:cNvGraphicFramePr>
            <a:graphicFrameLocks noGrp="1"/>
          </p:cNvGraphicFramePr>
          <p:nvPr>
            <p:extLst>
              <p:ext uri="{D42A27DB-BD31-4B8C-83A1-F6EECF244321}">
                <p14:modId xmlns:p14="http://schemas.microsoft.com/office/powerpoint/2010/main" val="67848164"/>
              </p:ext>
            </p:extLst>
          </p:nvPr>
        </p:nvGraphicFramePr>
        <p:xfrm>
          <a:off x="9982200" y="8115300"/>
          <a:ext cx="6824948" cy="2057400"/>
        </p:xfrm>
        <a:graphic>
          <a:graphicData uri="http://schemas.openxmlformats.org/drawingml/2006/table">
            <a:tbl>
              <a:tblPr firstRow="1" bandRow="1">
                <a:tableStyleId>{7DF18680-E054-41AD-8BC1-D1AEF772440D}</a:tableStyleId>
              </a:tblPr>
              <a:tblGrid>
                <a:gridCol w="4221944">
                  <a:extLst>
                    <a:ext uri="{9D8B030D-6E8A-4147-A177-3AD203B41FA5}">
                      <a16:colId xmlns:a16="http://schemas.microsoft.com/office/drawing/2014/main" val="1364873863"/>
                    </a:ext>
                  </a:extLst>
                </a:gridCol>
                <a:gridCol w="2603004">
                  <a:extLst>
                    <a:ext uri="{9D8B030D-6E8A-4147-A177-3AD203B41FA5}">
                      <a16:colId xmlns:a16="http://schemas.microsoft.com/office/drawing/2014/main" val="342414282"/>
                    </a:ext>
                  </a:extLst>
                </a:gridCol>
              </a:tblGrid>
              <a:tr h="685800">
                <a:tc>
                  <a:txBody>
                    <a:bodyPr/>
                    <a:lstStyle/>
                    <a:p>
                      <a:r>
                        <a:rPr lang="en-US" sz="2700" b="0" dirty="0">
                          <a:solidFill>
                            <a:schemeClr val="tx1"/>
                          </a:solidFill>
                        </a:rPr>
                        <a:t>PENDAPATAN ASLI DAERAH</a:t>
                      </a:r>
                      <a:endParaRPr lang="id-ID" sz="2700" b="0" dirty="0">
                        <a:solidFill>
                          <a:schemeClr val="tx1"/>
                        </a:solidFill>
                      </a:endParaRPr>
                    </a:p>
                  </a:txBody>
                  <a:tcPr marL="137160" marR="137160" marT="68580" marB="68580">
                    <a:solidFill>
                      <a:schemeClr val="accent6">
                        <a:lumMod val="60000"/>
                        <a:lumOff val="40000"/>
                      </a:schemeClr>
                    </a:solidFill>
                  </a:tcPr>
                </a:tc>
                <a:tc>
                  <a:txBody>
                    <a:bodyPr/>
                    <a:lstStyle/>
                    <a:p>
                      <a:r>
                        <a:rPr lang="en-US" sz="3600" b="0" dirty="0">
                          <a:solidFill>
                            <a:schemeClr val="tx1"/>
                          </a:solidFill>
                        </a:rPr>
                        <a:t>3.16 T</a:t>
                      </a:r>
                      <a:endParaRPr lang="id-ID" sz="3600" b="0" dirty="0">
                        <a:solidFill>
                          <a:schemeClr val="tx1"/>
                        </a:solidFill>
                      </a:endParaRPr>
                    </a:p>
                  </a:txBody>
                  <a:tcPr marL="137160" marR="137160" marT="68580" marB="68580">
                    <a:solidFill>
                      <a:schemeClr val="accent6">
                        <a:lumMod val="60000"/>
                        <a:lumOff val="40000"/>
                      </a:schemeClr>
                    </a:solidFill>
                  </a:tcPr>
                </a:tc>
                <a:extLst>
                  <a:ext uri="{0D108BD9-81ED-4DB2-BD59-A6C34878D82A}">
                    <a16:rowId xmlns:a16="http://schemas.microsoft.com/office/drawing/2014/main" val="3130143897"/>
                  </a:ext>
                </a:extLst>
              </a:tr>
              <a:tr h="685800">
                <a:tc>
                  <a:txBody>
                    <a:bodyPr/>
                    <a:lstStyle/>
                    <a:p>
                      <a:r>
                        <a:rPr lang="en-US" sz="2700" dirty="0"/>
                        <a:t>PAJAK DAERAH</a:t>
                      </a:r>
                      <a:endParaRPr lang="id-ID" sz="2700" dirty="0"/>
                    </a:p>
                  </a:txBody>
                  <a:tcPr marL="137160" marR="137160" marT="68580" marB="68580">
                    <a:solidFill>
                      <a:schemeClr val="accent6">
                        <a:lumMod val="60000"/>
                        <a:lumOff val="40000"/>
                      </a:schemeClr>
                    </a:solidFill>
                  </a:tcPr>
                </a:tc>
                <a:tc>
                  <a:txBody>
                    <a:bodyPr/>
                    <a:lstStyle/>
                    <a:p>
                      <a:r>
                        <a:rPr lang="en-US" sz="3600" dirty="0"/>
                        <a:t>2.38 T</a:t>
                      </a:r>
                      <a:endParaRPr lang="id-ID" sz="3600" dirty="0"/>
                    </a:p>
                  </a:txBody>
                  <a:tcPr marL="137160" marR="137160" marT="68580" marB="68580">
                    <a:solidFill>
                      <a:schemeClr val="accent6">
                        <a:lumMod val="60000"/>
                        <a:lumOff val="40000"/>
                      </a:schemeClr>
                    </a:solidFill>
                  </a:tcPr>
                </a:tc>
                <a:extLst>
                  <a:ext uri="{0D108BD9-81ED-4DB2-BD59-A6C34878D82A}">
                    <a16:rowId xmlns:a16="http://schemas.microsoft.com/office/drawing/2014/main" val="2335714948"/>
                  </a:ext>
                </a:extLst>
              </a:tr>
              <a:tr h="685800">
                <a:tc>
                  <a:txBody>
                    <a:bodyPr/>
                    <a:lstStyle/>
                    <a:p>
                      <a:r>
                        <a:rPr lang="en-US" sz="2700" b="0" dirty="0">
                          <a:solidFill>
                            <a:schemeClr val="tx1"/>
                          </a:solidFill>
                        </a:rPr>
                        <a:t>RETRIBUSI DAERAH</a:t>
                      </a:r>
                      <a:endParaRPr lang="id-ID" sz="2700" b="0" dirty="0">
                        <a:solidFill>
                          <a:schemeClr val="tx1"/>
                        </a:solidFill>
                      </a:endParaRPr>
                    </a:p>
                  </a:txBody>
                  <a:tcPr marL="137160" marR="137160" marT="68580" marB="68580">
                    <a:solidFill>
                      <a:schemeClr val="accent6">
                        <a:lumMod val="60000"/>
                        <a:lumOff val="40000"/>
                      </a:schemeClr>
                    </a:solidFill>
                  </a:tcPr>
                </a:tc>
                <a:tc>
                  <a:txBody>
                    <a:bodyPr/>
                    <a:lstStyle/>
                    <a:p>
                      <a:r>
                        <a:rPr lang="id-ID" sz="3600" b="0" dirty="0">
                          <a:solidFill>
                            <a:schemeClr val="tx1"/>
                          </a:solidFill>
                        </a:rPr>
                        <a:t>666</a:t>
                      </a:r>
                      <a:r>
                        <a:rPr lang="id-ID" sz="3600" b="0" baseline="0" dirty="0">
                          <a:solidFill>
                            <a:schemeClr val="tx1"/>
                          </a:solidFill>
                        </a:rPr>
                        <a:t> M</a:t>
                      </a:r>
                      <a:endParaRPr lang="id-ID" sz="3600" b="0" dirty="0">
                        <a:solidFill>
                          <a:schemeClr val="tx1"/>
                        </a:solidFill>
                      </a:endParaRPr>
                    </a:p>
                  </a:txBody>
                  <a:tcPr marL="137160" marR="137160" marT="68580" marB="68580">
                    <a:solidFill>
                      <a:schemeClr val="accent6">
                        <a:lumMod val="60000"/>
                        <a:lumOff val="4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78036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97FA-9FFB-A1E8-2E27-73C17D8F456A}"/>
              </a:ext>
            </a:extLst>
          </p:cNvPr>
          <p:cNvSpPr>
            <a:spLocks noGrp="1"/>
          </p:cNvSpPr>
          <p:nvPr>
            <p:ph type="title"/>
          </p:nvPr>
        </p:nvSpPr>
        <p:spPr>
          <a:xfrm>
            <a:off x="266700" y="164842"/>
            <a:ext cx="11772900" cy="1549658"/>
          </a:xfrm>
        </p:spPr>
        <p:txBody>
          <a:bodyPr>
            <a:normAutofit/>
          </a:bodyPr>
          <a:lstStyle/>
          <a:p>
            <a:r>
              <a:rPr lang="id-ID" sz="4400" b="1" dirty="0"/>
              <a:t>DATA PELAPORAN PAJAK JATUH TEMPO TAHUN 2021 DIBAYARKAN DI TAHUN 2020-2021</a:t>
            </a:r>
          </a:p>
        </p:txBody>
      </p:sp>
      <p:graphicFrame>
        <p:nvGraphicFramePr>
          <p:cNvPr id="7" name="Content Placeholder 6">
            <a:extLst>
              <a:ext uri="{FF2B5EF4-FFF2-40B4-BE49-F238E27FC236}">
                <a16:creationId xmlns:a16="http://schemas.microsoft.com/office/drawing/2014/main" id="{46E0C19B-6716-D964-39CE-0409DF9F6ECD}"/>
              </a:ext>
            </a:extLst>
          </p:cNvPr>
          <p:cNvGraphicFramePr>
            <a:graphicFrameLocks noGrp="1"/>
          </p:cNvGraphicFramePr>
          <p:nvPr>
            <p:ph idx="1"/>
            <p:extLst>
              <p:ext uri="{D42A27DB-BD31-4B8C-83A1-F6EECF244321}">
                <p14:modId xmlns:p14="http://schemas.microsoft.com/office/powerpoint/2010/main" val="3063534091"/>
              </p:ext>
            </p:extLst>
          </p:nvPr>
        </p:nvGraphicFramePr>
        <p:xfrm>
          <a:off x="266700" y="1866900"/>
          <a:ext cx="17754600" cy="7924798"/>
        </p:xfrm>
        <a:graphic>
          <a:graphicData uri="http://schemas.openxmlformats.org/drawingml/2006/table">
            <a:tbl>
              <a:tblPr/>
              <a:tblGrid>
                <a:gridCol w="3965048">
                  <a:extLst>
                    <a:ext uri="{9D8B030D-6E8A-4147-A177-3AD203B41FA5}">
                      <a16:colId xmlns:a16="http://schemas.microsoft.com/office/drawing/2014/main" val="1455772826"/>
                    </a:ext>
                  </a:extLst>
                </a:gridCol>
                <a:gridCol w="2290916">
                  <a:extLst>
                    <a:ext uri="{9D8B030D-6E8A-4147-A177-3AD203B41FA5}">
                      <a16:colId xmlns:a16="http://schemas.microsoft.com/office/drawing/2014/main" val="784844563"/>
                    </a:ext>
                  </a:extLst>
                </a:gridCol>
                <a:gridCol w="2379028">
                  <a:extLst>
                    <a:ext uri="{9D8B030D-6E8A-4147-A177-3AD203B41FA5}">
                      <a16:colId xmlns:a16="http://schemas.microsoft.com/office/drawing/2014/main" val="2330374424"/>
                    </a:ext>
                  </a:extLst>
                </a:gridCol>
                <a:gridCol w="2290916">
                  <a:extLst>
                    <a:ext uri="{9D8B030D-6E8A-4147-A177-3AD203B41FA5}">
                      <a16:colId xmlns:a16="http://schemas.microsoft.com/office/drawing/2014/main" val="1774046809"/>
                    </a:ext>
                  </a:extLst>
                </a:gridCol>
                <a:gridCol w="1630075">
                  <a:extLst>
                    <a:ext uri="{9D8B030D-6E8A-4147-A177-3AD203B41FA5}">
                      <a16:colId xmlns:a16="http://schemas.microsoft.com/office/drawing/2014/main" val="3716770140"/>
                    </a:ext>
                  </a:extLst>
                </a:gridCol>
                <a:gridCol w="1608047">
                  <a:extLst>
                    <a:ext uri="{9D8B030D-6E8A-4147-A177-3AD203B41FA5}">
                      <a16:colId xmlns:a16="http://schemas.microsoft.com/office/drawing/2014/main" val="2782529344"/>
                    </a:ext>
                  </a:extLst>
                </a:gridCol>
                <a:gridCol w="2026579">
                  <a:extLst>
                    <a:ext uri="{9D8B030D-6E8A-4147-A177-3AD203B41FA5}">
                      <a16:colId xmlns:a16="http://schemas.microsoft.com/office/drawing/2014/main" val="2529894883"/>
                    </a:ext>
                  </a:extLst>
                </a:gridCol>
                <a:gridCol w="1563991">
                  <a:extLst>
                    <a:ext uri="{9D8B030D-6E8A-4147-A177-3AD203B41FA5}">
                      <a16:colId xmlns:a16="http://schemas.microsoft.com/office/drawing/2014/main" val="3802433041"/>
                    </a:ext>
                  </a:extLst>
                </a:gridCol>
              </a:tblGrid>
              <a:tr h="1303596">
                <a:tc>
                  <a:txBody>
                    <a:bodyPr/>
                    <a:lstStyle/>
                    <a:p>
                      <a:pPr algn="ctr" fontAlgn="ctr"/>
                      <a:r>
                        <a:rPr lang="id-ID" sz="2000" b="1" i="0" u="none" strike="noStrike" dirty="0">
                          <a:solidFill>
                            <a:srgbClr val="000000"/>
                          </a:solidFill>
                          <a:effectLst/>
                          <a:latin typeface="Aptos Narrow" panose="020B0004020202020204" pitchFamily="34" charset="0"/>
                        </a:rPr>
                        <a:t>JENIS PAJAK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 TOTAL PAJAK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 JUMLAH PELAPORAN / KETETAPAN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000" b="1" i="0" u="none" strike="noStrike">
                          <a:solidFill>
                            <a:srgbClr val="000000"/>
                          </a:solidFill>
                          <a:effectLst/>
                          <a:latin typeface="Aptos Narrow" panose="020B0004020202020204" pitchFamily="34" charset="0"/>
                        </a:rPr>
                        <a:t> TOTAL PEMBAYARAN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 JUMLAH PEMBAYARAN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000" b="1" i="0" u="none" strike="noStrike">
                          <a:solidFill>
                            <a:srgbClr val="000000"/>
                          </a:solidFill>
                          <a:effectLst/>
                          <a:latin typeface="Aptos Narrow" panose="020B0004020202020204" pitchFamily="34" charset="0"/>
                        </a:rPr>
                        <a:t> PERSENTASE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BELUM BAYAR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id-ID" sz="2000" b="1" i="0" u="none" strike="noStrike" dirty="0">
                          <a:solidFill>
                            <a:srgbClr val="000000"/>
                          </a:solidFill>
                          <a:effectLst/>
                          <a:latin typeface="Aptos Narrow" panose="020B0004020202020204" pitchFamily="34" charset="0"/>
                        </a:rPr>
                        <a:t>JUMLAH BELUM BAYAR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5434074"/>
                  </a:ext>
                </a:extLst>
              </a:tr>
              <a:tr h="651797">
                <a:tc>
                  <a:txBody>
                    <a:bodyPr/>
                    <a:lstStyle/>
                    <a:p>
                      <a:pPr algn="l" fontAlgn="b"/>
                      <a:r>
                        <a:rPr lang="id-ID" sz="2400" b="0" i="0" u="none" strike="noStrike" dirty="0">
                          <a:solidFill>
                            <a:srgbClr val="000000"/>
                          </a:solidFill>
                          <a:effectLst/>
                          <a:latin typeface="Aptos Narrow" panose="020B0004020202020204" pitchFamily="34" charset="0"/>
                        </a:rPr>
                        <a:t>Pajak Hotel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69.504.436.486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6.337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68.759.774.821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5.766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90,99%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185.541.591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571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6500035"/>
                  </a:ext>
                </a:extLst>
              </a:tr>
              <a:tr h="651797">
                <a:tc>
                  <a:txBody>
                    <a:bodyPr/>
                    <a:lstStyle/>
                    <a:p>
                      <a:pPr algn="l" fontAlgn="b"/>
                      <a:r>
                        <a:rPr lang="id-ID" sz="2400" b="0" i="0" u="none" strike="noStrike">
                          <a:solidFill>
                            <a:srgbClr val="000000"/>
                          </a:solidFill>
                          <a:effectLst/>
                          <a:latin typeface="Aptos Narrow" panose="020B0004020202020204" pitchFamily="34" charset="0"/>
                        </a:rPr>
                        <a:t>Pajak Restoran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128.266.926.391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25.693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124.980.135.368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24.349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94,77%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3.024.538.924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1.344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2093980"/>
                  </a:ext>
                </a:extLst>
              </a:tr>
              <a:tr h="651797">
                <a:tc>
                  <a:txBody>
                    <a:bodyPr/>
                    <a:lstStyle/>
                    <a:p>
                      <a:pPr algn="l" fontAlgn="b"/>
                      <a:r>
                        <a:rPr lang="id-ID" sz="2400" b="0" i="0" u="none" strike="noStrike" dirty="0">
                          <a:solidFill>
                            <a:srgbClr val="000000"/>
                          </a:solidFill>
                          <a:effectLst/>
                          <a:latin typeface="Aptos Narrow" panose="020B0004020202020204" pitchFamily="34" charset="0"/>
                        </a:rPr>
                        <a:t>Pajak Hiburan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8.614.600.042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1.624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8.294.343.083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1.528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94,09%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287.184.372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96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944330"/>
                  </a:ext>
                </a:extLst>
              </a:tr>
              <a:tr h="651797">
                <a:tc>
                  <a:txBody>
                    <a:bodyPr/>
                    <a:lstStyle/>
                    <a:p>
                      <a:pPr algn="l" fontAlgn="b"/>
                      <a:r>
                        <a:rPr lang="id-ID" sz="2400" b="0" i="0" u="none" strike="noStrike" dirty="0">
                          <a:solidFill>
                            <a:srgbClr val="000000"/>
                          </a:solidFill>
                          <a:effectLst/>
                          <a:latin typeface="Aptos Narrow" panose="020B0004020202020204" pitchFamily="34" charset="0"/>
                        </a:rPr>
                        <a:t>Pajak Reklame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25.851.529.500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13.819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24.331.687.000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13.558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98,11%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929.481.000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261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1725714"/>
                  </a:ext>
                </a:extLst>
              </a:tr>
              <a:tr h="651797">
                <a:tc>
                  <a:txBody>
                    <a:bodyPr/>
                    <a:lstStyle/>
                    <a:p>
                      <a:pPr algn="l" fontAlgn="b"/>
                      <a:r>
                        <a:rPr lang="id-ID" sz="2400" b="0" i="0" u="none" strike="noStrike" dirty="0">
                          <a:solidFill>
                            <a:srgbClr val="000000"/>
                          </a:solidFill>
                          <a:effectLst/>
                          <a:latin typeface="Aptos Narrow" panose="020B0004020202020204" pitchFamily="34" charset="0"/>
                        </a:rPr>
                        <a:t>Pajak Penerangan Jalan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227.284.326.941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524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227.284.059.808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523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99,81%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12.432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197450"/>
                  </a:ext>
                </a:extLst>
              </a:tr>
              <a:tr h="755029">
                <a:tc>
                  <a:txBody>
                    <a:bodyPr/>
                    <a:lstStyle/>
                    <a:p>
                      <a:pPr algn="l" fontAlgn="b"/>
                      <a:r>
                        <a:rPr lang="sv-SE" sz="2400" b="0" i="0" u="none" strike="noStrike" dirty="0">
                          <a:solidFill>
                            <a:srgbClr val="000000"/>
                          </a:solidFill>
                          <a:effectLst/>
                          <a:latin typeface="Aptos Narrow" panose="020B0004020202020204" pitchFamily="34" charset="0"/>
                        </a:rPr>
                        <a:t>Pajak Mineral Bukan Logam dan Batuan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32.259.600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32.259.600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1637741"/>
                  </a:ext>
                </a:extLst>
              </a:tr>
              <a:tr h="651797">
                <a:tc>
                  <a:txBody>
                    <a:bodyPr/>
                    <a:lstStyle/>
                    <a:p>
                      <a:pPr algn="l" fontAlgn="b"/>
                      <a:r>
                        <a:rPr lang="id-ID" sz="2400" b="0" i="0" u="none" strike="noStrike" dirty="0">
                          <a:solidFill>
                            <a:srgbClr val="000000"/>
                          </a:solidFill>
                          <a:effectLst/>
                          <a:latin typeface="Aptos Narrow" panose="020B0004020202020204" pitchFamily="34" charset="0"/>
                        </a:rPr>
                        <a:t>Pajak Parkir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11.694.119.242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3.965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11.605.139.054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3.637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91,73%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79.640.688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328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9642901"/>
                  </a:ext>
                </a:extLst>
              </a:tr>
              <a:tr h="651797">
                <a:tc>
                  <a:txBody>
                    <a:bodyPr/>
                    <a:lstStyle/>
                    <a:p>
                      <a:pPr algn="l" fontAlgn="b"/>
                      <a:r>
                        <a:rPr lang="id-ID" sz="2400" b="0" i="0" u="none" strike="noStrike" dirty="0">
                          <a:solidFill>
                            <a:srgbClr val="000000"/>
                          </a:solidFill>
                          <a:effectLst/>
                          <a:latin typeface="Aptos Narrow" panose="020B0004020202020204" pitchFamily="34" charset="0"/>
                        </a:rPr>
                        <a:t>Pajak Air Bawah Tanah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18.343.258.734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8.416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17.814.384.152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8.045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95,59%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501.977.378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371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6582900"/>
                  </a:ext>
                </a:extLst>
              </a:tr>
              <a:tr h="651797">
                <a:tc>
                  <a:txBody>
                    <a:bodyPr/>
                    <a:lstStyle/>
                    <a:p>
                      <a:pPr algn="l" fontAlgn="b"/>
                      <a:r>
                        <a:rPr lang="id-ID" sz="2400" b="0" i="0" u="none" strike="noStrike" dirty="0">
                          <a:solidFill>
                            <a:srgbClr val="000000"/>
                          </a:solidFill>
                          <a:effectLst/>
                          <a:latin typeface="Aptos Narrow" panose="020B0004020202020204" pitchFamily="34" charset="0"/>
                        </a:rPr>
                        <a:t>Pajak Sarang Burung Walet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500.000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500.000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400" b="0" i="0" u="none" strike="noStrike" dirty="0">
                          <a:solidFill>
                            <a:srgbClr val="000000"/>
                          </a:solidFill>
                          <a:effectLst/>
                          <a:latin typeface="Aptos Narrow" panose="020B0004020202020204" pitchFamily="34"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9458797"/>
                  </a:ext>
                </a:extLst>
              </a:tr>
              <a:tr h="651797">
                <a:tc>
                  <a:txBody>
                    <a:bodyPr/>
                    <a:lstStyle/>
                    <a:p>
                      <a:pPr algn="l" fontAlgn="b"/>
                      <a:r>
                        <a:rPr lang="id-ID" sz="1800" b="0" i="0" u="none" strike="noStrike">
                          <a:solidFill>
                            <a:srgbClr val="000000"/>
                          </a:solidFill>
                          <a:effectLst/>
                          <a:latin typeface="Aptos Narrow" panose="020B0004020202020204" pitchFamily="34" charset="0"/>
                        </a:rPr>
                        <a:t>PBB</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604.447.094.315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578.394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495.462.216.821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a:solidFill>
                            <a:srgbClr val="000000"/>
                          </a:solidFill>
                          <a:effectLst/>
                          <a:latin typeface="Aptos Narrow" panose="020B0004020202020204" pitchFamily="34" charset="0"/>
                        </a:rPr>
                        <a:t>                477.261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3200" b="1" i="0" u="none" strike="noStrike" dirty="0">
                          <a:solidFill>
                            <a:srgbClr val="000000"/>
                          </a:solidFill>
                          <a:effectLst/>
                          <a:latin typeface="Aptos Narrow" panose="020B0004020202020204" pitchFamily="34" charset="0"/>
                        </a:rPr>
                        <a:t>82,51%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108.984.877.494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id-ID" sz="2000" b="0" i="0" u="none" strike="noStrike" dirty="0">
                          <a:solidFill>
                            <a:srgbClr val="000000"/>
                          </a:solidFill>
                          <a:effectLst/>
                          <a:latin typeface="Aptos Narrow" panose="020B0004020202020204" pitchFamily="34" charset="0"/>
                        </a:rPr>
                        <a:t>              101.133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2125467"/>
                  </a:ext>
                </a:extLst>
              </a:tr>
            </a:tbl>
          </a:graphicData>
        </a:graphic>
      </p:graphicFrame>
      <p:sp>
        <p:nvSpPr>
          <p:cNvPr id="8" name="TextBox 7">
            <a:extLst>
              <a:ext uri="{FF2B5EF4-FFF2-40B4-BE49-F238E27FC236}">
                <a16:creationId xmlns:a16="http://schemas.microsoft.com/office/drawing/2014/main" id="{12CFB990-18FB-6652-2958-6C60F624412A}"/>
              </a:ext>
            </a:extLst>
          </p:cNvPr>
          <p:cNvSpPr txBox="1"/>
          <p:nvPr/>
        </p:nvSpPr>
        <p:spPr>
          <a:xfrm>
            <a:off x="15621000" y="950557"/>
            <a:ext cx="1834156" cy="707886"/>
          </a:xfrm>
          <a:prstGeom prst="rect">
            <a:avLst/>
          </a:prstGeom>
          <a:solidFill>
            <a:schemeClr val="accent6">
              <a:lumMod val="40000"/>
              <a:lumOff val="60000"/>
            </a:schemeClr>
          </a:solidFill>
        </p:spPr>
        <p:txBody>
          <a:bodyPr wrap="none" rtlCol="0">
            <a:spAutoFit/>
          </a:bodyPr>
          <a:lstStyle/>
          <a:p>
            <a:r>
              <a:rPr lang="en-US" sz="4000" dirty="0"/>
              <a:t>94,76 %</a:t>
            </a:r>
            <a:endParaRPr lang="id-ID" sz="4000" dirty="0"/>
          </a:p>
        </p:txBody>
      </p:sp>
      <p:sp>
        <p:nvSpPr>
          <p:cNvPr id="9" name="TextBox 8">
            <a:extLst>
              <a:ext uri="{FF2B5EF4-FFF2-40B4-BE49-F238E27FC236}">
                <a16:creationId xmlns:a16="http://schemas.microsoft.com/office/drawing/2014/main" id="{57F2E4F1-D84E-D24A-515E-B465AEA93B6D}"/>
              </a:ext>
            </a:extLst>
          </p:cNvPr>
          <p:cNvSpPr txBox="1"/>
          <p:nvPr/>
        </p:nvSpPr>
        <p:spPr>
          <a:xfrm>
            <a:off x="14935200" y="427337"/>
            <a:ext cx="2872581" cy="523220"/>
          </a:xfrm>
          <a:prstGeom prst="rect">
            <a:avLst/>
          </a:prstGeom>
          <a:solidFill>
            <a:schemeClr val="accent6">
              <a:lumMod val="20000"/>
              <a:lumOff val="80000"/>
            </a:schemeClr>
          </a:solidFill>
        </p:spPr>
        <p:txBody>
          <a:bodyPr wrap="none" rtlCol="0">
            <a:spAutoFit/>
          </a:bodyPr>
          <a:lstStyle/>
          <a:p>
            <a:r>
              <a:rPr lang="en-US" sz="2800" dirty="0"/>
              <a:t>Tingkat </a:t>
            </a:r>
            <a:r>
              <a:rPr lang="en-US" sz="2800" dirty="0" err="1"/>
              <a:t>kepatuhan</a:t>
            </a:r>
            <a:endParaRPr lang="id-ID" sz="2800" dirty="0"/>
          </a:p>
        </p:txBody>
      </p:sp>
    </p:spTree>
    <p:extLst>
      <p:ext uri="{BB962C8B-B14F-4D97-AF65-F5344CB8AC3E}">
        <p14:creationId xmlns:p14="http://schemas.microsoft.com/office/powerpoint/2010/main" val="1297756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2100</TotalTime>
  <Words>2292</Words>
  <Application>Microsoft Office PowerPoint</Application>
  <PresentationFormat>Custom</PresentationFormat>
  <Paragraphs>840</Paragraphs>
  <Slides>38</Slides>
  <Notes>4</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54" baseType="lpstr">
      <vt:lpstr>Congenial</vt:lpstr>
      <vt:lpstr>Amasis MT Pro</vt:lpstr>
      <vt:lpstr>Nourd Bold</vt:lpstr>
      <vt:lpstr>Calibri Light</vt:lpstr>
      <vt:lpstr>Aptos Narrow</vt:lpstr>
      <vt:lpstr>Source Sans Pro</vt:lpstr>
      <vt:lpstr>Arboria-Black</vt:lpstr>
      <vt:lpstr>ADLaM Display</vt:lpstr>
      <vt:lpstr>Calibri</vt:lpstr>
      <vt:lpstr>Arial</vt:lpstr>
      <vt:lpstr>Aharoni</vt:lpstr>
      <vt:lpstr>Office Theme</vt:lpstr>
      <vt:lpstr>2_Office Theme</vt:lpstr>
      <vt:lpstr>3_Office Theme</vt:lpstr>
      <vt:lpstr>1_Office Theme</vt:lpstr>
      <vt:lpstr>Worksheet</vt:lpstr>
      <vt:lpstr>PowerPoint Presentation</vt:lpstr>
      <vt:lpstr>PowerPoint Presentation</vt:lpstr>
      <vt:lpstr>PowerPoint Presentation</vt:lpstr>
      <vt:lpstr>Merumuskan Rencana Kinerja</vt:lpstr>
      <vt:lpstr>PowerPoint Presentation</vt:lpstr>
      <vt:lpstr>PowerPoint Presentation</vt:lpstr>
      <vt:lpstr>PowerPoint Presentation</vt:lpstr>
      <vt:lpstr>PowerPoint Presentation</vt:lpstr>
      <vt:lpstr>DATA PELAPORAN PAJAK JATUH TEMPO TAHUN 2021 DIBAYARKAN DI TAHUN 2020-2021</vt:lpstr>
      <vt:lpstr>DATA PELAPORAN PAJAK JATUH TEMPO TAHUN 2022  DIBAYARKAN DI TAHUN 2021-2022</vt:lpstr>
      <vt:lpstr>DATA PELAPORAN PAJAK JATUH TEMPO TAHUN 2023  DIBAYARKAN DI TAHUN 2022-2023</vt:lpstr>
      <vt:lpstr>PowerPoint Presentation</vt:lpstr>
      <vt:lpstr>PowerPoint Presentation</vt:lpstr>
      <vt:lpstr>PowerPoint Presentation</vt:lpstr>
      <vt:lpstr>JENIS RETRIBUSI</vt:lpstr>
      <vt:lpstr>Potensi dari sektor Retribusi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PENAMBAHAN POTENSI SETELAH UU HKPD</vt:lpstr>
      <vt:lpstr>PERUBAHAN KODE REKENING PADA  KECAMATAN SEMARANG TENGAH</vt:lpstr>
      <vt:lpstr>Dinas Perdagangan 2024</vt:lpstr>
      <vt:lpstr>Dinas Perdagangan 2025</vt:lpstr>
      <vt:lpstr>PowerPoint Presentation</vt:lpstr>
      <vt:lpstr>Sistem input Target dan Realisasi Retribusi  pada e-retribusi</vt:lpstr>
      <vt:lpstr>Tampilan isian Target dan Realisasi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Gambaran umum kota semarang</dc:title>
  <dc:creator>User</dc:creator>
  <cp:lastModifiedBy>User</cp:lastModifiedBy>
  <cp:revision>56</cp:revision>
  <dcterms:created xsi:type="dcterms:W3CDTF">2006-08-16T00:00:00Z</dcterms:created>
  <dcterms:modified xsi:type="dcterms:W3CDTF">2024-07-16T02:12:44Z</dcterms:modified>
  <dc:identifier>DAGHK8jL4A4</dc:identifier>
</cp:coreProperties>
</file>