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notesMasterIdLst>
    <p:notesMasterId r:id="rId12"/>
  </p:notesMasterIdLst>
  <p:handoutMasterIdLst>
    <p:handoutMasterId r:id="rId13"/>
  </p:handoutMasterIdLst>
  <p:sldIdLst>
    <p:sldId id="258" r:id="rId2"/>
    <p:sldId id="260" r:id="rId3"/>
    <p:sldId id="330" r:id="rId4"/>
    <p:sldId id="324" r:id="rId5"/>
    <p:sldId id="325" r:id="rId6"/>
    <p:sldId id="337" r:id="rId7"/>
    <p:sldId id="338" r:id="rId8"/>
    <p:sldId id="339" r:id="rId9"/>
    <p:sldId id="290" r:id="rId10"/>
    <p:sldId id="259" r:id="rId11"/>
  </p:sldIdLst>
  <p:sldSz cx="9144000" cy="6858000" type="screen4x3"/>
  <p:notesSz cx="7102475" cy="112172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ECEA"/>
    <a:srgbClr val="FFFF99"/>
    <a:srgbClr val="FFCC99"/>
    <a:srgbClr val="FF9999"/>
    <a:srgbClr val="CCFF66"/>
    <a:srgbClr val="99FF66"/>
    <a:srgbClr val="CCFF33"/>
    <a:srgbClr val="3366FF"/>
    <a:srgbClr val="33CCFF"/>
    <a:srgbClr val="F0941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7040" autoAdjust="0"/>
    <p:restoredTop sz="94660"/>
  </p:normalViewPr>
  <p:slideViewPr>
    <p:cSldViewPr>
      <p:cViewPr varScale="1">
        <p:scale>
          <a:sx n="69" d="100"/>
          <a:sy n="69" d="100"/>
        </p:scale>
        <p:origin x="-40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1" d="100"/>
          <a:sy n="41" d="100"/>
        </p:scale>
        <p:origin x="3060" y="66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0868087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3"/>
            <a:ext cx="3076995" cy="562698"/>
          </a:xfrm>
          <a:prstGeom prst="rect">
            <a:avLst/>
          </a:prstGeom>
        </p:spPr>
        <p:txBody>
          <a:bodyPr vert="horz" lIns="91848" tIns="45925" rIns="91848" bIns="45925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891" y="3"/>
            <a:ext cx="3076995" cy="562698"/>
          </a:xfrm>
          <a:prstGeom prst="rect">
            <a:avLst/>
          </a:prstGeom>
        </p:spPr>
        <p:txBody>
          <a:bodyPr vert="horz" lIns="91848" tIns="45925" rIns="91848" bIns="45925" rtlCol="0"/>
          <a:lstStyle>
            <a:lvl1pPr algn="r">
              <a:defRPr sz="1200"/>
            </a:lvl1pPr>
          </a:lstStyle>
          <a:p>
            <a:fld id="{3E0F9E43-C0C1-4563-9755-A5FCD3BAF943}" type="datetimeFigureOut">
              <a:rPr lang="id-ID" smtClean="0"/>
              <a:pPr/>
              <a:t>17/04/2018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28700" y="1403350"/>
            <a:ext cx="5045075" cy="3784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48" tIns="45925" rIns="91848" bIns="45925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572" y="5399025"/>
            <a:ext cx="5681341" cy="4415497"/>
          </a:xfrm>
          <a:prstGeom prst="rect">
            <a:avLst/>
          </a:prstGeom>
        </p:spPr>
        <p:txBody>
          <a:bodyPr vert="horz" lIns="91848" tIns="45925" rIns="91848" bIns="45925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5" y="10654579"/>
            <a:ext cx="3076995" cy="562698"/>
          </a:xfrm>
          <a:prstGeom prst="rect">
            <a:avLst/>
          </a:prstGeom>
        </p:spPr>
        <p:txBody>
          <a:bodyPr vert="horz" lIns="91848" tIns="45925" rIns="91848" bIns="45925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891" y="10654579"/>
            <a:ext cx="3076995" cy="562698"/>
          </a:xfrm>
          <a:prstGeom prst="rect">
            <a:avLst/>
          </a:prstGeom>
        </p:spPr>
        <p:txBody>
          <a:bodyPr vert="horz" lIns="91848" tIns="45925" rIns="91848" bIns="45925" rtlCol="0" anchor="b"/>
          <a:lstStyle>
            <a:lvl1pPr algn="r">
              <a:defRPr sz="1200"/>
            </a:lvl1pPr>
          </a:lstStyle>
          <a:p>
            <a:fld id="{58652136-DE85-4DE6-A80D-2E653FEB7A6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99511775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6902487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1839146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9232773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6842000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8109855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2737264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8265363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1843760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9627617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6468370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pPr>
              <a:defRPr/>
            </a:pPr>
            <a:fld id="{7C5AD7C6-EA4F-4CEE-8434-2AB51ADA3A4B}" type="datetimeFigureOut">
              <a:rPr lang="en-US" smtClean="0"/>
              <a:pPr>
                <a:defRPr/>
              </a:pPr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pPr>
              <a:defRPr/>
            </a:pPr>
            <a:fld id="{2F30C62F-D408-488E-B986-D65F06C1A18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92555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4D8D8C-8E3C-4FB2-9347-6E18E873AE54}" type="datetimeFigureOut">
              <a:rPr lang="en-US" smtClean="0"/>
              <a:pPr>
                <a:defRPr/>
              </a:pPr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pPr>
              <a:defRPr/>
            </a:pPr>
            <a:fld id="{E8CE55E2-772B-4F50-9534-3D873AD8B5E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27111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6BB52A-0BA4-4C7D-AADA-7BCCCC61F07F}" type="datetimeFigureOut">
              <a:rPr lang="en-US" smtClean="0"/>
              <a:pPr>
                <a:defRPr/>
              </a:pPr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pPr>
              <a:defRPr/>
            </a:pPr>
            <a:fld id="{69A9753D-800E-4CBD-BAB5-2D99E391983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42095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378A51-4305-4EEB-B22C-7CA819E2AE26}" type="datetimeFigureOut">
              <a:rPr lang="en-US" smtClean="0"/>
              <a:pPr>
                <a:defRPr/>
              </a:pPr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pPr>
              <a:defRPr/>
            </a:pPr>
            <a:fld id="{DA92ADC4-4011-46BA-ADA8-B18B0CDA08B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3407258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EE1086-546D-4C4C-829A-43220F05C0B9}" type="datetimeFigureOut">
              <a:rPr lang="en-US" smtClean="0"/>
              <a:pPr>
                <a:defRPr/>
              </a:pPr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pPr>
              <a:defRPr/>
            </a:pPr>
            <a:fld id="{180F2064-4F58-4DBF-826E-A95379F230F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884800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037475-71D3-479D-96B4-3ACF3AF41A6A}" type="datetimeFigureOut">
              <a:rPr lang="en-US" smtClean="0"/>
              <a:pPr>
                <a:defRPr/>
              </a:pPr>
              <a:t>4/17/2018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FB9F53-BC2B-46B0-B31B-C1C3D82BF7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65480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FFD3AA-B6C1-4ABF-98EB-23605D5DA4AE}" type="datetimeFigureOut">
              <a:rPr lang="en-US" smtClean="0"/>
              <a:pPr>
                <a:defRPr/>
              </a:pPr>
              <a:t>4/17/2018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10D5B5-0622-4F17-82D2-E1F73B21BC2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974056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BC8AB0-D50E-41D0-BFE4-38B226D70CD7}" type="datetimeFigureOut">
              <a:rPr lang="en-US" smtClean="0"/>
              <a:pPr>
                <a:defRPr/>
              </a:pPr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B0FE92-9262-42F9-936C-529CFCFEA23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329502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 bwMode="ltGray"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pPr>
              <a:defRPr/>
            </a:pPr>
            <a:fld id="{C7663A80-B038-49B0-BE72-89DEF737F75E}" type="datetimeFigureOut">
              <a:rPr lang="en-US" smtClean="0"/>
              <a:pPr>
                <a:defRPr/>
              </a:pPr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pPr>
              <a:defRPr/>
            </a:pPr>
            <a:fld id="{F2895C57-9EDA-49C7-A8ED-B2FA9FD0569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1996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980A7B-EB02-4048-BEB9-52DD4624F48A}" type="datetimeFigureOut">
              <a:rPr lang="en-US" smtClean="0"/>
              <a:pPr>
                <a:defRPr/>
              </a:pPr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30B75E-AE3A-46BB-ADC4-F1124C68CF7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329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pPr>
              <a:defRPr/>
            </a:pPr>
            <a:fld id="{4C2D07B2-9421-4690-8C47-0B87A6671A38}" type="datetimeFigureOut">
              <a:rPr lang="en-US" smtClean="0"/>
              <a:pPr>
                <a:defRPr/>
              </a:pPr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pPr>
              <a:defRPr/>
            </a:pPr>
            <a:fld id="{F3B3FC4A-A0E4-4EFE-B63F-8B9F26C8B61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85257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4877BEA-8896-4D0F-A111-3B18A154742A}" type="datetimeFigureOut">
              <a:rPr lang="en-US" smtClean="0"/>
              <a:pPr>
                <a:defRPr/>
              </a:pPr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2E7465-68CC-4333-9678-A2118EA0726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69155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9BAD47-758D-44EE-96DC-ABFA1FFFB039}" type="datetimeFigureOut">
              <a:rPr lang="en-US" smtClean="0"/>
              <a:pPr>
                <a:defRPr/>
              </a:pPr>
              <a:t>4/17/2018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3DDF24-E87C-4FA8-B8A7-81A879FC8A8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94792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AC7BF1-FFD3-44BE-87B6-BD58A019BA9B}" type="datetimeFigureOut">
              <a:rPr lang="en-US" smtClean="0"/>
              <a:pPr>
                <a:defRPr/>
              </a:pPr>
              <a:t>4/17/2018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75D9DD-1FF7-4723-931C-BC272234F2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40360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89F310-1686-4EE6-8D6C-18F3B136DBA7}" type="datetimeFigureOut">
              <a:rPr lang="en-US" smtClean="0"/>
              <a:pPr>
                <a:defRPr/>
              </a:pPr>
              <a:t>4/17/2018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009B59-BC63-4E47-9A5E-6FC260A396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3500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F9EF4C-0B2A-49F4-AE2F-D5A2CC5EFD06}" type="datetimeFigureOut">
              <a:rPr lang="en-US" smtClean="0"/>
              <a:pPr>
                <a:defRPr/>
              </a:pPr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82773-5466-4CF0-A6DC-EC6D64B16A4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09852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61305D4-4B82-4879-A7BA-0E5BFD3484A6}" type="datetimeFigureOut">
              <a:rPr lang="en-US" smtClean="0"/>
              <a:pPr>
                <a:defRPr/>
              </a:pPr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321561-D3E8-4796-BA8B-EB2A16D1C3A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17123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EC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84604AE-FA12-4D4D-B57B-306C6546ADF4}" type="datetimeFigureOut">
              <a:rPr lang="en-US" smtClean="0"/>
              <a:pPr>
                <a:defRPr/>
              </a:pPr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64254DC-E156-4D8B-AD9B-FBF364082CD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89895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  <p:sldLayoutId id="2147483744" r:id="rId14"/>
    <p:sldLayoutId id="2147483745" r:id="rId15"/>
    <p:sldLayoutId id="2147483746" r:id="rId16"/>
    <p:sldLayoutId id="214748374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70025"/>
          </a:xfrm>
        </p:spPr>
        <p:txBody>
          <a:bodyPr rtlCol="0"/>
          <a:lstStyle/>
          <a:p>
            <a:pPr algn="ctr"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id-ID" altLang="id-ID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MATERI PAPARAN</a:t>
            </a:r>
            <a:endParaRPr lang="id-ID" altLang="id-ID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996" y="2590800"/>
            <a:ext cx="6612706" cy="1656000"/>
          </a:xfrm>
        </p:spPr>
        <p:txBody>
          <a:bodyPr rtlCol="0">
            <a:noAutofit/>
          </a:bodyPr>
          <a:lstStyle/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id-ID" sz="2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PENYESUAIAN NOMENKLATUR JFU/STAF 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 DALAM JABATAN PELAKSANA DI  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id-ID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LINGKUNGAN PEMERINTAH KOTA SEMARANG </a:t>
            </a:r>
            <a:endParaRPr lang="id-ID" altLang="id-ID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9462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67600" y="2667000"/>
            <a:ext cx="1176338" cy="153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ubtitle 2"/>
          <p:cNvSpPr txBox="1">
            <a:spLocks/>
          </p:cNvSpPr>
          <p:nvPr/>
        </p:nvSpPr>
        <p:spPr bwMode="auto">
          <a:xfrm>
            <a:off x="1371600" y="6324600"/>
            <a:ext cx="6400800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id-ID" altLang="id-ID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Selasa, 17</a:t>
            </a:r>
            <a:r>
              <a:rPr lang="en-US" altLang="id-ID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d-ID" altLang="id-ID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April </a:t>
            </a:r>
            <a:r>
              <a:rPr lang="id-ID" altLang="id-ID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  <a:r>
              <a:rPr lang="en-US" altLang="id-ID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</a:t>
            </a:r>
            <a:endParaRPr lang="id-ID" altLang="id-ID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altLang="id-ID" b="1" dirty="0"/>
              <a:t>SELESAI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id-ID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Matur Nuwun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210343"/>
            <a:ext cx="4495800" cy="585390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8200" y="894098"/>
            <a:ext cx="3175758" cy="4135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altLang="id-ID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DASAR HUKUM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228600" y="2133600"/>
            <a:ext cx="8686800" cy="4495800"/>
          </a:xfrm>
        </p:spPr>
        <p:txBody>
          <a:bodyPr rtlCol="0">
            <a:normAutofit fontScale="92500" lnSpcReduction="20000"/>
          </a:bodyPr>
          <a:lstStyle/>
          <a:p>
            <a:pPr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id-ID" altLang="id-ID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UU No. 5 Tahun 2014 tentang Aparatur Sipil Negara; </a:t>
            </a:r>
          </a:p>
          <a:p>
            <a:pPr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en-US" altLang="id-ID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 No. 11 </a:t>
            </a:r>
            <a:r>
              <a:rPr lang="en-US" altLang="id-ID" sz="2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Tahun</a:t>
            </a:r>
            <a:r>
              <a:rPr lang="en-US" altLang="id-ID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2017 </a:t>
            </a:r>
            <a:r>
              <a:rPr lang="en-US" altLang="id-ID" sz="2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tentang</a:t>
            </a:r>
            <a:r>
              <a:rPr lang="en-US" altLang="id-ID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id-ID" sz="2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Manajemen</a:t>
            </a:r>
            <a:r>
              <a:rPr lang="en-US" altLang="id-ID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PNS</a:t>
            </a:r>
            <a:r>
              <a:rPr lang="id-ID" altLang="id-ID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 marL="228600" lvl="1">
              <a:lnSpc>
                <a:spcPct val="110000"/>
              </a:lnSpc>
              <a:spcBef>
                <a:spcPts val="1000"/>
              </a:spcBef>
              <a:defRPr/>
            </a:pPr>
            <a:r>
              <a:rPr lang="en-US" sz="2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Peraturan</a:t>
            </a:r>
            <a:r>
              <a:rPr 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Menteri</a:t>
            </a:r>
            <a:r>
              <a:rPr 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Pendayagunaan</a:t>
            </a:r>
            <a:r>
              <a:rPr 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Aparatur</a:t>
            </a:r>
            <a:r>
              <a:rPr 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Negara </a:t>
            </a:r>
            <a:r>
              <a:rPr lang="en-US" sz="2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Reformasi</a:t>
            </a:r>
            <a:r>
              <a:rPr 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Birokrasi</a:t>
            </a:r>
            <a:r>
              <a:rPr 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Republik</a:t>
            </a:r>
            <a:r>
              <a:rPr 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Indonesia </a:t>
            </a:r>
            <a:r>
              <a:rPr lang="en-US" sz="2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Nomor</a:t>
            </a:r>
            <a:r>
              <a:rPr 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18 </a:t>
            </a:r>
            <a:r>
              <a:rPr lang="en-US" sz="2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Tahun</a:t>
            </a:r>
            <a:r>
              <a:rPr 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2017 </a:t>
            </a:r>
            <a:r>
              <a:rPr lang="en-US" sz="2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tentang</a:t>
            </a:r>
            <a:r>
              <a:rPr 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Perubahan</a:t>
            </a:r>
            <a:r>
              <a:rPr 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atas</a:t>
            </a:r>
            <a:r>
              <a:rPr 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Peraturan</a:t>
            </a:r>
            <a:r>
              <a:rPr 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Menteri</a:t>
            </a:r>
            <a:r>
              <a:rPr 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Pendayagunaan</a:t>
            </a:r>
            <a:r>
              <a:rPr 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Aparatur</a:t>
            </a:r>
            <a:r>
              <a:rPr 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Negara </a:t>
            </a:r>
            <a:r>
              <a:rPr lang="en-US" sz="2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Reformasi</a:t>
            </a:r>
            <a:r>
              <a:rPr 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Birokrasi</a:t>
            </a:r>
            <a:r>
              <a:rPr 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Republik</a:t>
            </a:r>
            <a:r>
              <a:rPr 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Indonesia </a:t>
            </a:r>
            <a:r>
              <a:rPr lang="en-US" sz="2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Nomor</a:t>
            </a:r>
            <a:r>
              <a:rPr 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25 </a:t>
            </a:r>
            <a:r>
              <a:rPr lang="en-US" sz="2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Tahun</a:t>
            </a:r>
            <a:r>
              <a:rPr 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2016 </a:t>
            </a:r>
            <a:r>
              <a:rPr lang="en-US" sz="2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tentang</a:t>
            </a:r>
            <a:r>
              <a:rPr 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Nomenklatur</a:t>
            </a:r>
            <a:r>
              <a:rPr 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Jabatan</a:t>
            </a:r>
            <a:r>
              <a:rPr 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Pelaksana</a:t>
            </a:r>
            <a:r>
              <a:rPr 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bagi</a:t>
            </a:r>
            <a:r>
              <a:rPr 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Pegawai</a:t>
            </a:r>
            <a:r>
              <a:rPr 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Negeri</a:t>
            </a:r>
            <a:r>
              <a:rPr 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Sipil</a:t>
            </a:r>
            <a:r>
              <a:rPr 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 </a:t>
            </a:r>
            <a:r>
              <a:rPr lang="en-US" sz="2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Lingkungan</a:t>
            </a:r>
            <a:r>
              <a:rPr 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Instansi</a:t>
            </a:r>
            <a:r>
              <a:rPr 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Pemerintah</a:t>
            </a:r>
            <a:r>
              <a:rPr 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id-ID" sz="2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28600" lvl="1">
              <a:lnSpc>
                <a:spcPct val="110000"/>
              </a:lnSpc>
              <a:spcBef>
                <a:spcPts val="1000"/>
              </a:spcBef>
              <a:defRPr/>
            </a:pPr>
            <a:r>
              <a:rPr lang="en-US" sz="2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Peraturan</a:t>
            </a:r>
            <a:r>
              <a:rPr 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Walikota</a:t>
            </a:r>
            <a:r>
              <a:rPr 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Semarang </a:t>
            </a:r>
            <a:r>
              <a:rPr lang="en-US" sz="2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Nomor</a:t>
            </a:r>
            <a:r>
              <a:rPr 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68 </a:t>
            </a:r>
            <a:r>
              <a:rPr lang="en-US" sz="2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Tahun</a:t>
            </a:r>
            <a:r>
              <a:rPr 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2017 </a:t>
            </a:r>
            <a:r>
              <a:rPr lang="en-US" sz="2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tentang</a:t>
            </a:r>
            <a:r>
              <a:rPr 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Nomenklatur</a:t>
            </a:r>
            <a:r>
              <a:rPr 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Jabatan</a:t>
            </a:r>
            <a:r>
              <a:rPr 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Pelaksana</a:t>
            </a:r>
            <a:r>
              <a:rPr 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bagi</a:t>
            </a:r>
            <a:r>
              <a:rPr 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Pegawai</a:t>
            </a:r>
            <a:r>
              <a:rPr 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Negeri</a:t>
            </a:r>
            <a:r>
              <a:rPr 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Sipil</a:t>
            </a:r>
            <a:r>
              <a:rPr 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 </a:t>
            </a:r>
            <a:r>
              <a:rPr lang="en-US" sz="2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Lingkungan</a:t>
            </a:r>
            <a:r>
              <a:rPr 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Pemerintah</a:t>
            </a:r>
            <a:r>
              <a:rPr 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Kota Semarang;</a:t>
            </a:r>
          </a:p>
          <a:p>
            <a:pPr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en-US" altLang="id-ID" sz="2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Surat</a:t>
            </a:r>
            <a:r>
              <a:rPr lang="en-US" altLang="id-ID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id-ID" sz="2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Menpan</a:t>
            </a:r>
            <a:r>
              <a:rPr lang="en-US" altLang="id-ID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id-ID" sz="2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altLang="id-ID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RB No. B/102/M.SM.02.00/2017 </a:t>
            </a:r>
            <a:r>
              <a:rPr lang="en-US" altLang="id-ID" sz="2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perihal</a:t>
            </a:r>
            <a:r>
              <a:rPr lang="en-US" altLang="id-ID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id-ID" sz="2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Penyesuaian</a:t>
            </a:r>
            <a:r>
              <a:rPr lang="en-US" altLang="id-ID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id-ID" sz="2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Nomenklatur</a:t>
            </a:r>
            <a:r>
              <a:rPr lang="en-US" altLang="id-ID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id-ID" sz="2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Jabatan</a:t>
            </a:r>
            <a:r>
              <a:rPr lang="en-US" altLang="id-ID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id-ID" sz="2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Fungsional</a:t>
            </a:r>
            <a:r>
              <a:rPr lang="en-US" altLang="id-ID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id-ID" sz="2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Umum</a:t>
            </a:r>
            <a:r>
              <a:rPr lang="en-US" altLang="id-ID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id-ID" sz="2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</a:t>
            </a:r>
            <a:r>
              <a:rPr lang="en-US" altLang="id-ID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id-ID" sz="2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dalam</a:t>
            </a:r>
            <a:r>
              <a:rPr lang="en-US" altLang="id-ID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id-ID" sz="2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Nomenklatur</a:t>
            </a:r>
            <a:r>
              <a:rPr lang="en-US" altLang="id-ID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id-ID" sz="2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Jabatan</a:t>
            </a:r>
            <a:r>
              <a:rPr lang="en-US" altLang="id-ID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id-ID" sz="2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Pelaksana</a:t>
            </a:r>
            <a:r>
              <a:rPr lang="en-US" altLang="id-ID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fontAlgn="auto">
              <a:lnSpc>
                <a:spcPct val="110000"/>
              </a:lnSpc>
              <a:spcAft>
                <a:spcPts val="0"/>
              </a:spcAft>
              <a:defRPr/>
            </a:pPr>
            <a:endParaRPr lang="id-ID" altLang="id-ID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1508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01000" y="733425"/>
            <a:ext cx="828675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1" y="2000239"/>
            <a:ext cx="8786027" cy="4779383"/>
          </a:xfrm>
        </p:spPr>
        <p:txBody>
          <a:bodyPr>
            <a:noAutofit/>
          </a:bodyPr>
          <a:lstStyle/>
          <a:p>
            <a:pPr lvl="0"/>
            <a:r>
              <a:rPr lang="en-US" sz="2200" dirty="0" err="1" smtClean="0">
                <a:solidFill>
                  <a:schemeClr val="bg1"/>
                </a:solidFill>
              </a:rPr>
              <a:t>Rapat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koordinasi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Kepegawaian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tanggal</a:t>
            </a:r>
            <a:r>
              <a:rPr lang="en-US" sz="2200" dirty="0" smtClean="0">
                <a:solidFill>
                  <a:schemeClr val="bg1"/>
                </a:solidFill>
              </a:rPr>
              <a:t> 28 </a:t>
            </a:r>
            <a:r>
              <a:rPr lang="en-US" sz="2200" dirty="0" err="1" smtClean="0">
                <a:solidFill>
                  <a:schemeClr val="bg1"/>
                </a:solidFill>
              </a:rPr>
              <a:t>Pebruari</a:t>
            </a:r>
            <a:r>
              <a:rPr lang="en-US" sz="2200" dirty="0" smtClean="0">
                <a:solidFill>
                  <a:schemeClr val="bg1"/>
                </a:solidFill>
              </a:rPr>
              <a:t> 2018 </a:t>
            </a:r>
            <a:r>
              <a:rPr lang="en-US" sz="2200" dirty="0" err="1" smtClean="0">
                <a:solidFill>
                  <a:schemeClr val="bg1"/>
                </a:solidFill>
              </a:rPr>
              <a:t>dengan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narasumber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dari</a:t>
            </a:r>
            <a:r>
              <a:rPr lang="en-US" sz="2200" dirty="0" smtClean="0">
                <a:solidFill>
                  <a:schemeClr val="bg1"/>
                </a:solidFill>
              </a:rPr>
              <a:t> KEMEN PAN &amp; RB, </a:t>
            </a:r>
            <a:r>
              <a:rPr lang="en-US" sz="2200" dirty="0" err="1" smtClean="0">
                <a:solidFill>
                  <a:schemeClr val="bg1"/>
                </a:solidFill>
              </a:rPr>
              <a:t>Bagian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Organisasi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Setda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dan</a:t>
            </a:r>
            <a:r>
              <a:rPr lang="en-US" sz="2200" dirty="0" smtClean="0">
                <a:solidFill>
                  <a:schemeClr val="bg1"/>
                </a:solidFill>
              </a:rPr>
              <a:t> BKPP Kota Semarang.</a:t>
            </a:r>
          </a:p>
          <a:p>
            <a:pPr lvl="0"/>
            <a:r>
              <a:rPr lang="en-US" sz="2200" dirty="0" err="1" smtClean="0">
                <a:solidFill>
                  <a:schemeClr val="bg1"/>
                </a:solidFill>
              </a:rPr>
              <a:t>melakukan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inventarisasi</a:t>
            </a:r>
            <a:r>
              <a:rPr lang="en-US" sz="2200" dirty="0" smtClean="0">
                <a:solidFill>
                  <a:schemeClr val="bg1"/>
                </a:solidFill>
              </a:rPr>
              <a:t> data </a:t>
            </a:r>
            <a:r>
              <a:rPr lang="en-US" sz="2200" dirty="0" err="1" smtClean="0">
                <a:solidFill>
                  <a:schemeClr val="bg1"/>
                </a:solidFill>
              </a:rPr>
              <a:t>jumlah</a:t>
            </a:r>
            <a:r>
              <a:rPr lang="en-US" sz="2200" dirty="0" smtClean="0">
                <a:solidFill>
                  <a:schemeClr val="bg1"/>
                </a:solidFill>
              </a:rPr>
              <a:t> JFU </a:t>
            </a:r>
            <a:r>
              <a:rPr lang="en-US" sz="2200" dirty="0" err="1" smtClean="0">
                <a:solidFill>
                  <a:schemeClr val="bg1"/>
                </a:solidFill>
              </a:rPr>
              <a:t>setiap</a:t>
            </a:r>
            <a:r>
              <a:rPr lang="en-US" sz="2200" dirty="0" smtClean="0">
                <a:solidFill>
                  <a:schemeClr val="bg1"/>
                </a:solidFill>
              </a:rPr>
              <a:t> OPD </a:t>
            </a:r>
            <a:r>
              <a:rPr lang="en-US" sz="2200" dirty="0" err="1" smtClean="0">
                <a:solidFill>
                  <a:schemeClr val="bg1"/>
                </a:solidFill>
              </a:rPr>
              <a:t>untuk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memperoleh</a:t>
            </a:r>
            <a:r>
              <a:rPr lang="en-US" sz="2200" dirty="0" smtClean="0">
                <a:solidFill>
                  <a:schemeClr val="bg1"/>
                </a:solidFill>
              </a:rPr>
              <a:t> data PNS </a:t>
            </a:r>
            <a:r>
              <a:rPr lang="en-US" sz="2200" dirty="0" err="1" smtClean="0">
                <a:solidFill>
                  <a:schemeClr val="bg1"/>
                </a:solidFill>
              </a:rPr>
              <a:t>dengan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kualitas</a:t>
            </a:r>
            <a:r>
              <a:rPr lang="en-US" sz="2200" dirty="0" smtClean="0">
                <a:solidFill>
                  <a:schemeClr val="bg1"/>
                </a:solidFill>
              </a:rPr>
              <a:t>, </a:t>
            </a:r>
            <a:r>
              <a:rPr lang="en-US" sz="2200" dirty="0" err="1" smtClean="0">
                <a:solidFill>
                  <a:schemeClr val="bg1"/>
                </a:solidFill>
              </a:rPr>
              <a:t>kuantitas</a:t>
            </a:r>
            <a:r>
              <a:rPr lang="en-US" sz="2200" dirty="0" smtClean="0">
                <a:solidFill>
                  <a:schemeClr val="bg1"/>
                </a:solidFill>
              </a:rPr>
              <a:t>, </a:t>
            </a:r>
            <a:r>
              <a:rPr lang="en-US" sz="2200" dirty="0" err="1" smtClean="0">
                <a:solidFill>
                  <a:schemeClr val="bg1"/>
                </a:solidFill>
              </a:rPr>
              <a:t>komposisi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dan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distribusi</a:t>
            </a:r>
            <a:r>
              <a:rPr lang="en-US" sz="2200" dirty="0" smtClean="0">
                <a:solidFill>
                  <a:schemeClr val="bg1"/>
                </a:solidFill>
              </a:rPr>
              <a:t> yang </a:t>
            </a:r>
            <a:r>
              <a:rPr lang="en-US" sz="2200" dirty="0" err="1" smtClean="0">
                <a:solidFill>
                  <a:schemeClr val="bg1"/>
                </a:solidFill>
              </a:rPr>
              <a:t>dipergunakan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sebagai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salah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satu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bahan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pertimbangan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penyesuaian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tugas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pokok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dan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fungsi</a:t>
            </a:r>
            <a:r>
              <a:rPr lang="en-US" sz="2200" dirty="0" smtClean="0">
                <a:solidFill>
                  <a:schemeClr val="bg1"/>
                </a:solidFill>
              </a:rPr>
              <a:t> PNS </a:t>
            </a:r>
            <a:r>
              <a:rPr lang="en-US" sz="2200" dirty="0" err="1" smtClean="0">
                <a:solidFill>
                  <a:schemeClr val="bg1"/>
                </a:solidFill>
              </a:rPr>
              <a:t>sesuai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dengan</a:t>
            </a:r>
            <a:r>
              <a:rPr lang="en-US" sz="2200" dirty="0" smtClean="0">
                <a:solidFill>
                  <a:schemeClr val="bg1"/>
                </a:solidFill>
              </a:rPr>
              <a:t>  </a:t>
            </a:r>
            <a:r>
              <a:rPr lang="en-US" sz="2200" dirty="0" err="1" smtClean="0">
                <a:solidFill>
                  <a:schemeClr val="bg1"/>
                </a:solidFill>
              </a:rPr>
              <a:t>tugas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jabatan</a:t>
            </a:r>
            <a:r>
              <a:rPr lang="en-US" sz="2200" dirty="0" smtClean="0">
                <a:solidFill>
                  <a:schemeClr val="bg1"/>
                </a:solidFill>
              </a:rPr>
              <a:t> yang </a:t>
            </a:r>
            <a:r>
              <a:rPr lang="en-US" sz="2200" dirty="0" err="1" smtClean="0">
                <a:solidFill>
                  <a:schemeClr val="bg1"/>
                </a:solidFill>
              </a:rPr>
              <a:t>tercantum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dalam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Permen</a:t>
            </a:r>
            <a:r>
              <a:rPr lang="en-US" sz="2200" dirty="0" smtClean="0">
                <a:solidFill>
                  <a:schemeClr val="bg1"/>
                </a:solidFill>
              </a:rPr>
              <a:t> PAN&amp;RB </a:t>
            </a:r>
            <a:r>
              <a:rPr lang="en-US" sz="2200" dirty="0" err="1" smtClean="0">
                <a:solidFill>
                  <a:schemeClr val="bg1"/>
                </a:solidFill>
              </a:rPr>
              <a:t>Nomor</a:t>
            </a:r>
            <a:r>
              <a:rPr lang="en-US" sz="2200" dirty="0" smtClean="0">
                <a:solidFill>
                  <a:schemeClr val="bg1"/>
                </a:solidFill>
              </a:rPr>
              <a:t> 25 </a:t>
            </a:r>
            <a:r>
              <a:rPr lang="en-US" sz="2200" dirty="0" err="1" smtClean="0">
                <a:solidFill>
                  <a:schemeClr val="bg1"/>
                </a:solidFill>
              </a:rPr>
              <a:t>Tahun</a:t>
            </a:r>
            <a:r>
              <a:rPr lang="en-US" sz="2200" dirty="0" smtClean="0">
                <a:solidFill>
                  <a:schemeClr val="bg1"/>
                </a:solidFill>
              </a:rPr>
              <a:t> 2016 yang </a:t>
            </a:r>
            <a:r>
              <a:rPr lang="en-US" sz="2200" dirty="0" err="1" smtClean="0">
                <a:solidFill>
                  <a:schemeClr val="bg1"/>
                </a:solidFill>
              </a:rPr>
              <a:t>telah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ditindaklanjuti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dengan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Peraturan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Walikota</a:t>
            </a:r>
            <a:r>
              <a:rPr lang="en-US" sz="2200" dirty="0" smtClean="0">
                <a:solidFill>
                  <a:schemeClr val="bg1"/>
                </a:solidFill>
              </a:rPr>
              <a:t> Semarang </a:t>
            </a:r>
            <a:r>
              <a:rPr lang="en-US" sz="2200" dirty="0" err="1" smtClean="0">
                <a:solidFill>
                  <a:schemeClr val="bg1"/>
                </a:solidFill>
              </a:rPr>
              <a:t>Nomor</a:t>
            </a:r>
            <a:r>
              <a:rPr lang="en-US" sz="2200" dirty="0" smtClean="0">
                <a:solidFill>
                  <a:schemeClr val="bg1"/>
                </a:solidFill>
              </a:rPr>
              <a:t> 68 </a:t>
            </a:r>
            <a:r>
              <a:rPr lang="en-US" sz="2200" dirty="0" err="1" smtClean="0">
                <a:solidFill>
                  <a:schemeClr val="bg1"/>
                </a:solidFill>
              </a:rPr>
              <a:t>Tahun</a:t>
            </a:r>
            <a:r>
              <a:rPr lang="en-US" sz="2200" dirty="0" smtClean="0">
                <a:solidFill>
                  <a:schemeClr val="bg1"/>
                </a:solidFill>
              </a:rPr>
              <a:t> 2017.</a:t>
            </a:r>
          </a:p>
          <a:p>
            <a:pPr lvl="0"/>
            <a:r>
              <a:rPr lang="en-US" sz="2200" dirty="0" err="1" smtClean="0">
                <a:solidFill>
                  <a:schemeClr val="bg1"/>
                </a:solidFill>
              </a:rPr>
              <a:t>melakukan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i="1" dirty="0" smtClean="0">
                <a:solidFill>
                  <a:schemeClr val="bg1"/>
                </a:solidFill>
              </a:rPr>
              <a:t>desk</a:t>
            </a:r>
            <a:r>
              <a:rPr lang="en-US" sz="2200" dirty="0" smtClean="0">
                <a:solidFill>
                  <a:schemeClr val="bg1"/>
                </a:solidFill>
              </a:rPr>
              <a:t>/</a:t>
            </a:r>
            <a:r>
              <a:rPr lang="en-US" sz="2200" dirty="0" err="1" smtClean="0">
                <a:solidFill>
                  <a:schemeClr val="bg1"/>
                </a:solidFill>
              </a:rPr>
              <a:t>asistensi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dan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verifikasi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usulan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nomenklatur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jabatan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pelaksana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dari</a:t>
            </a:r>
            <a:r>
              <a:rPr lang="en-US" sz="2200" dirty="0" smtClean="0">
                <a:solidFill>
                  <a:schemeClr val="bg1"/>
                </a:solidFill>
              </a:rPr>
              <a:t> OPD </a:t>
            </a:r>
            <a:r>
              <a:rPr lang="en-US" sz="2200" dirty="0" err="1" smtClean="0">
                <a:solidFill>
                  <a:schemeClr val="bg1"/>
                </a:solidFill>
              </a:rPr>
              <a:t>dengan</a:t>
            </a:r>
            <a:r>
              <a:rPr lang="en-US" sz="2200" dirty="0" smtClean="0">
                <a:solidFill>
                  <a:schemeClr val="bg1"/>
                </a:solidFill>
              </a:rPr>
              <a:t> Tim </a:t>
            </a:r>
            <a:r>
              <a:rPr lang="en-US" sz="2200" dirty="0" err="1" smtClean="0">
                <a:solidFill>
                  <a:schemeClr val="bg1"/>
                </a:solidFill>
              </a:rPr>
              <a:t>Penyesuaian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Nomenklatur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Jabatan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Pelaksana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di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Lingkungan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Pemerintah</a:t>
            </a:r>
            <a:r>
              <a:rPr lang="en-US" sz="2200" dirty="0" smtClean="0">
                <a:solidFill>
                  <a:schemeClr val="bg1"/>
                </a:solidFill>
              </a:rPr>
              <a:t> Kota Semarang. </a:t>
            </a:r>
          </a:p>
          <a:p>
            <a:endParaRPr lang="en-US" sz="2000" dirty="0" smtClean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z="20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214282" y="642918"/>
            <a:ext cx="721523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/>
              <a:t>TAHAPAN PELAKSANAAN PENYESUAIAN </a:t>
            </a:r>
            <a:r>
              <a:rPr lang="en-US" sz="2400" b="1" dirty="0"/>
              <a:t>NOMENKLATUR </a:t>
            </a:r>
            <a:r>
              <a:rPr lang="id-ID" sz="2400" b="1" dirty="0"/>
              <a:t>JFU/STAF</a:t>
            </a:r>
            <a:r>
              <a:rPr lang="en-US" sz="2400" b="1" dirty="0"/>
              <a:t> KE DALAM NOMENKLATUR JABATAN PELAKSANA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01000" y="733425"/>
            <a:ext cx="828675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753228"/>
            <a:ext cx="7215238" cy="10809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PENYELESAIAN SK JABATAN PELAKSANA DI LINGKUNGAN PEMERINTAH </a:t>
            </a:r>
            <a:br>
              <a:rPr lang="en-US" dirty="0" smtClean="0"/>
            </a:br>
            <a:r>
              <a:rPr lang="en-US" dirty="0" smtClean="0"/>
              <a:t>KOTA SEMARANG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07050781"/>
              </p:ext>
            </p:extLst>
          </p:nvPr>
        </p:nvGraphicFramePr>
        <p:xfrm>
          <a:off x="152400" y="2133600"/>
          <a:ext cx="4267200" cy="449961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397828">
                  <a:extLst>
                    <a:ext uri="{9D8B030D-6E8A-4147-A177-3AD203B41FA5}">
                      <a16:colId xmlns="" xmlns:a16="http://schemas.microsoft.com/office/drawing/2014/main" val="188343146"/>
                    </a:ext>
                  </a:extLst>
                </a:gridCol>
                <a:gridCol w="3031172">
                  <a:extLst>
                    <a:ext uri="{9D8B030D-6E8A-4147-A177-3AD203B41FA5}">
                      <a16:colId xmlns="" xmlns:a16="http://schemas.microsoft.com/office/drawing/2014/main" val="191112007"/>
                    </a:ext>
                  </a:extLst>
                </a:gridCol>
                <a:gridCol w="838200">
                  <a:extLst>
                    <a:ext uri="{9D8B030D-6E8A-4147-A177-3AD203B41FA5}">
                      <a16:colId xmlns="" xmlns:a16="http://schemas.microsoft.com/office/drawing/2014/main" val="8864142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No</a:t>
                      </a:r>
                      <a:endParaRPr lang="en-US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OPD</a:t>
                      </a:r>
                      <a:endParaRPr lang="en-US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Jumlah</a:t>
                      </a:r>
                      <a:endParaRPr lang="en-US" sz="1600" b="0" i="0" u="none" strike="noStrike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="" xmlns:a16="http://schemas.microsoft.com/office/drawing/2014/main" val="333232053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err="1">
                          <a:effectLst/>
                        </a:rPr>
                        <a:t>Sekretariat</a:t>
                      </a:r>
                      <a:r>
                        <a:rPr lang="en-US" sz="1600" u="none" strike="noStrike" dirty="0">
                          <a:effectLst/>
                        </a:rPr>
                        <a:t> Daerah</a:t>
                      </a:r>
                      <a:endParaRPr lang="en-US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 smtClean="0">
                          <a:effectLst/>
                        </a:rPr>
                        <a:t>1</a:t>
                      </a:r>
                      <a:r>
                        <a:rPr lang="id-ID" sz="1600" u="none" strike="noStrike" dirty="0" smtClean="0">
                          <a:effectLst/>
                        </a:rPr>
                        <a:t>79</a:t>
                      </a:r>
                      <a:endParaRPr lang="en-US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="" xmlns:a16="http://schemas.microsoft.com/office/drawing/2014/main" val="291791854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2</a:t>
                      </a:r>
                      <a:endParaRPr lang="en-US" sz="1600" b="0" i="0" u="none" strike="noStrike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err="1">
                          <a:effectLst/>
                        </a:rPr>
                        <a:t>Sekretariat</a:t>
                      </a:r>
                      <a:r>
                        <a:rPr lang="en-US" sz="1600" u="none" strike="noStrike" dirty="0">
                          <a:effectLst/>
                        </a:rPr>
                        <a:t> DPRD</a:t>
                      </a:r>
                      <a:endParaRPr lang="en-US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 smtClean="0">
                          <a:effectLst/>
                        </a:rPr>
                        <a:t>3</a:t>
                      </a:r>
                      <a:r>
                        <a:rPr lang="id-ID" sz="1600" u="none" strike="noStrike" dirty="0" smtClean="0">
                          <a:effectLst/>
                        </a:rPr>
                        <a:t>2</a:t>
                      </a:r>
                      <a:endParaRPr lang="en-US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="" xmlns:a16="http://schemas.microsoft.com/office/drawing/2014/main" val="203343285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3</a:t>
                      </a:r>
                      <a:endParaRPr lang="en-US" sz="1600" b="0" i="0" u="none" strike="noStrike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err="1">
                          <a:effectLst/>
                        </a:rPr>
                        <a:t>Inspektorat</a:t>
                      </a:r>
                      <a:endParaRPr lang="en-US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>
                          <a:effectLst/>
                        </a:rPr>
                        <a:t>15</a:t>
                      </a:r>
                      <a:endParaRPr lang="en-US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="" xmlns:a16="http://schemas.microsoft.com/office/drawing/2014/main" val="124850393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4</a:t>
                      </a:r>
                      <a:endParaRPr lang="en-US" sz="1600" b="0" i="0" u="none" strike="noStrike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err="1">
                          <a:effectLst/>
                        </a:rPr>
                        <a:t>Dinas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Arsip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dan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Perpustakaan</a:t>
                      </a:r>
                      <a:endParaRPr lang="en-US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>
                          <a:effectLst/>
                        </a:rPr>
                        <a:t>18</a:t>
                      </a:r>
                      <a:endParaRPr lang="en-US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="" xmlns:a16="http://schemas.microsoft.com/office/drawing/2014/main" val="137241614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5</a:t>
                      </a:r>
                      <a:endParaRPr lang="en-US" sz="1600" b="0" i="0" u="none" strike="noStrike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err="1">
                          <a:effectLst/>
                        </a:rPr>
                        <a:t>Dinas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Kebudayaan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dan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Pariwisata</a:t>
                      </a:r>
                      <a:endParaRPr lang="en-US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>
                          <a:effectLst/>
                        </a:rPr>
                        <a:t>75</a:t>
                      </a:r>
                      <a:endParaRPr lang="en-US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="" xmlns:a16="http://schemas.microsoft.com/office/drawing/2014/main" val="188967998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6</a:t>
                      </a:r>
                      <a:endParaRPr lang="en-US" sz="1600" b="0" i="0" u="none" strike="noStrike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err="1">
                          <a:effectLst/>
                        </a:rPr>
                        <a:t>Dinas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Kepemudaan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dan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Olah</a:t>
                      </a:r>
                      <a:r>
                        <a:rPr lang="en-US" sz="1600" u="none" strike="noStrike" dirty="0">
                          <a:effectLst/>
                        </a:rPr>
                        <a:t> Raga</a:t>
                      </a:r>
                      <a:endParaRPr lang="en-US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 smtClean="0">
                          <a:effectLst/>
                        </a:rPr>
                        <a:t>6</a:t>
                      </a:r>
                      <a:r>
                        <a:rPr lang="id-ID" sz="1600" u="none" strike="noStrike" dirty="0" smtClean="0">
                          <a:effectLst/>
                        </a:rPr>
                        <a:t>6</a:t>
                      </a:r>
                      <a:endParaRPr lang="en-US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="" xmlns:a16="http://schemas.microsoft.com/office/drawing/2014/main" val="14191822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7</a:t>
                      </a:r>
                      <a:endParaRPr lang="en-US" sz="1600" b="0" i="0" u="none" strike="noStrike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err="1">
                          <a:effectLst/>
                        </a:rPr>
                        <a:t>Dinas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Kependudukan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dan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Pencatatan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Sipil</a:t>
                      </a:r>
                      <a:endParaRPr lang="en-US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85</a:t>
                      </a:r>
                      <a:endParaRPr lang="en-US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="" xmlns:a16="http://schemas.microsoft.com/office/drawing/2014/main" val="250697586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8</a:t>
                      </a:r>
                      <a:endParaRPr lang="en-US" sz="1600" b="0" i="0" u="none" strike="noStrike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err="1">
                          <a:effectLst/>
                        </a:rPr>
                        <a:t>Dinas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Kesehatan</a:t>
                      </a:r>
                      <a:endParaRPr lang="en-US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 smtClean="0">
                          <a:effectLst/>
                        </a:rPr>
                        <a:t>2</a:t>
                      </a:r>
                      <a:r>
                        <a:rPr lang="id-ID" sz="1600" u="none" strike="noStrike" dirty="0" smtClean="0">
                          <a:effectLst/>
                        </a:rPr>
                        <a:t>12</a:t>
                      </a:r>
                      <a:endParaRPr lang="en-US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="" xmlns:a16="http://schemas.microsoft.com/office/drawing/2014/main" val="227995904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err="1">
                          <a:effectLst/>
                        </a:rPr>
                        <a:t>Dinas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Ketahanan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Pangan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 smtClean="0">
                          <a:effectLst/>
                        </a:rPr>
                        <a:t>2</a:t>
                      </a:r>
                      <a:r>
                        <a:rPr lang="id-ID" sz="1600" u="none" strike="noStrike" dirty="0" smtClean="0">
                          <a:effectLst/>
                        </a:rPr>
                        <a:t>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30561629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err="1">
                          <a:effectLst/>
                        </a:rPr>
                        <a:t>Dinas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Komunikasi</a:t>
                      </a:r>
                      <a:r>
                        <a:rPr lang="en-US" sz="1600" u="none" strike="noStrike" dirty="0">
                          <a:effectLst/>
                        </a:rPr>
                        <a:t>, </a:t>
                      </a:r>
                      <a:r>
                        <a:rPr lang="en-US" sz="1600" u="none" strike="noStrike" dirty="0" err="1">
                          <a:effectLst/>
                        </a:rPr>
                        <a:t>Informatika</a:t>
                      </a:r>
                      <a:r>
                        <a:rPr lang="en-US" sz="1600" u="none" strike="noStrike" dirty="0">
                          <a:effectLst/>
                        </a:rPr>
                        <a:t>, </a:t>
                      </a:r>
                      <a:r>
                        <a:rPr lang="en-US" sz="1600" u="none" strike="noStrike" dirty="0" err="1">
                          <a:effectLst/>
                        </a:rPr>
                        <a:t>Statistik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dan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Persandian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>
                          <a:effectLst/>
                        </a:rPr>
                        <a:t>20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019206541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64331492"/>
              </p:ext>
            </p:extLst>
          </p:nvPr>
        </p:nvGraphicFramePr>
        <p:xfrm>
          <a:off x="4716723" y="2133600"/>
          <a:ext cx="4351077" cy="441960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457200">
                  <a:extLst>
                    <a:ext uri="{9D8B030D-6E8A-4147-A177-3AD203B41FA5}">
                      <a16:colId xmlns="" xmlns:a16="http://schemas.microsoft.com/office/drawing/2014/main" val="3905483466"/>
                    </a:ext>
                  </a:extLst>
                </a:gridCol>
                <a:gridCol w="3055677">
                  <a:extLst>
                    <a:ext uri="{9D8B030D-6E8A-4147-A177-3AD203B41FA5}">
                      <a16:colId xmlns="" xmlns:a16="http://schemas.microsoft.com/office/drawing/2014/main" val="2832888677"/>
                    </a:ext>
                  </a:extLst>
                </a:gridCol>
                <a:gridCol w="838200">
                  <a:extLst>
                    <a:ext uri="{9D8B030D-6E8A-4147-A177-3AD203B41FA5}">
                      <a16:colId xmlns="" xmlns:a16="http://schemas.microsoft.com/office/drawing/2014/main" val="3929078992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No</a:t>
                      </a:r>
                      <a:endParaRPr lang="en-US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OPD</a:t>
                      </a:r>
                      <a:endParaRPr lang="en-US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Jumlah</a:t>
                      </a:r>
                      <a:endParaRPr lang="en-US" sz="1600" b="0" i="0" u="none" strike="noStrike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="" xmlns:a16="http://schemas.microsoft.com/office/drawing/2014/main" val="398338377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11</a:t>
                      </a:r>
                      <a:endParaRPr lang="en-US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600" u="none" strike="noStrike">
                          <a:effectLst/>
                        </a:rPr>
                        <a:t>Dinas Koperasi dan Usaha Mikro</a:t>
                      </a:r>
                      <a:endParaRPr lang="fi-FI" sz="1600" b="0" i="0" u="none" strike="noStrike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>
                          <a:effectLst/>
                        </a:rPr>
                        <a:t>28</a:t>
                      </a:r>
                      <a:endParaRPr lang="en-US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="" xmlns:a16="http://schemas.microsoft.com/office/drawing/2014/main" val="224428947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12</a:t>
                      </a:r>
                      <a:endParaRPr lang="en-US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err="1">
                          <a:effectLst/>
                        </a:rPr>
                        <a:t>Dinas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Lingkungan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Hidup</a:t>
                      </a:r>
                      <a:endParaRPr lang="en-US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 smtClean="0">
                          <a:effectLst/>
                        </a:rPr>
                        <a:t>1</a:t>
                      </a:r>
                      <a:r>
                        <a:rPr lang="id-ID" sz="1600" u="none" strike="noStrike" dirty="0" smtClean="0">
                          <a:effectLst/>
                        </a:rPr>
                        <a:t>27</a:t>
                      </a:r>
                      <a:endParaRPr lang="en-US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="" xmlns:a16="http://schemas.microsoft.com/office/drawing/2014/main" val="94277203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13</a:t>
                      </a:r>
                      <a:endParaRPr lang="en-US" sz="1600" b="0" i="0" u="none" strike="noStrike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err="1">
                          <a:effectLst/>
                        </a:rPr>
                        <a:t>Dinas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Pekerjaan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Umum</a:t>
                      </a:r>
                      <a:endParaRPr lang="en-US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 smtClean="0">
                          <a:effectLst/>
                        </a:rPr>
                        <a:t>12</a:t>
                      </a:r>
                      <a:r>
                        <a:rPr lang="id-ID" sz="1600" u="none" strike="noStrike" dirty="0" smtClean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="" xmlns:a16="http://schemas.microsoft.com/office/drawing/2014/main" val="287384226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14</a:t>
                      </a:r>
                      <a:endParaRPr lang="en-US" sz="1600" b="0" i="0" u="none" strike="noStrike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err="1">
                          <a:effectLst/>
                        </a:rPr>
                        <a:t>Dinas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Pemadam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Kebakaran</a:t>
                      </a:r>
                      <a:endParaRPr lang="en-US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 smtClean="0">
                          <a:effectLst/>
                        </a:rPr>
                        <a:t>7</a:t>
                      </a:r>
                      <a:r>
                        <a:rPr lang="id-ID" sz="1600" u="none" strike="noStrike" dirty="0" smtClean="0">
                          <a:effectLst/>
                        </a:rPr>
                        <a:t>5</a:t>
                      </a:r>
                      <a:endParaRPr lang="en-US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="" xmlns:a16="http://schemas.microsoft.com/office/drawing/2014/main" val="181519104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15</a:t>
                      </a:r>
                      <a:endParaRPr lang="en-US" sz="1600" b="0" i="0" u="none" strike="noStrike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err="1">
                          <a:effectLst/>
                        </a:rPr>
                        <a:t>Dinas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Pemberdayaan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Perempuan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dan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Perlindungan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Anak</a:t>
                      </a:r>
                      <a:endParaRPr lang="en-US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>
                          <a:effectLst/>
                        </a:rPr>
                        <a:t>18</a:t>
                      </a:r>
                      <a:endParaRPr lang="en-US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="" xmlns:a16="http://schemas.microsoft.com/office/drawing/2014/main" val="413108785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16</a:t>
                      </a:r>
                      <a:endParaRPr lang="en-US" sz="1600" b="0" i="0" u="none" strike="noStrike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err="1">
                          <a:effectLst/>
                        </a:rPr>
                        <a:t>Dinas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Penanaman</a:t>
                      </a:r>
                      <a:r>
                        <a:rPr lang="en-US" sz="1600" u="none" strike="noStrike" dirty="0">
                          <a:effectLst/>
                        </a:rPr>
                        <a:t> Modal </a:t>
                      </a:r>
                      <a:r>
                        <a:rPr lang="en-US" sz="1600" u="none" strike="noStrike" dirty="0" err="1">
                          <a:effectLst/>
                        </a:rPr>
                        <a:t>dan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Pelayanan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Terpadu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Satu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Pintu</a:t>
                      </a:r>
                      <a:endParaRPr lang="en-US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 smtClean="0">
                          <a:effectLst/>
                        </a:rPr>
                        <a:t>4</a:t>
                      </a:r>
                      <a:r>
                        <a:rPr lang="id-ID" sz="1600" u="none" strike="noStrike" dirty="0" smtClean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="" xmlns:a16="http://schemas.microsoft.com/office/drawing/2014/main" val="118485885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17</a:t>
                      </a:r>
                      <a:endParaRPr lang="en-US" sz="1600" b="0" i="0" u="none" strike="noStrike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err="1">
                          <a:effectLst/>
                        </a:rPr>
                        <a:t>Dinas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Penataan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Ruang</a:t>
                      </a:r>
                      <a:endParaRPr lang="en-US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88</a:t>
                      </a:r>
                      <a:endParaRPr lang="en-US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="" xmlns:a16="http://schemas.microsoft.com/office/drawing/2014/main" val="334431004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18</a:t>
                      </a:r>
                      <a:endParaRPr lang="en-US" sz="1600" b="0" i="0" u="none" strike="noStrike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err="1">
                          <a:effectLst/>
                        </a:rPr>
                        <a:t>Dinas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Pendidikan</a:t>
                      </a:r>
                      <a:endParaRPr lang="en-US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 smtClean="0">
                          <a:effectLst/>
                        </a:rPr>
                        <a:t>3</a:t>
                      </a:r>
                      <a:r>
                        <a:rPr lang="id-ID" sz="1600" u="none" strike="noStrike" dirty="0" smtClean="0">
                          <a:effectLst/>
                        </a:rPr>
                        <a:t>79</a:t>
                      </a:r>
                      <a:endParaRPr lang="en-US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="" xmlns:a16="http://schemas.microsoft.com/office/drawing/2014/main" val="415794347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19</a:t>
                      </a:r>
                      <a:endParaRPr lang="en-US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u="none" strike="noStrike" dirty="0">
                          <a:effectLst/>
                        </a:rPr>
                        <a:t>Dinas </a:t>
                      </a:r>
                      <a:r>
                        <a:rPr lang="es-ES" sz="1600" u="none" strike="noStrike" dirty="0" err="1">
                          <a:effectLst/>
                        </a:rPr>
                        <a:t>Pengendalian</a:t>
                      </a:r>
                      <a:r>
                        <a:rPr lang="es-ES" sz="1600" u="none" strike="noStrike" dirty="0">
                          <a:effectLst/>
                        </a:rPr>
                        <a:t> </a:t>
                      </a:r>
                      <a:r>
                        <a:rPr lang="es-ES" sz="1600" u="none" strike="noStrike" dirty="0" err="1">
                          <a:effectLst/>
                        </a:rPr>
                        <a:t>Penduduk</a:t>
                      </a:r>
                      <a:r>
                        <a:rPr lang="es-ES" sz="1600" u="none" strike="noStrike" dirty="0">
                          <a:effectLst/>
                        </a:rPr>
                        <a:t> dan </a:t>
                      </a:r>
                      <a:r>
                        <a:rPr lang="es-ES" sz="1600" u="none" strike="noStrike" dirty="0" err="1">
                          <a:effectLst/>
                        </a:rPr>
                        <a:t>Keluarga</a:t>
                      </a:r>
                      <a:r>
                        <a:rPr lang="es-ES" sz="1600" u="none" strike="noStrike" dirty="0">
                          <a:effectLst/>
                        </a:rPr>
                        <a:t> </a:t>
                      </a:r>
                      <a:r>
                        <a:rPr lang="es-ES" sz="1600" u="none" strike="noStrike" dirty="0" err="1">
                          <a:effectLst/>
                        </a:rPr>
                        <a:t>Berencana</a:t>
                      </a:r>
                      <a:endParaRPr lang="es-ES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>
                          <a:effectLst/>
                        </a:rPr>
                        <a:t>14</a:t>
                      </a:r>
                      <a:endParaRPr lang="en-US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="" xmlns:a16="http://schemas.microsoft.com/office/drawing/2014/main" val="19678323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20</a:t>
                      </a:r>
                      <a:endParaRPr lang="en-US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Dinas Perdagangan</a:t>
                      </a:r>
                      <a:endParaRPr lang="en-US" sz="1600" b="0" i="0" u="none" strike="noStrike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 smtClean="0">
                          <a:effectLst/>
                        </a:rPr>
                        <a:t>2</a:t>
                      </a:r>
                      <a:r>
                        <a:rPr lang="id-ID" sz="1600" u="none" strike="noStrike" dirty="0" smtClean="0">
                          <a:effectLst/>
                        </a:rPr>
                        <a:t>33</a:t>
                      </a:r>
                      <a:endParaRPr lang="en-US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="" xmlns:a16="http://schemas.microsoft.com/office/drawing/2014/main" val="3191071533"/>
                  </a:ext>
                </a:extLst>
              </a:tr>
            </a:tbl>
          </a:graphicData>
        </a:graphic>
      </p:graphicFrame>
      <p:pic>
        <p:nvPicPr>
          <p:cNvPr id="6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01000" y="733425"/>
            <a:ext cx="828675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90711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5456278"/>
              </p:ext>
            </p:extLst>
          </p:nvPr>
        </p:nvGraphicFramePr>
        <p:xfrm>
          <a:off x="152401" y="152400"/>
          <a:ext cx="4343400" cy="642366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366189">
                  <a:extLst>
                    <a:ext uri="{9D8B030D-6E8A-4147-A177-3AD203B41FA5}">
                      <a16:colId xmlns="" xmlns:a16="http://schemas.microsoft.com/office/drawing/2014/main" val="127466771"/>
                    </a:ext>
                  </a:extLst>
                </a:gridCol>
                <a:gridCol w="3139010">
                  <a:extLst>
                    <a:ext uri="{9D8B030D-6E8A-4147-A177-3AD203B41FA5}">
                      <a16:colId xmlns="" xmlns:a16="http://schemas.microsoft.com/office/drawing/2014/main" val="2763018446"/>
                    </a:ext>
                  </a:extLst>
                </a:gridCol>
                <a:gridCol w="838201">
                  <a:extLst>
                    <a:ext uri="{9D8B030D-6E8A-4147-A177-3AD203B41FA5}">
                      <a16:colId xmlns="" xmlns:a16="http://schemas.microsoft.com/office/drawing/2014/main" val="1212196221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50" u="none" strike="noStrike" dirty="0">
                          <a:effectLst/>
                        </a:rPr>
                        <a:t>No</a:t>
                      </a:r>
                      <a:endParaRPr lang="en-US" sz="155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50" u="none" strike="noStrike">
                          <a:effectLst/>
                        </a:rPr>
                        <a:t>OPD</a:t>
                      </a:r>
                      <a:endParaRPr lang="en-US" sz="1550" b="0" i="0" u="none" strike="noStrike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50" u="none" strike="noStrike">
                          <a:effectLst/>
                        </a:rPr>
                        <a:t>Jumlah</a:t>
                      </a:r>
                      <a:endParaRPr lang="en-US" sz="1550" b="0" i="0" u="none" strike="noStrike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="" xmlns:a16="http://schemas.microsoft.com/office/drawing/2014/main" val="59026777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50" u="none" strike="noStrike" dirty="0">
                          <a:effectLst/>
                        </a:rPr>
                        <a:t>21</a:t>
                      </a:r>
                      <a:endParaRPr lang="en-US" sz="155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50" u="none" strike="noStrike" dirty="0" err="1">
                          <a:effectLst/>
                        </a:rPr>
                        <a:t>Dinas</a:t>
                      </a:r>
                      <a:r>
                        <a:rPr lang="en-US" sz="1550" u="none" strike="noStrike" dirty="0">
                          <a:effectLst/>
                        </a:rPr>
                        <a:t> </a:t>
                      </a:r>
                      <a:r>
                        <a:rPr lang="en-US" sz="1550" u="none" strike="noStrike" dirty="0" err="1">
                          <a:effectLst/>
                        </a:rPr>
                        <a:t>Perhubungan</a:t>
                      </a:r>
                      <a:endParaRPr lang="en-US" sz="155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50" u="none" strike="noStrike" dirty="0" smtClean="0">
                          <a:effectLst/>
                        </a:rPr>
                        <a:t>11</a:t>
                      </a:r>
                      <a:r>
                        <a:rPr lang="id-ID" sz="1550" u="none" strike="noStrike" dirty="0" smtClean="0">
                          <a:effectLst/>
                        </a:rPr>
                        <a:t>2</a:t>
                      </a:r>
                      <a:endParaRPr lang="en-US" sz="155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="" xmlns:a16="http://schemas.microsoft.com/office/drawing/2014/main" val="98834278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50" u="none" strike="noStrike" dirty="0">
                          <a:effectLst/>
                        </a:rPr>
                        <a:t>22</a:t>
                      </a:r>
                      <a:endParaRPr lang="en-US" sz="155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50" u="none" strike="noStrike" dirty="0" err="1">
                          <a:effectLst/>
                        </a:rPr>
                        <a:t>Dinas</a:t>
                      </a:r>
                      <a:r>
                        <a:rPr lang="en-US" sz="1550" u="none" strike="noStrike" dirty="0">
                          <a:effectLst/>
                        </a:rPr>
                        <a:t> </a:t>
                      </a:r>
                      <a:r>
                        <a:rPr lang="en-US" sz="1550" u="none" strike="noStrike" dirty="0" err="1">
                          <a:effectLst/>
                        </a:rPr>
                        <a:t>Perikanan</a:t>
                      </a:r>
                      <a:endParaRPr lang="en-US" sz="155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50" u="none" strike="noStrike" dirty="0" smtClean="0">
                          <a:effectLst/>
                        </a:rPr>
                        <a:t>1</a:t>
                      </a:r>
                      <a:r>
                        <a:rPr lang="id-ID" sz="1550" u="none" strike="noStrike" dirty="0" smtClean="0">
                          <a:effectLst/>
                        </a:rPr>
                        <a:t>8</a:t>
                      </a:r>
                      <a:endParaRPr lang="en-US" sz="155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="" xmlns:a16="http://schemas.microsoft.com/office/drawing/2014/main" val="20109697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50" u="none" strike="noStrike" dirty="0">
                          <a:effectLst/>
                        </a:rPr>
                        <a:t>23</a:t>
                      </a:r>
                      <a:endParaRPr lang="en-US" sz="155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50" u="none" strike="noStrike" dirty="0" err="1">
                          <a:effectLst/>
                        </a:rPr>
                        <a:t>Dinas</a:t>
                      </a:r>
                      <a:r>
                        <a:rPr lang="en-US" sz="1550" u="none" strike="noStrike" dirty="0">
                          <a:effectLst/>
                        </a:rPr>
                        <a:t> </a:t>
                      </a:r>
                      <a:r>
                        <a:rPr lang="en-US" sz="1550" u="none" strike="noStrike" dirty="0" err="1">
                          <a:effectLst/>
                        </a:rPr>
                        <a:t>Perindustrian</a:t>
                      </a:r>
                      <a:endParaRPr lang="en-US" sz="155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55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19</a:t>
                      </a:r>
                      <a:endParaRPr lang="en-US" sz="155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="" xmlns:a16="http://schemas.microsoft.com/office/drawing/2014/main" val="172009483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50" u="none" strike="noStrike" dirty="0">
                          <a:effectLst/>
                        </a:rPr>
                        <a:t>24</a:t>
                      </a:r>
                      <a:endParaRPr lang="en-US" sz="155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50" u="none" strike="noStrike" dirty="0" err="1">
                          <a:effectLst/>
                        </a:rPr>
                        <a:t>Dinas</a:t>
                      </a:r>
                      <a:r>
                        <a:rPr lang="en-US" sz="1550" u="none" strike="noStrike" dirty="0">
                          <a:effectLst/>
                        </a:rPr>
                        <a:t> </a:t>
                      </a:r>
                      <a:r>
                        <a:rPr lang="en-US" sz="1550" u="none" strike="noStrike" dirty="0" err="1">
                          <a:effectLst/>
                        </a:rPr>
                        <a:t>Pertanian</a:t>
                      </a:r>
                      <a:endParaRPr lang="en-US" sz="155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50" u="none" strike="noStrike" dirty="0" smtClean="0">
                          <a:effectLst/>
                        </a:rPr>
                        <a:t>3</a:t>
                      </a:r>
                      <a:r>
                        <a:rPr lang="id-ID" sz="1550" u="none" strike="noStrike" dirty="0" smtClean="0">
                          <a:effectLst/>
                        </a:rPr>
                        <a:t>2</a:t>
                      </a:r>
                      <a:endParaRPr lang="en-US" sz="155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="" xmlns:a16="http://schemas.microsoft.com/office/drawing/2014/main" val="18775288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50" u="none" strike="noStrike" dirty="0">
                          <a:effectLst/>
                        </a:rPr>
                        <a:t>25</a:t>
                      </a:r>
                      <a:endParaRPr lang="en-US" sz="155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550" u="none" strike="noStrike" dirty="0">
                          <a:effectLst/>
                        </a:rPr>
                        <a:t>Dinas Perumahan dan Kawasan Permukiman</a:t>
                      </a:r>
                      <a:endParaRPr lang="fi-FI" sz="155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50" u="none" strike="noStrike" dirty="0" smtClean="0">
                          <a:effectLst/>
                        </a:rPr>
                        <a:t>15</a:t>
                      </a:r>
                      <a:r>
                        <a:rPr lang="id-ID" sz="1550" u="none" strike="noStrike" dirty="0" smtClean="0">
                          <a:effectLst/>
                        </a:rPr>
                        <a:t>3</a:t>
                      </a:r>
                      <a:endParaRPr lang="en-US" sz="155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="" xmlns:a16="http://schemas.microsoft.com/office/drawing/2014/main" val="384500354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50" u="none" strike="noStrike" dirty="0">
                          <a:effectLst/>
                        </a:rPr>
                        <a:t>26</a:t>
                      </a:r>
                      <a:endParaRPr lang="en-US" sz="155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50" u="none" strike="noStrike" dirty="0" err="1">
                          <a:effectLst/>
                        </a:rPr>
                        <a:t>Dinas</a:t>
                      </a:r>
                      <a:r>
                        <a:rPr lang="en-US" sz="1550" u="none" strike="noStrike" dirty="0">
                          <a:effectLst/>
                        </a:rPr>
                        <a:t> </a:t>
                      </a:r>
                      <a:r>
                        <a:rPr lang="en-US" sz="1550" u="none" strike="noStrike" dirty="0" err="1">
                          <a:effectLst/>
                        </a:rPr>
                        <a:t>Sosial</a:t>
                      </a:r>
                      <a:endParaRPr lang="en-US" sz="155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50" u="none" strike="noStrike" dirty="0">
                          <a:effectLst/>
                        </a:rPr>
                        <a:t>30</a:t>
                      </a:r>
                      <a:endParaRPr lang="en-US" sz="155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="" xmlns:a16="http://schemas.microsoft.com/office/drawing/2014/main" val="97091984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50" u="none" strike="noStrike" dirty="0">
                          <a:effectLst/>
                        </a:rPr>
                        <a:t>27</a:t>
                      </a:r>
                      <a:endParaRPr lang="en-US" sz="155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50" u="none" strike="noStrike" dirty="0" err="1">
                          <a:effectLst/>
                        </a:rPr>
                        <a:t>Dinas</a:t>
                      </a:r>
                      <a:r>
                        <a:rPr lang="en-US" sz="1550" u="none" strike="noStrike" dirty="0">
                          <a:effectLst/>
                        </a:rPr>
                        <a:t> Tenaga </a:t>
                      </a:r>
                      <a:r>
                        <a:rPr lang="en-US" sz="1550" u="none" strike="noStrike" dirty="0" err="1">
                          <a:effectLst/>
                        </a:rPr>
                        <a:t>Kerja</a:t>
                      </a:r>
                      <a:endParaRPr lang="en-US" sz="155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55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28</a:t>
                      </a:r>
                      <a:endParaRPr lang="en-US" sz="155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="" xmlns:a16="http://schemas.microsoft.com/office/drawing/2014/main" val="236756203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50" u="none" strike="noStrike" dirty="0">
                          <a:effectLst/>
                        </a:rPr>
                        <a:t>28</a:t>
                      </a:r>
                      <a:endParaRPr lang="en-US" sz="155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50" u="none" strike="noStrike" dirty="0" err="1">
                          <a:effectLst/>
                        </a:rPr>
                        <a:t>Satuan</a:t>
                      </a:r>
                      <a:r>
                        <a:rPr lang="en-US" sz="1550" u="none" strike="noStrike" dirty="0">
                          <a:effectLst/>
                        </a:rPr>
                        <a:t> </a:t>
                      </a:r>
                      <a:r>
                        <a:rPr lang="en-US" sz="1550" u="none" strike="noStrike" dirty="0" err="1">
                          <a:effectLst/>
                        </a:rPr>
                        <a:t>Polisi</a:t>
                      </a:r>
                      <a:r>
                        <a:rPr lang="en-US" sz="1550" u="none" strike="noStrike" dirty="0">
                          <a:effectLst/>
                        </a:rPr>
                        <a:t> </a:t>
                      </a:r>
                      <a:r>
                        <a:rPr lang="en-US" sz="1550" u="none" strike="noStrike" dirty="0" err="1">
                          <a:effectLst/>
                        </a:rPr>
                        <a:t>Pamong</a:t>
                      </a:r>
                      <a:r>
                        <a:rPr lang="en-US" sz="1550" u="none" strike="noStrike" dirty="0">
                          <a:effectLst/>
                        </a:rPr>
                        <a:t> </a:t>
                      </a:r>
                      <a:r>
                        <a:rPr lang="en-US" sz="1550" u="none" strike="noStrike" dirty="0" err="1">
                          <a:effectLst/>
                        </a:rPr>
                        <a:t>Praja</a:t>
                      </a:r>
                      <a:endParaRPr lang="en-US" sz="155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55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171</a:t>
                      </a:r>
                      <a:endParaRPr lang="en-US" sz="155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="" xmlns:a16="http://schemas.microsoft.com/office/drawing/2014/main" val="39530221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50" u="none" strike="noStrike" dirty="0">
                          <a:effectLst/>
                        </a:rPr>
                        <a:t>29</a:t>
                      </a:r>
                      <a:endParaRPr lang="en-US" sz="155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50" u="none" strike="noStrike" dirty="0" err="1">
                          <a:effectLst/>
                        </a:rPr>
                        <a:t>Badan</a:t>
                      </a:r>
                      <a:r>
                        <a:rPr lang="en-US" sz="1550" u="none" strike="noStrike" dirty="0">
                          <a:effectLst/>
                        </a:rPr>
                        <a:t> </a:t>
                      </a:r>
                      <a:r>
                        <a:rPr lang="en-US" sz="1550" u="none" strike="noStrike" dirty="0" err="1">
                          <a:effectLst/>
                        </a:rPr>
                        <a:t>Kepegawaian</a:t>
                      </a:r>
                      <a:r>
                        <a:rPr lang="en-US" sz="1550" u="none" strike="noStrike" dirty="0">
                          <a:effectLst/>
                        </a:rPr>
                        <a:t>, </a:t>
                      </a:r>
                      <a:r>
                        <a:rPr lang="en-US" sz="1550" u="none" strike="noStrike" dirty="0" err="1">
                          <a:effectLst/>
                        </a:rPr>
                        <a:t>Pendidikan</a:t>
                      </a:r>
                      <a:r>
                        <a:rPr lang="en-US" sz="1550" u="none" strike="noStrike" dirty="0">
                          <a:effectLst/>
                        </a:rPr>
                        <a:t> </a:t>
                      </a:r>
                      <a:r>
                        <a:rPr lang="en-US" sz="1550" u="none" strike="noStrike" dirty="0" err="1">
                          <a:effectLst/>
                        </a:rPr>
                        <a:t>dan</a:t>
                      </a:r>
                      <a:r>
                        <a:rPr lang="en-US" sz="1550" u="none" strike="noStrike" dirty="0">
                          <a:effectLst/>
                        </a:rPr>
                        <a:t> </a:t>
                      </a:r>
                      <a:r>
                        <a:rPr lang="en-US" sz="1550" u="none" strike="noStrike" dirty="0" err="1">
                          <a:effectLst/>
                        </a:rPr>
                        <a:t>Pelatihan</a:t>
                      </a:r>
                      <a:endParaRPr lang="en-US" sz="155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50" u="none" strike="noStrike" dirty="0" smtClean="0">
                          <a:effectLst/>
                        </a:rPr>
                        <a:t>5</a:t>
                      </a:r>
                      <a:r>
                        <a:rPr lang="id-ID" sz="1550" u="none" strike="noStrike" dirty="0" smtClean="0">
                          <a:effectLst/>
                        </a:rPr>
                        <a:t>3</a:t>
                      </a:r>
                      <a:endParaRPr lang="en-US" sz="155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="" xmlns:a16="http://schemas.microsoft.com/office/drawing/2014/main" val="140824928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50" u="none" strike="noStrike" dirty="0">
                          <a:effectLst/>
                        </a:rPr>
                        <a:t>30</a:t>
                      </a:r>
                      <a:endParaRPr lang="en-US" sz="155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50" u="none" strike="noStrike" dirty="0" err="1">
                          <a:effectLst/>
                        </a:rPr>
                        <a:t>Badan</a:t>
                      </a:r>
                      <a:r>
                        <a:rPr lang="en-US" sz="1550" u="none" strike="noStrike" dirty="0">
                          <a:effectLst/>
                        </a:rPr>
                        <a:t> </a:t>
                      </a:r>
                      <a:r>
                        <a:rPr lang="en-US" sz="1550" u="none" strike="noStrike" dirty="0" err="1">
                          <a:effectLst/>
                        </a:rPr>
                        <a:t>Kesatuan</a:t>
                      </a:r>
                      <a:r>
                        <a:rPr lang="en-US" sz="1550" u="none" strike="noStrike" dirty="0">
                          <a:effectLst/>
                        </a:rPr>
                        <a:t> </a:t>
                      </a:r>
                      <a:r>
                        <a:rPr lang="en-US" sz="1550" u="none" strike="noStrike" dirty="0" err="1">
                          <a:effectLst/>
                        </a:rPr>
                        <a:t>Bangsa</a:t>
                      </a:r>
                      <a:r>
                        <a:rPr lang="en-US" sz="1550" u="none" strike="noStrike" dirty="0">
                          <a:effectLst/>
                        </a:rPr>
                        <a:t> </a:t>
                      </a:r>
                      <a:r>
                        <a:rPr lang="en-US" sz="1550" u="none" strike="noStrike" dirty="0" err="1">
                          <a:effectLst/>
                        </a:rPr>
                        <a:t>dan</a:t>
                      </a:r>
                      <a:r>
                        <a:rPr lang="en-US" sz="1550" u="none" strike="noStrike" dirty="0">
                          <a:effectLst/>
                        </a:rPr>
                        <a:t> </a:t>
                      </a:r>
                      <a:r>
                        <a:rPr lang="en-US" sz="1550" u="none" strike="noStrike" dirty="0" err="1">
                          <a:effectLst/>
                        </a:rPr>
                        <a:t>Politik</a:t>
                      </a:r>
                      <a:endParaRPr lang="en-US" sz="155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50" u="none" strike="noStrike" dirty="0" smtClean="0">
                          <a:effectLst/>
                        </a:rPr>
                        <a:t>1</a:t>
                      </a:r>
                      <a:r>
                        <a:rPr lang="id-ID" sz="1550" u="none" strike="noStrike" dirty="0" smtClean="0">
                          <a:effectLst/>
                        </a:rPr>
                        <a:t>3</a:t>
                      </a:r>
                      <a:endParaRPr lang="en-US" sz="155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="" xmlns:a16="http://schemas.microsoft.com/office/drawing/2014/main" val="327589539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50" u="none" strike="noStrike" dirty="0">
                          <a:effectLst/>
                        </a:rPr>
                        <a:t>31</a:t>
                      </a:r>
                      <a:endParaRPr lang="en-US" sz="155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50" u="none" strike="noStrike" dirty="0" err="1">
                          <a:effectLst/>
                        </a:rPr>
                        <a:t>Badan</a:t>
                      </a:r>
                      <a:r>
                        <a:rPr lang="en-US" sz="1550" u="none" strike="noStrike" dirty="0">
                          <a:effectLst/>
                        </a:rPr>
                        <a:t> </a:t>
                      </a:r>
                      <a:r>
                        <a:rPr lang="en-US" sz="1550" u="none" strike="noStrike" dirty="0" err="1">
                          <a:effectLst/>
                        </a:rPr>
                        <a:t>Penanggulangan</a:t>
                      </a:r>
                      <a:r>
                        <a:rPr lang="en-US" sz="1550" u="none" strike="noStrike" dirty="0">
                          <a:effectLst/>
                        </a:rPr>
                        <a:t> </a:t>
                      </a:r>
                      <a:r>
                        <a:rPr lang="en-US" sz="1550" u="none" strike="noStrike" dirty="0" err="1">
                          <a:effectLst/>
                        </a:rPr>
                        <a:t>Bencana</a:t>
                      </a:r>
                      <a:r>
                        <a:rPr lang="en-US" sz="1550" u="none" strike="noStrike" dirty="0">
                          <a:effectLst/>
                        </a:rPr>
                        <a:t> Daerah</a:t>
                      </a:r>
                      <a:endParaRPr lang="en-US" sz="155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50" u="none" strike="noStrike" dirty="0">
                          <a:effectLst/>
                        </a:rPr>
                        <a:t>36</a:t>
                      </a:r>
                      <a:endParaRPr lang="en-US" sz="155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="" xmlns:a16="http://schemas.microsoft.com/office/drawing/2014/main" val="318687735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50" u="none" strike="noStrike">
                          <a:effectLst/>
                        </a:rPr>
                        <a:t>32</a:t>
                      </a:r>
                      <a:endParaRPr lang="en-US" sz="1550" b="0" i="0" u="none" strike="noStrike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50" u="none" strike="noStrike" dirty="0" err="1">
                          <a:effectLst/>
                        </a:rPr>
                        <a:t>Badan</a:t>
                      </a:r>
                      <a:r>
                        <a:rPr lang="en-US" sz="1550" u="none" strike="noStrike" dirty="0">
                          <a:effectLst/>
                        </a:rPr>
                        <a:t> </a:t>
                      </a:r>
                      <a:r>
                        <a:rPr lang="en-US" sz="1550" u="none" strike="noStrike" dirty="0" err="1">
                          <a:effectLst/>
                        </a:rPr>
                        <a:t>Pendapatan</a:t>
                      </a:r>
                      <a:r>
                        <a:rPr lang="en-US" sz="1550" u="none" strike="noStrike" dirty="0">
                          <a:effectLst/>
                        </a:rPr>
                        <a:t> Daerah</a:t>
                      </a:r>
                      <a:endParaRPr lang="en-US" sz="155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50" u="none" strike="noStrike" dirty="0" smtClean="0">
                          <a:effectLst/>
                        </a:rPr>
                        <a:t>11</a:t>
                      </a:r>
                      <a:r>
                        <a:rPr lang="id-ID" sz="1550" u="none" strike="noStrike" dirty="0" smtClean="0">
                          <a:effectLst/>
                        </a:rPr>
                        <a:t>1</a:t>
                      </a:r>
                      <a:endParaRPr lang="en-US" sz="155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="" xmlns:a16="http://schemas.microsoft.com/office/drawing/2014/main" val="271565519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50" u="none" strike="noStrike">
                          <a:effectLst/>
                        </a:rPr>
                        <a:t>33</a:t>
                      </a:r>
                      <a:endParaRPr lang="en-US" sz="1550" b="0" i="0" u="none" strike="noStrike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50" u="none" strike="noStrike" dirty="0" err="1">
                          <a:effectLst/>
                        </a:rPr>
                        <a:t>Badan</a:t>
                      </a:r>
                      <a:r>
                        <a:rPr lang="en-US" sz="1550" u="none" strike="noStrike" dirty="0">
                          <a:effectLst/>
                        </a:rPr>
                        <a:t> </a:t>
                      </a:r>
                      <a:r>
                        <a:rPr lang="en-US" sz="1550" u="none" strike="noStrike" dirty="0" err="1">
                          <a:effectLst/>
                        </a:rPr>
                        <a:t>Pengelolaan</a:t>
                      </a:r>
                      <a:r>
                        <a:rPr lang="en-US" sz="1550" u="none" strike="noStrike" dirty="0">
                          <a:effectLst/>
                        </a:rPr>
                        <a:t> </a:t>
                      </a:r>
                      <a:r>
                        <a:rPr lang="en-US" sz="1550" u="none" strike="noStrike" dirty="0" err="1">
                          <a:effectLst/>
                        </a:rPr>
                        <a:t>Keuangan</a:t>
                      </a:r>
                      <a:r>
                        <a:rPr lang="en-US" sz="1550" u="none" strike="noStrike" dirty="0">
                          <a:effectLst/>
                        </a:rPr>
                        <a:t> </a:t>
                      </a:r>
                      <a:r>
                        <a:rPr lang="en-US" sz="1550" u="none" strike="noStrike" dirty="0" err="1">
                          <a:effectLst/>
                        </a:rPr>
                        <a:t>dan</a:t>
                      </a:r>
                      <a:r>
                        <a:rPr lang="en-US" sz="1550" u="none" strike="noStrike" dirty="0">
                          <a:effectLst/>
                        </a:rPr>
                        <a:t> </a:t>
                      </a:r>
                      <a:r>
                        <a:rPr lang="en-US" sz="1550" u="none" strike="noStrike" dirty="0" err="1">
                          <a:effectLst/>
                        </a:rPr>
                        <a:t>Aset</a:t>
                      </a:r>
                      <a:r>
                        <a:rPr lang="en-US" sz="1550" u="none" strike="noStrike" dirty="0">
                          <a:effectLst/>
                        </a:rPr>
                        <a:t> Daerah</a:t>
                      </a:r>
                      <a:endParaRPr lang="en-US" sz="155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50" u="none" strike="noStrike" dirty="0">
                          <a:effectLst/>
                        </a:rPr>
                        <a:t>62</a:t>
                      </a:r>
                      <a:endParaRPr lang="en-US" sz="155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="" xmlns:a16="http://schemas.microsoft.com/office/drawing/2014/main" val="17234469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50" u="none" strike="noStrike">
                          <a:effectLst/>
                        </a:rPr>
                        <a:t>34</a:t>
                      </a:r>
                      <a:endParaRPr lang="en-US" sz="1550" b="0" i="0" u="none" strike="noStrike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50" u="none" strike="noStrike" dirty="0" err="1">
                          <a:effectLst/>
                        </a:rPr>
                        <a:t>Badan</a:t>
                      </a:r>
                      <a:r>
                        <a:rPr lang="en-US" sz="1550" u="none" strike="noStrike" dirty="0">
                          <a:effectLst/>
                        </a:rPr>
                        <a:t> </a:t>
                      </a:r>
                      <a:r>
                        <a:rPr lang="en-US" sz="1550" u="none" strike="noStrike" dirty="0" err="1">
                          <a:effectLst/>
                        </a:rPr>
                        <a:t>Perencanaan</a:t>
                      </a:r>
                      <a:r>
                        <a:rPr lang="en-US" sz="1550" u="none" strike="noStrike" dirty="0">
                          <a:effectLst/>
                        </a:rPr>
                        <a:t> Pembangunan Daerah</a:t>
                      </a:r>
                      <a:endParaRPr lang="en-US" sz="155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50" u="none" strike="noStrike" dirty="0">
                          <a:effectLst/>
                        </a:rPr>
                        <a:t>27</a:t>
                      </a:r>
                      <a:endParaRPr lang="en-US" sz="155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="" xmlns:a16="http://schemas.microsoft.com/office/drawing/2014/main" val="310762712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50" u="none" strike="noStrike" dirty="0">
                          <a:effectLst/>
                        </a:rPr>
                        <a:t>35</a:t>
                      </a:r>
                      <a:endParaRPr lang="en-US" sz="155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50" u="none" strike="noStrike" dirty="0" err="1">
                          <a:effectLst/>
                        </a:rPr>
                        <a:t>Rumah</a:t>
                      </a:r>
                      <a:r>
                        <a:rPr lang="en-US" sz="1550" u="none" strike="noStrike" dirty="0">
                          <a:effectLst/>
                        </a:rPr>
                        <a:t> </a:t>
                      </a:r>
                      <a:r>
                        <a:rPr lang="en-US" sz="1550" u="none" strike="noStrike" dirty="0" err="1">
                          <a:effectLst/>
                        </a:rPr>
                        <a:t>Sakit</a:t>
                      </a:r>
                      <a:r>
                        <a:rPr lang="en-US" sz="1550" u="none" strike="noStrike" dirty="0">
                          <a:effectLst/>
                        </a:rPr>
                        <a:t> </a:t>
                      </a:r>
                      <a:r>
                        <a:rPr lang="en-US" sz="1550" u="none" strike="noStrike" dirty="0" err="1">
                          <a:effectLst/>
                        </a:rPr>
                        <a:t>Umum</a:t>
                      </a:r>
                      <a:r>
                        <a:rPr lang="en-US" sz="1550" u="none" strike="noStrike" dirty="0">
                          <a:effectLst/>
                        </a:rPr>
                        <a:t> Daerah</a:t>
                      </a:r>
                      <a:endParaRPr lang="en-US" sz="155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50" u="none" strike="noStrike" dirty="0">
                          <a:effectLst/>
                        </a:rPr>
                        <a:t>85</a:t>
                      </a:r>
                      <a:endParaRPr lang="en-US" sz="155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="" xmlns:a16="http://schemas.microsoft.com/office/drawing/2014/main" val="2671753188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4623087"/>
              </p:ext>
            </p:extLst>
          </p:nvPr>
        </p:nvGraphicFramePr>
        <p:xfrm>
          <a:off x="4602480" y="152400"/>
          <a:ext cx="4465320" cy="5760720"/>
        </p:xfrm>
        <a:graphic>
          <a:graphicData uri="http://schemas.openxmlformats.org/drawingml/2006/table">
            <a:tbl>
              <a:tblPr firstRow="1" lastRow="1" bandRow="1">
                <a:tableStyleId>{6E25E649-3F16-4E02-A733-19D2CDBF48F0}</a:tableStyleId>
              </a:tblPr>
              <a:tblGrid>
                <a:gridCol w="376467">
                  <a:extLst>
                    <a:ext uri="{9D8B030D-6E8A-4147-A177-3AD203B41FA5}">
                      <a16:colId xmlns="" xmlns:a16="http://schemas.microsoft.com/office/drawing/2014/main" val="3489645471"/>
                    </a:ext>
                  </a:extLst>
                </a:gridCol>
                <a:gridCol w="3326853">
                  <a:extLst>
                    <a:ext uri="{9D8B030D-6E8A-4147-A177-3AD203B41FA5}">
                      <a16:colId xmlns="" xmlns:a16="http://schemas.microsoft.com/office/drawing/2014/main" val="2743763949"/>
                    </a:ext>
                  </a:extLst>
                </a:gridCol>
                <a:gridCol w="762000">
                  <a:extLst>
                    <a:ext uri="{9D8B030D-6E8A-4147-A177-3AD203B41FA5}">
                      <a16:colId xmlns="" xmlns:a16="http://schemas.microsoft.com/office/drawing/2014/main" val="1920154211"/>
                    </a:ext>
                  </a:extLst>
                </a:gridCol>
              </a:tblGrid>
              <a:tr h="2868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</a:rPr>
                        <a:t>No</a:t>
                      </a:r>
                      <a:endParaRPr lang="en-US" sz="1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OPD</a:t>
                      </a:r>
                      <a:endParaRPr lang="en-US" sz="1500" b="0" i="0" u="none" strike="noStrike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Jumlah</a:t>
                      </a:r>
                      <a:endParaRPr lang="en-US" sz="1500" b="0" i="0" u="none" strike="noStrike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="" xmlns:a16="http://schemas.microsoft.com/office/drawing/2014/main" val="2208131912"/>
                  </a:ext>
                </a:extLst>
              </a:tr>
              <a:tr h="2868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36</a:t>
                      </a:r>
                      <a:endParaRPr lang="en-US" sz="1500" b="0" i="0" u="none" strike="noStrike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u="none" strike="noStrike">
                          <a:effectLst/>
                        </a:rPr>
                        <a:t>Kecamatan Banyumanik</a:t>
                      </a:r>
                      <a:endParaRPr lang="en-US" sz="1500" b="0" i="0" u="none" strike="noStrike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00" u="none" strike="noStrike" dirty="0" smtClean="0">
                          <a:effectLst/>
                        </a:rPr>
                        <a:t>3</a:t>
                      </a:r>
                      <a:r>
                        <a:rPr lang="id-ID" sz="1500" u="none" strike="noStrike" dirty="0" smtClean="0">
                          <a:effectLst/>
                        </a:rPr>
                        <a:t>3</a:t>
                      </a:r>
                      <a:endParaRPr lang="en-US" sz="1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="" xmlns:a16="http://schemas.microsoft.com/office/drawing/2014/main" val="3244860509"/>
                  </a:ext>
                </a:extLst>
              </a:tr>
              <a:tr h="2868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37</a:t>
                      </a:r>
                      <a:endParaRPr lang="en-US" sz="1500" b="0" i="0" u="none" strike="noStrike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u="none" strike="noStrike">
                          <a:effectLst/>
                        </a:rPr>
                        <a:t>Kecamatan Candisari</a:t>
                      </a:r>
                      <a:endParaRPr lang="en-US" sz="1500" b="0" i="0" u="none" strike="noStrike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00" u="none" strike="noStrike" dirty="0" smtClean="0">
                          <a:effectLst/>
                        </a:rPr>
                        <a:t>1</a:t>
                      </a:r>
                      <a:r>
                        <a:rPr lang="id-ID" sz="1500" u="none" strike="noStrike" dirty="0" smtClean="0">
                          <a:effectLst/>
                        </a:rPr>
                        <a:t>3</a:t>
                      </a:r>
                      <a:endParaRPr lang="en-US" sz="1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="" xmlns:a16="http://schemas.microsoft.com/office/drawing/2014/main" val="2989087295"/>
                  </a:ext>
                </a:extLst>
              </a:tr>
              <a:tr h="2868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38</a:t>
                      </a:r>
                      <a:endParaRPr lang="en-US" sz="1500" b="0" i="0" u="none" strike="noStrike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u="none" strike="noStrike">
                          <a:effectLst/>
                        </a:rPr>
                        <a:t>Kecamatan Gajahmungkur</a:t>
                      </a:r>
                      <a:endParaRPr lang="en-US" sz="1500" b="0" i="0" u="none" strike="noStrike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00" u="none" strike="noStrike" dirty="0">
                          <a:effectLst/>
                        </a:rPr>
                        <a:t>22</a:t>
                      </a:r>
                      <a:endParaRPr lang="en-US" sz="1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="" xmlns:a16="http://schemas.microsoft.com/office/drawing/2014/main" val="2072214380"/>
                  </a:ext>
                </a:extLst>
              </a:tr>
              <a:tr h="2868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39</a:t>
                      </a:r>
                      <a:endParaRPr lang="en-US" sz="1500" b="0" i="0" u="none" strike="noStrike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u="none" strike="noStrike">
                          <a:effectLst/>
                        </a:rPr>
                        <a:t>Kecamatan Gayamsari</a:t>
                      </a:r>
                      <a:endParaRPr lang="en-US" sz="1500" b="0" i="0" u="none" strike="noStrike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00" u="none" strike="noStrike" dirty="0">
                          <a:effectLst/>
                        </a:rPr>
                        <a:t>21</a:t>
                      </a:r>
                      <a:endParaRPr lang="en-US" sz="1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="" xmlns:a16="http://schemas.microsoft.com/office/drawing/2014/main" val="668114899"/>
                  </a:ext>
                </a:extLst>
              </a:tr>
              <a:tr h="2868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40</a:t>
                      </a:r>
                      <a:endParaRPr lang="en-US" sz="1500" b="0" i="0" u="none" strike="noStrike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u="none" strike="noStrike">
                          <a:effectLst/>
                        </a:rPr>
                        <a:t>Kecamatan Genuk</a:t>
                      </a:r>
                      <a:endParaRPr lang="en-US" sz="1500" b="0" i="0" u="none" strike="noStrike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00" u="none" strike="noStrike" dirty="0">
                          <a:effectLst/>
                        </a:rPr>
                        <a:t>15</a:t>
                      </a:r>
                      <a:endParaRPr lang="en-US" sz="1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="" xmlns:a16="http://schemas.microsoft.com/office/drawing/2014/main" val="3506487625"/>
                  </a:ext>
                </a:extLst>
              </a:tr>
              <a:tr h="2868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41</a:t>
                      </a:r>
                      <a:endParaRPr lang="en-US" sz="1500" b="0" i="0" u="none" strike="noStrike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u="none" strike="noStrike">
                          <a:effectLst/>
                        </a:rPr>
                        <a:t>Kecamatan Gunungpati</a:t>
                      </a:r>
                      <a:endParaRPr lang="en-US" sz="1500" b="0" i="0" u="none" strike="noStrike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00" u="none" strike="noStrike" dirty="0" smtClean="0">
                          <a:effectLst/>
                        </a:rPr>
                        <a:t>1</a:t>
                      </a:r>
                      <a:r>
                        <a:rPr lang="id-ID" sz="1500" u="none" strike="noStrike" dirty="0" smtClean="0">
                          <a:effectLst/>
                        </a:rPr>
                        <a:t>7</a:t>
                      </a:r>
                      <a:endParaRPr lang="en-US" sz="1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="" xmlns:a16="http://schemas.microsoft.com/office/drawing/2014/main" val="850079804"/>
                  </a:ext>
                </a:extLst>
              </a:tr>
              <a:tr h="2868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42</a:t>
                      </a:r>
                      <a:endParaRPr lang="en-US" sz="1500" b="0" i="0" u="none" strike="noStrike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u="none" strike="noStrike">
                          <a:effectLst/>
                        </a:rPr>
                        <a:t>Kecamatan Mijen</a:t>
                      </a:r>
                      <a:endParaRPr lang="en-US" sz="1500" b="0" i="0" u="none" strike="noStrike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00" u="none" strike="noStrike" dirty="0" smtClean="0">
                          <a:effectLst/>
                        </a:rPr>
                        <a:t>2</a:t>
                      </a:r>
                      <a:r>
                        <a:rPr lang="id-ID" sz="1500" u="none" strike="noStrike" dirty="0" smtClean="0">
                          <a:effectLst/>
                        </a:rPr>
                        <a:t>0</a:t>
                      </a:r>
                      <a:endParaRPr lang="en-US" sz="1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="" xmlns:a16="http://schemas.microsoft.com/office/drawing/2014/main" val="1283833664"/>
                  </a:ext>
                </a:extLst>
              </a:tr>
              <a:tr h="2868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43</a:t>
                      </a:r>
                      <a:endParaRPr lang="en-US" sz="1500" b="0" i="0" u="none" strike="noStrike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u="none" strike="noStrike" dirty="0" err="1">
                          <a:effectLst/>
                        </a:rPr>
                        <a:t>Kecamatan</a:t>
                      </a:r>
                      <a:r>
                        <a:rPr lang="en-US" sz="1500" u="none" strike="noStrike" dirty="0">
                          <a:effectLst/>
                        </a:rPr>
                        <a:t> </a:t>
                      </a:r>
                      <a:r>
                        <a:rPr lang="en-US" sz="1500" u="none" strike="noStrike" dirty="0" err="1">
                          <a:effectLst/>
                        </a:rPr>
                        <a:t>Ngaliyan</a:t>
                      </a:r>
                      <a:endParaRPr lang="en-US" sz="1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00" u="none" strike="noStrike" dirty="0">
                          <a:effectLst/>
                        </a:rPr>
                        <a:t>23</a:t>
                      </a:r>
                      <a:endParaRPr lang="en-US" sz="1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="" xmlns:a16="http://schemas.microsoft.com/office/drawing/2014/main" val="1590692470"/>
                  </a:ext>
                </a:extLst>
              </a:tr>
              <a:tr h="2868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44</a:t>
                      </a:r>
                      <a:endParaRPr lang="en-US" sz="1500" b="0" i="0" u="none" strike="noStrike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u="none" strike="noStrike" dirty="0" err="1">
                          <a:effectLst/>
                        </a:rPr>
                        <a:t>Kecamatan</a:t>
                      </a:r>
                      <a:r>
                        <a:rPr lang="en-US" sz="1500" u="none" strike="noStrike" dirty="0">
                          <a:effectLst/>
                        </a:rPr>
                        <a:t> </a:t>
                      </a:r>
                      <a:r>
                        <a:rPr lang="en-US" sz="1500" u="none" strike="noStrike" dirty="0" err="1">
                          <a:effectLst/>
                        </a:rPr>
                        <a:t>Pedurungan</a:t>
                      </a:r>
                      <a:endParaRPr lang="en-US" sz="1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00" u="none" strike="noStrike" dirty="0" smtClean="0">
                          <a:effectLst/>
                        </a:rPr>
                        <a:t>3</a:t>
                      </a:r>
                      <a:r>
                        <a:rPr lang="id-ID" sz="1500" u="none" strike="noStrike" dirty="0" smtClean="0">
                          <a:effectLst/>
                        </a:rPr>
                        <a:t>8</a:t>
                      </a:r>
                      <a:endParaRPr lang="en-US" sz="1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="" xmlns:a16="http://schemas.microsoft.com/office/drawing/2014/main" val="2709045557"/>
                  </a:ext>
                </a:extLst>
              </a:tr>
              <a:tr h="2868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45</a:t>
                      </a:r>
                      <a:endParaRPr lang="en-US" sz="1500" b="0" i="0" u="none" strike="noStrike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u="none" strike="noStrike">
                          <a:effectLst/>
                        </a:rPr>
                        <a:t>Kecamatan Semarang Barat</a:t>
                      </a:r>
                      <a:endParaRPr lang="en-US" sz="1500" b="0" i="0" u="none" strike="noStrike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5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19</a:t>
                      </a:r>
                      <a:endParaRPr lang="en-US" sz="1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="" xmlns:a16="http://schemas.microsoft.com/office/drawing/2014/main" val="3707496613"/>
                  </a:ext>
                </a:extLst>
              </a:tr>
              <a:tr h="2868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46</a:t>
                      </a:r>
                      <a:endParaRPr lang="en-US" sz="1500" b="0" i="0" u="none" strike="noStrike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u="none" strike="noStrike">
                          <a:effectLst/>
                        </a:rPr>
                        <a:t>Kecamatan Semarang Selatan</a:t>
                      </a:r>
                      <a:endParaRPr lang="en-US" sz="1500" b="0" i="0" u="none" strike="noStrike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00" u="none" strike="noStrike" dirty="0" smtClean="0">
                          <a:effectLst/>
                        </a:rPr>
                        <a:t>2</a:t>
                      </a:r>
                      <a:r>
                        <a:rPr lang="id-ID" sz="1500" u="none" strike="noStrike" dirty="0" smtClean="0">
                          <a:effectLst/>
                        </a:rPr>
                        <a:t>4</a:t>
                      </a:r>
                      <a:endParaRPr lang="en-US" sz="1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="" xmlns:a16="http://schemas.microsoft.com/office/drawing/2014/main" val="2970334206"/>
                  </a:ext>
                </a:extLst>
              </a:tr>
              <a:tr h="2868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47</a:t>
                      </a:r>
                      <a:endParaRPr lang="en-US" sz="1500" b="0" i="0" u="none" strike="noStrike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u="none" strike="noStrike">
                          <a:effectLst/>
                        </a:rPr>
                        <a:t>Kecamatan Semarang Tengah</a:t>
                      </a:r>
                      <a:endParaRPr lang="en-US" sz="1500" b="0" i="0" u="none" strike="noStrike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00" u="none" strike="noStrike" dirty="0">
                          <a:effectLst/>
                        </a:rPr>
                        <a:t>37</a:t>
                      </a:r>
                      <a:endParaRPr lang="en-US" sz="1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="" xmlns:a16="http://schemas.microsoft.com/office/drawing/2014/main" val="3587675572"/>
                  </a:ext>
                </a:extLst>
              </a:tr>
              <a:tr h="2868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48</a:t>
                      </a:r>
                      <a:endParaRPr lang="en-US" sz="1500" b="0" i="0" u="none" strike="noStrike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u="none" strike="noStrike">
                          <a:effectLst/>
                        </a:rPr>
                        <a:t>Kecamatan Semarang Timur</a:t>
                      </a:r>
                      <a:endParaRPr lang="en-US" sz="1500" b="0" i="0" u="none" strike="noStrike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00" u="none" strike="noStrike" dirty="0" smtClean="0">
                          <a:effectLst/>
                        </a:rPr>
                        <a:t>2</a:t>
                      </a:r>
                      <a:r>
                        <a:rPr lang="id-ID" sz="1500" u="none" strike="noStrike" dirty="0" smtClean="0">
                          <a:effectLst/>
                        </a:rPr>
                        <a:t>0</a:t>
                      </a:r>
                      <a:endParaRPr lang="en-US" sz="1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="" xmlns:a16="http://schemas.microsoft.com/office/drawing/2014/main" val="3136708206"/>
                  </a:ext>
                </a:extLst>
              </a:tr>
              <a:tr h="2868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49</a:t>
                      </a:r>
                      <a:endParaRPr lang="en-US" sz="1500" b="0" i="0" u="none" strike="noStrike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u="none" strike="noStrike">
                          <a:effectLst/>
                        </a:rPr>
                        <a:t>Kecamatan Semarang Utara</a:t>
                      </a:r>
                      <a:endParaRPr lang="en-US" sz="1500" b="0" i="0" u="none" strike="noStrike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00" u="none" strike="noStrike" dirty="0">
                          <a:effectLst/>
                        </a:rPr>
                        <a:t>21</a:t>
                      </a:r>
                      <a:endParaRPr lang="en-US" sz="1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="" xmlns:a16="http://schemas.microsoft.com/office/drawing/2014/main" val="3146891341"/>
                  </a:ext>
                </a:extLst>
              </a:tr>
              <a:tr h="2868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50</a:t>
                      </a:r>
                      <a:endParaRPr lang="en-US" sz="1500" b="0" i="0" u="none" strike="noStrike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u="none" strike="noStrike">
                          <a:effectLst/>
                        </a:rPr>
                        <a:t>Kecamatan Tembalang</a:t>
                      </a:r>
                      <a:endParaRPr lang="en-US" sz="1500" b="0" i="0" u="none" strike="noStrike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00" u="none" strike="noStrike" dirty="0">
                          <a:effectLst/>
                        </a:rPr>
                        <a:t>26</a:t>
                      </a:r>
                      <a:endParaRPr lang="en-US" sz="1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="" xmlns:a16="http://schemas.microsoft.com/office/drawing/2014/main" val="3937311242"/>
                  </a:ext>
                </a:extLst>
              </a:tr>
              <a:tr h="2868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51</a:t>
                      </a:r>
                      <a:endParaRPr lang="en-US" sz="1500" b="0" i="0" u="none" strike="noStrike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u="none" strike="noStrike" dirty="0" err="1">
                          <a:effectLst/>
                        </a:rPr>
                        <a:t>Kecamatan</a:t>
                      </a:r>
                      <a:r>
                        <a:rPr lang="en-US" sz="1500" u="none" strike="noStrike" dirty="0">
                          <a:effectLst/>
                        </a:rPr>
                        <a:t> </a:t>
                      </a:r>
                      <a:r>
                        <a:rPr lang="en-US" sz="1500" u="none" strike="noStrike" dirty="0" err="1">
                          <a:effectLst/>
                        </a:rPr>
                        <a:t>Tugu</a:t>
                      </a:r>
                      <a:endParaRPr lang="en-US" sz="1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00" u="none" strike="noStrike" dirty="0">
                          <a:effectLst/>
                        </a:rPr>
                        <a:t>17</a:t>
                      </a:r>
                      <a:endParaRPr lang="en-US" sz="1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="" xmlns:a16="http://schemas.microsoft.com/office/drawing/2014/main" val="211245774"/>
                  </a:ext>
                </a:extLst>
              </a:tr>
              <a:tr h="28687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d-ID" sz="1500" u="none" strike="noStrike" dirty="0">
                          <a:effectLst/>
                        </a:rPr>
                        <a:t>TOTAL JFU </a:t>
                      </a:r>
                      <a:r>
                        <a:rPr lang="en-US" sz="1500" u="none" strike="noStrike" dirty="0">
                          <a:effectLst/>
                        </a:rPr>
                        <a:t>/ </a:t>
                      </a:r>
                      <a:r>
                        <a:rPr lang="id-ID" sz="1500" u="none" strike="noStrike" dirty="0">
                          <a:effectLst/>
                        </a:rPr>
                        <a:t>STAF</a:t>
                      </a:r>
                      <a:endParaRPr lang="en-US" sz="15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00" u="none" strike="noStrike" dirty="0" smtClean="0">
                          <a:effectLst/>
                        </a:rPr>
                        <a:t>3</a:t>
                      </a:r>
                      <a:r>
                        <a:rPr lang="id-ID" sz="1500" u="none" strike="noStrike" dirty="0" smtClean="0">
                          <a:effectLst/>
                        </a:rPr>
                        <a:t>168</a:t>
                      </a:r>
                      <a:endParaRPr lang="en-US" sz="15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="" xmlns:a16="http://schemas.microsoft.com/office/drawing/2014/main" val="12003707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38630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EC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99864913"/>
              </p:ext>
            </p:extLst>
          </p:nvPr>
        </p:nvGraphicFramePr>
        <p:xfrm>
          <a:off x="539552" y="1196752"/>
          <a:ext cx="3317350" cy="32437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8641">
                  <a:extLst>
                    <a:ext uri="{9D8B030D-6E8A-4147-A177-3AD203B41FA5}">
                      <a16:colId xmlns="" xmlns:a16="http://schemas.microsoft.com/office/drawing/2014/main" val="506737539"/>
                    </a:ext>
                  </a:extLst>
                </a:gridCol>
                <a:gridCol w="2638709">
                  <a:extLst>
                    <a:ext uri="{9D8B030D-6E8A-4147-A177-3AD203B41FA5}">
                      <a16:colId xmlns="" xmlns:a16="http://schemas.microsoft.com/office/drawing/2014/main" val="145707343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108000" algn="ctr" fontAlgn="b"/>
                      <a:r>
                        <a:rPr lang="id-ID" sz="1500" u="none" strike="noStrike" dirty="0" smtClean="0">
                          <a:effectLst/>
                          <a:latin typeface="Berlin Sans FB" pitchFamily="34" charset="0"/>
                        </a:rPr>
                        <a:t>No</a:t>
                      </a:r>
                      <a:endParaRPr lang="id-ID" sz="1500" b="1" i="0" u="none" strike="noStrike" dirty="0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ctr" fontAlgn="b"/>
                      <a:r>
                        <a:rPr lang="id-ID" sz="1500" u="none" strike="noStrike" dirty="0" smtClean="0">
                          <a:effectLst/>
                          <a:latin typeface="Berlin Sans FB" pitchFamily="34" charset="0"/>
                        </a:rPr>
                        <a:t>KLASIFIKASI </a:t>
                      </a:r>
                      <a:r>
                        <a:rPr lang="id-ID" sz="1500" u="none" strike="noStrike" dirty="0">
                          <a:effectLst/>
                          <a:latin typeface="Berlin Sans FB" pitchFamily="34" charset="0"/>
                        </a:rPr>
                        <a:t>A</a:t>
                      </a:r>
                      <a:endParaRPr lang="id-ID" sz="1500" b="1" i="0" u="none" strike="noStrike" dirty="0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90152290"/>
                  </a:ext>
                </a:extLst>
              </a:tr>
              <a:tr h="229877">
                <a:tc>
                  <a:txBody>
                    <a:bodyPr/>
                    <a:lstStyle/>
                    <a:p>
                      <a:pPr marL="108000" algn="ctr" fontAlgn="b"/>
                      <a:r>
                        <a:rPr lang="id-ID" sz="1500" u="none" strike="noStrike">
                          <a:effectLst/>
                          <a:latin typeface="Berlin Sans FB" pitchFamily="34" charset="0"/>
                        </a:rPr>
                        <a:t>1</a:t>
                      </a:r>
                      <a:endParaRPr lang="id-ID" sz="1500" b="1" i="0" u="none" strike="noStrike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id-ID" sz="1500" u="none" strike="noStrike" dirty="0">
                          <a:effectLst/>
                          <a:latin typeface="Berlin Sans FB" pitchFamily="34" charset="0"/>
                        </a:rPr>
                        <a:t>Analis</a:t>
                      </a:r>
                      <a:endParaRPr lang="id-ID" sz="1500" b="1" i="0" u="none" strike="noStrike" dirty="0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3142543"/>
                  </a:ext>
                </a:extLst>
              </a:tr>
              <a:tr h="191840">
                <a:tc>
                  <a:txBody>
                    <a:bodyPr/>
                    <a:lstStyle/>
                    <a:p>
                      <a:pPr marL="108000" algn="ctr" fontAlgn="b"/>
                      <a:r>
                        <a:rPr lang="id-ID" sz="1500" u="none" strike="noStrike">
                          <a:effectLst/>
                          <a:latin typeface="Berlin Sans FB" pitchFamily="34" charset="0"/>
                        </a:rPr>
                        <a:t>2</a:t>
                      </a:r>
                      <a:endParaRPr lang="id-ID" sz="1500" b="1" i="0" u="none" strike="noStrike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id-ID" sz="1500" u="none" strike="noStrike" dirty="0">
                          <a:effectLst/>
                          <a:latin typeface="Berlin Sans FB" pitchFamily="34" charset="0"/>
                        </a:rPr>
                        <a:t>Penyusun </a:t>
                      </a:r>
                      <a:endParaRPr lang="id-ID" sz="1500" b="1" i="0" u="none" strike="noStrike" dirty="0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18768508"/>
                  </a:ext>
                </a:extLst>
              </a:tr>
              <a:tr h="100284">
                <a:tc>
                  <a:txBody>
                    <a:bodyPr/>
                    <a:lstStyle/>
                    <a:p>
                      <a:pPr marL="108000" algn="ctr" fontAlgn="b"/>
                      <a:r>
                        <a:rPr lang="id-ID" sz="1500" u="none" strike="noStrike">
                          <a:effectLst/>
                          <a:latin typeface="Berlin Sans FB" pitchFamily="34" charset="0"/>
                        </a:rPr>
                        <a:t>3</a:t>
                      </a:r>
                      <a:endParaRPr lang="id-ID" sz="1500" b="1" i="0" u="none" strike="noStrike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id-ID" sz="1500" u="none" strike="noStrike" dirty="0">
                          <a:effectLst/>
                          <a:latin typeface="Berlin Sans FB" pitchFamily="34" charset="0"/>
                        </a:rPr>
                        <a:t>Pengawas</a:t>
                      </a:r>
                      <a:endParaRPr lang="id-ID" sz="1500" b="1" i="0" u="none" strike="noStrike" dirty="0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62858884"/>
                  </a:ext>
                </a:extLst>
              </a:tr>
              <a:tr h="100284">
                <a:tc>
                  <a:txBody>
                    <a:bodyPr/>
                    <a:lstStyle/>
                    <a:p>
                      <a:pPr marL="108000" algn="ctr" fontAlgn="b"/>
                      <a:r>
                        <a:rPr lang="id-ID" sz="1500" u="none" strike="noStrike">
                          <a:effectLst/>
                          <a:latin typeface="Berlin Sans FB" pitchFamily="34" charset="0"/>
                        </a:rPr>
                        <a:t>4</a:t>
                      </a:r>
                      <a:endParaRPr lang="id-ID" sz="1500" b="1" i="0" u="none" strike="noStrike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id-ID" sz="1500" u="none" strike="noStrike" dirty="0">
                          <a:effectLst/>
                          <a:latin typeface="Berlin Sans FB" pitchFamily="34" charset="0"/>
                        </a:rPr>
                        <a:t>Penyuluh </a:t>
                      </a:r>
                      <a:endParaRPr lang="id-ID" sz="1500" b="1" i="0" u="none" strike="noStrike" dirty="0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13338995"/>
                  </a:ext>
                </a:extLst>
              </a:tr>
              <a:tr h="100284">
                <a:tc>
                  <a:txBody>
                    <a:bodyPr/>
                    <a:lstStyle/>
                    <a:p>
                      <a:pPr marL="108000" algn="ctr" fontAlgn="b"/>
                      <a:r>
                        <a:rPr lang="id-ID" sz="1500" u="none" strike="noStrike">
                          <a:effectLst/>
                          <a:latin typeface="Berlin Sans FB" pitchFamily="34" charset="0"/>
                        </a:rPr>
                        <a:t>5</a:t>
                      </a:r>
                      <a:endParaRPr lang="id-ID" sz="1500" b="1" i="0" u="none" strike="noStrike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id-ID" sz="1500" u="none" strike="noStrike" dirty="0">
                          <a:effectLst/>
                          <a:latin typeface="Berlin Sans FB" pitchFamily="34" charset="0"/>
                        </a:rPr>
                        <a:t>Pemeriksa</a:t>
                      </a:r>
                      <a:endParaRPr lang="id-ID" sz="1500" b="1" i="0" u="none" strike="noStrike" dirty="0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40297724"/>
                  </a:ext>
                </a:extLst>
              </a:tr>
              <a:tr h="100284">
                <a:tc>
                  <a:txBody>
                    <a:bodyPr/>
                    <a:lstStyle/>
                    <a:p>
                      <a:pPr marL="108000" algn="ctr" fontAlgn="b"/>
                      <a:r>
                        <a:rPr lang="id-ID" sz="1500" u="none" strike="noStrike">
                          <a:effectLst/>
                          <a:latin typeface="Berlin Sans FB" pitchFamily="34" charset="0"/>
                        </a:rPr>
                        <a:t>6</a:t>
                      </a:r>
                      <a:endParaRPr lang="id-ID" sz="1500" b="1" i="0" u="none" strike="noStrike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id-ID" sz="1500" u="none" strike="noStrike" dirty="0">
                          <a:effectLst/>
                          <a:latin typeface="Berlin Sans FB" pitchFamily="34" charset="0"/>
                        </a:rPr>
                        <a:t>Penelaah</a:t>
                      </a:r>
                      <a:endParaRPr lang="id-ID" sz="1500" b="1" i="0" u="none" strike="noStrike" dirty="0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76689267"/>
                  </a:ext>
                </a:extLst>
              </a:tr>
              <a:tr h="100284">
                <a:tc>
                  <a:txBody>
                    <a:bodyPr/>
                    <a:lstStyle/>
                    <a:p>
                      <a:pPr marL="108000" algn="ctr" fontAlgn="b"/>
                      <a:r>
                        <a:rPr lang="id-ID" sz="1500" u="none" strike="noStrike">
                          <a:effectLst/>
                          <a:latin typeface="Berlin Sans FB" pitchFamily="34" charset="0"/>
                        </a:rPr>
                        <a:t>7</a:t>
                      </a:r>
                      <a:endParaRPr lang="id-ID" sz="1500" b="1" i="0" u="none" strike="noStrike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id-ID" sz="1500" u="none" strike="noStrike" dirty="0">
                          <a:effectLst/>
                          <a:latin typeface="Berlin Sans FB" pitchFamily="34" charset="0"/>
                        </a:rPr>
                        <a:t>Pengembang </a:t>
                      </a:r>
                      <a:endParaRPr lang="id-ID" sz="1500" b="1" i="0" u="none" strike="noStrike" dirty="0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81573522"/>
                  </a:ext>
                </a:extLst>
              </a:tr>
              <a:tr h="100284">
                <a:tc>
                  <a:txBody>
                    <a:bodyPr/>
                    <a:lstStyle/>
                    <a:p>
                      <a:pPr marL="108000" algn="ctr" fontAlgn="b"/>
                      <a:r>
                        <a:rPr lang="id-ID" sz="1500" u="none" strike="noStrike">
                          <a:effectLst/>
                          <a:latin typeface="Berlin Sans FB" pitchFamily="34" charset="0"/>
                        </a:rPr>
                        <a:t>8</a:t>
                      </a:r>
                      <a:endParaRPr lang="id-ID" sz="1500" b="1" i="0" u="none" strike="noStrike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id-ID" sz="1500" u="none" strike="noStrike" dirty="0" err="1">
                          <a:effectLst/>
                          <a:latin typeface="Berlin Sans FB" pitchFamily="34" charset="0"/>
                        </a:rPr>
                        <a:t>Pengevaluasi</a:t>
                      </a:r>
                      <a:r>
                        <a:rPr lang="id-ID" sz="1500" u="none" strike="noStrike" dirty="0">
                          <a:effectLst/>
                          <a:latin typeface="Berlin Sans FB" pitchFamily="34" charset="0"/>
                        </a:rPr>
                        <a:t> </a:t>
                      </a:r>
                      <a:endParaRPr lang="id-ID" sz="1500" b="1" i="0" u="none" strike="noStrike" dirty="0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73985604"/>
                  </a:ext>
                </a:extLst>
              </a:tr>
              <a:tr h="100284">
                <a:tc>
                  <a:txBody>
                    <a:bodyPr/>
                    <a:lstStyle/>
                    <a:p>
                      <a:pPr marL="108000" algn="ctr" fontAlgn="b"/>
                      <a:r>
                        <a:rPr lang="id-ID" sz="1500" u="none" strike="noStrike">
                          <a:effectLst/>
                          <a:latin typeface="Berlin Sans FB" pitchFamily="34" charset="0"/>
                        </a:rPr>
                        <a:t>9</a:t>
                      </a:r>
                      <a:endParaRPr lang="id-ID" sz="1500" b="1" i="0" u="none" strike="noStrike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id-ID" sz="1500" u="none" strike="noStrike" dirty="0">
                          <a:effectLst/>
                          <a:latin typeface="Berlin Sans FB" pitchFamily="34" charset="0"/>
                        </a:rPr>
                        <a:t>Perancang</a:t>
                      </a:r>
                      <a:endParaRPr lang="id-ID" sz="1500" b="1" i="0" u="none" strike="noStrike" dirty="0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6428422"/>
                  </a:ext>
                </a:extLst>
              </a:tr>
              <a:tr h="100284">
                <a:tc>
                  <a:txBody>
                    <a:bodyPr/>
                    <a:lstStyle/>
                    <a:p>
                      <a:pPr marL="108000" algn="ctr" fontAlgn="b"/>
                      <a:r>
                        <a:rPr lang="id-ID" sz="1500" u="none" strike="noStrike">
                          <a:effectLst/>
                          <a:latin typeface="Berlin Sans FB" pitchFamily="34" charset="0"/>
                        </a:rPr>
                        <a:t>10</a:t>
                      </a:r>
                      <a:endParaRPr lang="id-ID" sz="1500" b="1" i="0" u="none" strike="noStrike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id-ID" sz="1500" u="none" strike="noStrike" dirty="0">
                          <a:effectLst/>
                          <a:latin typeface="Berlin Sans FB" pitchFamily="34" charset="0"/>
                        </a:rPr>
                        <a:t>Koordinator</a:t>
                      </a:r>
                      <a:endParaRPr lang="id-ID" sz="1500" b="1" i="0" u="none" strike="noStrike" dirty="0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66379021"/>
                  </a:ext>
                </a:extLst>
              </a:tr>
              <a:tr h="100284">
                <a:tc>
                  <a:txBody>
                    <a:bodyPr/>
                    <a:lstStyle/>
                    <a:p>
                      <a:pPr marL="108000" algn="ctr" fontAlgn="b"/>
                      <a:r>
                        <a:rPr lang="id-ID" sz="1500" u="none" strike="noStrike">
                          <a:effectLst/>
                          <a:latin typeface="Berlin Sans FB" pitchFamily="34" charset="0"/>
                        </a:rPr>
                        <a:t>11</a:t>
                      </a:r>
                      <a:endParaRPr lang="id-ID" sz="1500" b="1" i="0" u="none" strike="noStrike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id-ID" sz="1500" u="none" strike="noStrike" dirty="0">
                          <a:effectLst/>
                          <a:latin typeface="Berlin Sans FB" pitchFamily="34" charset="0"/>
                        </a:rPr>
                        <a:t>Penata</a:t>
                      </a:r>
                      <a:endParaRPr lang="id-ID" sz="1500" b="1" i="0" u="none" strike="noStrike" dirty="0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32531500"/>
                  </a:ext>
                </a:extLst>
              </a:tr>
              <a:tr h="100284">
                <a:tc>
                  <a:txBody>
                    <a:bodyPr/>
                    <a:lstStyle/>
                    <a:p>
                      <a:pPr marL="108000" algn="ctr" fontAlgn="b"/>
                      <a:r>
                        <a:rPr lang="id-ID" sz="1500" u="none" strike="noStrike">
                          <a:effectLst/>
                          <a:latin typeface="Berlin Sans FB" pitchFamily="34" charset="0"/>
                        </a:rPr>
                        <a:t>12</a:t>
                      </a:r>
                      <a:endParaRPr lang="id-ID" sz="1500" b="1" i="0" u="none" strike="noStrike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id-ID" sz="1500" u="none" strike="noStrike" dirty="0">
                          <a:effectLst/>
                          <a:latin typeface="Berlin Sans FB" pitchFamily="34" charset="0"/>
                        </a:rPr>
                        <a:t>Instruktur </a:t>
                      </a:r>
                      <a:endParaRPr lang="id-ID" sz="1500" b="1" i="0" u="none" strike="noStrike" dirty="0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20813897"/>
                  </a:ext>
                </a:extLst>
              </a:tr>
              <a:tr h="100284">
                <a:tc>
                  <a:txBody>
                    <a:bodyPr/>
                    <a:lstStyle/>
                    <a:p>
                      <a:pPr marL="108000" algn="ctr" fontAlgn="b"/>
                      <a:r>
                        <a:rPr lang="id-ID" sz="1500" u="none" strike="noStrike">
                          <a:effectLst/>
                          <a:latin typeface="Berlin Sans FB" pitchFamily="34" charset="0"/>
                        </a:rPr>
                        <a:t>13</a:t>
                      </a:r>
                      <a:endParaRPr lang="id-ID" sz="1500" b="1" i="0" u="none" strike="noStrike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id-ID" sz="1500" u="none" strike="noStrike" dirty="0">
                          <a:effectLst/>
                          <a:latin typeface="Berlin Sans FB" pitchFamily="34" charset="0"/>
                        </a:rPr>
                        <a:t>Fasilitator</a:t>
                      </a:r>
                      <a:endParaRPr lang="id-ID" sz="1500" b="1" i="0" u="none" strike="noStrike" dirty="0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06732053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7336931"/>
              </p:ext>
            </p:extLst>
          </p:nvPr>
        </p:nvGraphicFramePr>
        <p:xfrm>
          <a:off x="5292080" y="1268760"/>
          <a:ext cx="3317350" cy="32437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8641">
                  <a:extLst>
                    <a:ext uri="{9D8B030D-6E8A-4147-A177-3AD203B41FA5}">
                      <a16:colId xmlns="" xmlns:a16="http://schemas.microsoft.com/office/drawing/2014/main" val="506737539"/>
                    </a:ext>
                  </a:extLst>
                </a:gridCol>
                <a:gridCol w="2638709">
                  <a:extLst>
                    <a:ext uri="{9D8B030D-6E8A-4147-A177-3AD203B41FA5}">
                      <a16:colId xmlns="" xmlns:a16="http://schemas.microsoft.com/office/drawing/2014/main" val="145707343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108000" algn="ctr" fontAlgn="b"/>
                      <a:r>
                        <a:rPr lang="id-ID" sz="1500" u="none" strike="noStrike" dirty="0" smtClean="0">
                          <a:effectLst/>
                          <a:latin typeface="Berlin Sans FB" pitchFamily="34" charset="0"/>
                        </a:rPr>
                        <a:t>No</a:t>
                      </a:r>
                      <a:endParaRPr lang="id-ID" sz="1500" b="1" i="0" u="none" strike="noStrike" dirty="0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ctr" fontAlgn="b"/>
                      <a:r>
                        <a:rPr lang="id-ID" sz="1500" u="none" strike="noStrike" dirty="0" smtClean="0">
                          <a:effectLst/>
                          <a:latin typeface="Berlin Sans FB" pitchFamily="34" charset="0"/>
                        </a:rPr>
                        <a:t>KLASIFIKASI </a:t>
                      </a:r>
                      <a:r>
                        <a:rPr lang="id-ID" sz="1500" u="none" strike="noStrike" dirty="0">
                          <a:effectLst/>
                          <a:latin typeface="Berlin Sans FB" pitchFamily="34" charset="0"/>
                        </a:rPr>
                        <a:t>A</a:t>
                      </a:r>
                      <a:endParaRPr lang="id-ID" sz="1500" b="1" i="0" u="none" strike="noStrike" dirty="0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90152290"/>
                  </a:ext>
                </a:extLst>
              </a:tr>
              <a:tr h="229877">
                <a:tc>
                  <a:txBody>
                    <a:bodyPr/>
                    <a:lstStyle/>
                    <a:p>
                      <a:pPr marL="108000" algn="ctr" fontAlgn="b"/>
                      <a:r>
                        <a:rPr lang="id-ID" sz="1500" u="none" strike="noStrike" dirty="0">
                          <a:effectLst/>
                          <a:latin typeface="Berlin Sans FB" pitchFamily="34" charset="0"/>
                        </a:rPr>
                        <a:t>14</a:t>
                      </a:r>
                      <a:endParaRPr lang="id-ID" sz="1500" b="1" i="0" u="none" strike="noStrike" dirty="0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id-ID" sz="1500" u="none" strike="noStrike" dirty="0">
                          <a:effectLst/>
                          <a:latin typeface="Berlin Sans FB" pitchFamily="34" charset="0"/>
                        </a:rPr>
                        <a:t>Pengendali</a:t>
                      </a:r>
                      <a:endParaRPr lang="id-ID" sz="1500" b="1" i="0" u="none" strike="noStrike" dirty="0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3142543"/>
                  </a:ext>
                </a:extLst>
              </a:tr>
              <a:tr h="191840">
                <a:tc>
                  <a:txBody>
                    <a:bodyPr/>
                    <a:lstStyle/>
                    <a:p>
                      <a:pPr marL="108000" algn="ctr" fontAlgn="b"/>
                      <a:r>
                        <a:rPr lang="id-ID" sz="1500" u="none" strike="noStrike" dirty="0" smtClean="0">
                          <a:effectLst/>
                          <a:latin typeface="Berlin Sans FB" pitchFamily="34" charset="0"/>
                        </a:rPr>
                        <a:t>15</a:t>
                      </a:r>
                      <a:endParaRPr lang="id-ID" sz="1500" b="1" i="0" u="none" strike="noStrike" dirty="0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id-ID" sz="1500" u="none" strike="noStrike" dirty="0">
                          <a:effectLst/>
                          <a:latin typeface="Berlin Sans FB" pitchFamily="34" charset="0"/>
                        </a:rPr>
                        <a:t>Penguji</a:t>
                      </a:r>
                      <a:endParaRPr lang="id-ID" sz="1500" b="1" i="0" u="none" strike="noStrike" dirty="0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18768508"/>
                  </a:ext>
                </a:extLst>
              </a:tr>
              <a:tr h="100284">
                <a:tc>
                  <a:txBody>
                    <a:bodyPr/>
                    <a:lstStyle/>
                    <a:p>
                      <a:pPr marL="108000" algn="ctr" fontAlgn="b"/>
                      <a:r>
                        <a:rPr lang="id-ID" sz="1500" u="none" strike="noStrike">
                          <a:effectLst/>
                          <a:latin typeface="Berlin Sans FB" pitchFamily="34" charset="0"/>
                        </a:rPr>
                        <a:t>16</a:t>
                      </a:r>
                      <a:endParaRPr lang="id-ID" sz="1500" b="1" i="0" u="none" strike="noStrike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id-ID" sz="1500" u="none" strike="noStrike" dirty="0">
                          <a:effectLst/>
                          <a:latin typeface="Berlin Sans FB" pitchFamily="34" charset="0"/>
                        </a:rPr>
                        <a:t>Penilai</a:t>
                      </a:r>
                      <a:endParaRPr lang="id-ID" sz="1500" b="1" i="0" u="none" strike="noStrike" dirty="0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62858884"/>
                  </a:ext>
                </a:extLst>
              </a:tr>
              <a:tr h="100284">
                <a:tc>
                  <a:txBody>
                    <a:bodyPr/>
                    <a:lstStyle/>
                    <a:p>
                      <a:pPr marL="108000" algn="ctr" fontAlgn="b"/>
                      <a:r>
                        <a:rPr lang="id-ID" sz="1500" u="none" strike="noStrike">
                          <a:effectLst/>
                          <a:latin typeface="Berlin Sans FB" pitchFamily="34" charset="0"/>
                        </a:rPr>
                        <a:t>17</a:t>
                      </a:r>
                      <a:endParaRPr lang="id-ID" sz="1500" b="1" i="0" u="none" strike="noStrike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id-ID" sz="1500" u="none" strike="noStrike" dirty="0">
                          <a:effectLst/>
                          <a:latin typeface="Berlin Sans FB" pitchFamily="34" charset="0"/>
                        </a:rPr>
                        <a:t>Pengamat</a:t>
                      </a:r>
                      <a:endParaRPr lang="id-ID" sz="1500" b="1" i="0" u="none" strike="noStrike" dirty="0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13338995"/>
                  </a:ext>
                </a:extLst>
              </a:tr>
              <a:tr h="100284">
                <a:tc>
                  <a:txBody>
                    <a:bodyPr/>
                    <a:lstStyle/>
                    <a:p>
                      <a:pPr marL="108000" algn="ctr" fontAlgn="b"/>
                      <a:r>
                        <a:rPr lang="id-ID" sz="1500" u="none" strike="noStrike">
                          <a:effectLst/>
                          <a:latin typeface="Berlin Sans FB" pitchFamily="34" charset="0"/>
                        </a:rPr>
                        <a:t>18</a:t>
                      </a:r>
                      <a:endParaRPr lang="id-ID" sz="1500" b="1" i="0" u="none" strike="noStrike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id-ID" sz="1500" u="none" strike="noStrike" dirty="0">
                          <a:effectLst/>
                          <a:latin typeface="Berlin Sans FB" pitchFamily="34" charset="0"/>
                        </a:rPr>
                        <a:t>Pengkaji</a:t>
                      </a:r>
                      <a:endParaRPr lang="id-ID" sz="1500" b="1" i="0" u="none" strike="noStrike" dirty="0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40297724"/>
                  </a:ext>
                </a:extLst>
              </a:tr>
              <a:tr h="100284">
                <a:tc>
                  <a:txBody>
                    <a:bodyPr/>
                    <a:lstStyle/>
                    <a:p>
                      <a:pPr marL="108000" algn="ctr" fontAlgn="b"/>
                      <a:r>
                        <a:rPr lang="id-ID" sz="1500" u="none" strike="noStrike">
                          <a:effectLst/>
                          <a:latin typeface="Berlin Sans FB" pitchFamily="34" charset="0"/>
                        </a:rPr>
                        <a:t>19</a:t>
                      </a:r>
                      <a:endParaRPr lang="id-ID" sz="1500" b="1" i="0" u="none" strike="noStrike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id-ID" sz="1500" u="none" strike="noStrike" dirty="0" err="1">
                          <a:effectLst/>
                          <a:latin typeface="Berlin Sans FB" pitchFamily="34" charset="0"/>
                        </a:rPr>
                        <a:t>Assesor</a:t>
                      </a:r>
                      <a:endParaRPr lang="id-ID" sz="1500" b="1" i="0" u="none" strike="noStrike" dirty="0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76689267"/>
                  </a:ext>
                </a:extLst>
              </a:tr>
              <a:tr h="100284">
                <a:tc>
                  <a:txBody>
                    <a:bodyPr/>
                    <a:lstStyle/>
                    <a:p>
                      <a:pPr marL="108000" algn="ctr" fontAlgn="b"/>
                      <a:r>
                        <a:rPr lang="id-ID" sz="1500" u="none" strike="noStrike">
                          <a:effectLst/>
                          <a:latin typeface="Berlin Sans FB" pitchFamily="34" charset="0"/>
                        </a:rPr>
                        <a:t>20</a:t>
                      </a:r>
                      <a:endParaRPr lang="id-ID" sz="1500" b="1" i="0" u="none" strike="noStrike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id-ID" sz="1500" u="none" strike="noStrike" dirty="0">
                          <a:effectLst/>
                          <a:latin typeface="Berlin Sans FB" pitchFamily="34" charset="0"/>
                        </a:rPr>
                        <a:t>Juru</a:t>
                      </a:r>
                      <a:endParaRPr lang="id-ID" sz="1500" b="1" i="0" u="none" strike="noStrike" dirty="0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81573522"/>
                  </a:ext>
                </a:extLst>
              </a:tr>
              <a:tr h="100284">
                <a:tc>
                  <a:txBody>
                    <a:bodyPr/>
                    <a:lstStyle/>
                    <a:p>
                      <a:pPr marL="108000" algn="ctr" fontAlgn="b"/>
                      <a:r>
                        <a:rPr lang="id-ID" sz="1500" u="none" strike="noStrike">
                          <a:effectLst/>
                          <a:latin typeface="Berlin Sans FB" pitchFamily="34" charset="0"/>
                        </a:rPr>
                        <a:t>21</a:t>
                      </a:r>
                      <a:endParaRPr lang="id-ID" sz="1500" b="1" i="0" u="none" strike="noStrike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id-ID" sz="1500" u="none" strike="noStrike" dirty="0">
                          <a:effectLst/>
                          <a:latin typeface="Berlin Sans FB" pitchFamily="34" charset="0"/>
                        </a:rPr>
                        <a:t>Kurator </a:t>
                      </a:r>
                      <a:endParaRPr lang="id-ID" sz="1500" b="1" i="0" u="none" strike="noStrike" dirty="0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73985604"/>
                  </a:ext>
                </a:extLst>
              </a:tr>
              <a:tr h="100284">
                <a:tc>
                  <a:txBody>
                    <a:bodyPr/>
                    <a:lstStyle/>
                    <a:p>
                      <a:pPr marL="108000" algn="ctr" fontAlgn="b"/>
                      <a:r>
                        <a:rPr lang="id-ID" sz="1500" u="none" strike="noStrike">
                          <a:effectLst/>
                          <a:latin typeface="Berlin Sans FB" pitchFamily="34" charset="0"/>
                        </a:rPr>
                        <a:t>22</a:t>
                      </a:r>
                      <a:endParaRPr lang="id-ID" sz="1500" b="1" i="0" u="none" strike="noStrike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id-ID" sz="1500" u="none" strike="noStrike" dirty="0">
                          <a:effectLst/>
                          <a:latin typeface="Berlin Sans FB" pitchFamily="34" charset="0"/>
                        </a:rPr>
                        <a:t>Operator </a:t>
                      </a:r>
                      <a:endParaRPr lang="id-ID" sz="1500" b="1" i="0" u="none" strike="noStrike" dirty="0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6428422"/>
                  </a:ext>
                </a:extLst>
              </a:tr>
              <a:tr h="100284">
                <a:tc>
                  <a:txBody>
                    <a:bodyPr/>
                    <a:lstStyle/>
                    <a:p>
                      <a:pPr marL="108000" algn="ctr" fontAlgn="b"/>
                      <a:r>
                        <a:rPr lang="id-ID" sz="1500" u="none" strike="noStrike">
                          <a:effectLst/>
                          <a:latin typeface="Berlin Sans FB" pitchFamily="34" charset="0"/>
                        </a:rPr>
                        <a:t>23</a:t>
                      </a:r>
                      <a:endParaRPr lang="id-ID" sz="1500" b="1" i="0" u="none" strike="noStrike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id-ID" sz="1500" u="none" strike="noStrike" dirty="0">
                          <a:effectLst/>
                          <a:latin typeface="Berlin Sans FB" pitchFamily="34" charset="0"/>
                        </a:rPr>
                        <a:t>Pembina</a:t>
                      </a:r>
                      <a:endParaRPr lang="id-ID" sz="1500" b="1" i="0" u="none" strike="noStrike" dirty="0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66379021"/>
                  </a:ext>
                </a:extLst>
              </a:tr>
              <a:tr h="100284">
                <a:tc>
                  <a:txBody>
                    <a:bodyPr/>
                    <a:lstStyle/>
                    <a:p>
                      <a:pPr marL="108000" algn="ctr" fontAlgn="b"/>
                      <a:r>
                        <a:rPr lang="id-ID" sz="1500" u="none" strike="noStrike">
                          <a:effectLst/>
                          <a:latin typeface="Berlin Sans FB" pitchFamily="34" charset="0"/>
                        </a:rPr>
                        <a:t>24</a:t>
                      </a:r>
                      <a:endParaRPr lang="id-ID" sz="1500" b="1" i="0" u="none" strike="noStrike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id-ID" sz="1500" u="none" strike="noStrike" dirty="0">
                          <a:effectLst/>
                          <a:latin typeface="Berlin Sans FB" pitchFamily="34" charset="0"/>
                        </a:rPr>
                        <a:t>Penilik </a:t>
                      </a:r>
                      <a:endParaRPr lang="id-ID" sz="1500" b="1" i="0" u="none" strike="noStrike" dirty="0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32531500"/>
                  </a:ext>
                </a:extLst>
              </a:tr>
              <a:tr h="100284">
                <a:tc>
                  <a:txBody>
                    <a:bodyPr/>
                    <a:lstStyle/>
                    <a:p>
                      <a:pPr marL="108000" algn="ctr" fontAlgn="b"/>
                      <a:r>
                        <a:rPr lang="id-ID" sz="1500" u="none" strike="noStrike">
                          <a:effectLst/>
                          <a:latin typeface="Berlin Sans FB" pitchFamily="34" charset="0"/>
                        </a:rPr>
                        <a:t>25</a:t>
                      </a:r>
                      <a:endParaRPr lang="id-ID" sz="1500" b="1" i="0" u="none" strike="noStrike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id-ID" sz="1500" u="none" strike="noStrike" dirty="0">
                          <a:effectLst/>
                          <a:latin typeface="Berlin Sans FB" pitchFamily="34" charset="0"/>
                        </a:rPr>
                        <a:t>Petugas</a:t>
                      </a:r>
                      <a:endParaRPr lang="id-ID" sz="1500" b="1" i="0" u="none" strike="noStrike" dirty="0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20813897"/>
                  </a:ext>
                </a:extLst>
              </a:tr>
              <a:tr h="100284">
                <a:tc>
                  <a:txBody>
                    <a:bodyPr/>
                    <a:lstStyle/>
                    <a:p>
                      <a:pPr marL="108000" algn="ctr" fontAlgn="b"/>
                      <a:r>
                        <a:rPr lang="id-ID" sz="1500" u="none" strike="noStrike" dirty="0">
                          <a:effectLst/>
                          <a:latin typeface="Berlin Sans FB" pitchFamily="34" charset="0"/>
                        </a:rPr>
                        <a:t>26</a:t>
                      </a:r>
                      <a:endParaRPr lang="id-ID" sz="1500" b="1" i="0" u="none" strike="noStrike" dirty="0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id-ID" sz="1500" u="none" strike="noStrike" dirty="0" err="1">
                          <a:effectLst/>
                          <a:latin typeface="Berlin Sans FB" pitchFamily="34" charset="0"/>
                        </a:rPr>
                        <a:t>Surveyor</a:t>
                      </a:r>
                      <a:r>
                        <a:rPr lang="id-ID" sz="1500" u="none" strike="noStrike" dirty="0">
                          <a:effectLst/>
                          <a:latin typeface="Berlin Sans FB" pitchFamily="34" charset="0"/>
                        </a:rPr>
                        <a:t> </a:t>
                      </a:r>
                      <a:endParaRPr lang="id-ID" sz="1500" b="1" i="0" u="none" strike="noStrike" dirty="0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06732053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155651" y="332656"/>
            <a:ext cx="6840760" cy="504056"/>
          </a:xfrm>
          <a:prstGeom prst="rect">
            <a:avLst/>
          </a:prstGeom>
          <a:solidFill>
            <a:srgbClr val="FFC000"/>
          </a:solidFill>
        </p:spPr>
        <p:txBody>
          <a:bodyPr wrap="square" rtlCol="0" anchor="ctr" anchorCtr="0">
            <a:noAutofit/>
          </a:bodyPr>
          <a:lstStyle/>
          <a:p>
            <a:pPr algn="ctr"/>
            <a:r>
              <a:rPr lang="id-ID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PENATAAN</a:t>
            </a:r>
            <a:r>
              <a:rPr lang="id-ID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NOMENKLATUR</a:t>
            </a:r>
            <a:r>
              <a:rPr lang="id-ID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JABATAN</a:t>
            </a:r>
            <a:r>
              <a:rPr lang="id-ID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PELAKSANA</a:t>
            </a:r>
            <a:r>
              <a:rPr lang="id-ID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id-ID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01924572"/>
              </p:ext>
            </p:extLst>
          </p:nvPr>
        </p:nvGraphicFramePr>
        <p:xfrm>
          <a:off x="1839727" y="4653136"/>
          <a:ext cx="5472608" cy="1671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88032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bg1"/>
                          </a:solidFill>
                        </a:rPr>
                        <a:t>TUGAS JABATAN</a:t>
                      </a:r>
                      <a:endParaRPr lang="id-ID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21000">
                <a:tc>
                  <a:txBody>
                    <a:bodyPr/>
                    <a:lstStyle/>
                    <a:p>
                      <a:pPr marL="108000" algn="l" fontAlgn="b"/>
                      <a:r>
                        <a:rPr lang="id-ID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Berlin Sans FB" pitchFamily="34" charset="0"/>
                          <a:ea typeface="+mn-ea"/>
                          <a:cs typeface="+mn-cs"/>
                        </a:rPr>
                        <a:t>Penyimpulan</a:t>
                      </a:r>
                    </a:p>
                  </a:txBody>
                  <a:tcPr marL="5401" marR="5401" marT="5401" marB="0" anchor="b"/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id-ID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Berlin Sans FB" pitchFamily="34" charset="0"/>
                          <a:ea typeface="+mn-ea"/>
                          <a:cs typeface="+mn-cs"/>
                        </a:rPr>
                        <a:t>Pengawasan</a:t>
                      </a:r>
                    </a:p>
                  </a:txBody>
                  <a:tcPr marL="5401" marR="5401" marT="5401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9791">
                <a:tc>
                  <a:txBody>
                    <a:bodyPr/>
                    <a:lstStyle/>
                    <a:p>
                      <a:pPr marL="108000" algn="l" fontAlgn="b"/>
                      <a:r>
                        <a:rPr lang="id-ID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Berlin Sans FB" pitchFamily="34" charset="0"/>
                          <a:ea typeface="+mn-ea"/>
                          <a:cs typeface="+mn-cs"/>
                        </a:rPr>
                        <a:t>Perekomendasian</a:t>
                      </a:r>
                    </a:p>
                  </a:txBody>
                  <a:tcPr marL="5401" marR="5401" marT="5401" marB="0" anchor="b"/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id-ID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Berlin Sans FB" pitchFamily="34" charset="0"/>
                          <a:ea typeface="+mn-ea"/>
                          <a:cs typeface="+mn-cs"/>
                        </a:rPr>
                        <a:t>Penyuluhan</a:t>
                      </a:r>
                    </a:p>
                  </a:txBody>
                  <a:tcPr marL="5401" marR="5401" marT="5401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108000" algn="l" fontAlgn="b"/>
                      <a:r>
                        <a:rPr lang="id-ID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Berlin Sans FB" pitchFamily="34" charset="0"/>
                          <a:ea typeface="+mn-ea"/>
                          <a:cs typeface="+mn-cs"/>
                        </a:rPr>
                        <a:t>Pengkajian</a:t>
                      </a:r>
                    </a:p>
                  </a:txBody>
                  <a:tcPr marL="5401" marR="5401" marT="5401" marB="0" anchor="b"/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id-ID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Berlin Sans FB" pitchFamily="34" charset="0"/>
                          <a:ea typeface="+mn-ea"/>
                          <a:cs typeface="+mn-cs"/>
                        </a:rPr>
                        <a:t>Pemunitasian</a:t>
                      </a:r>
                    </a:p>
                  </a:txBody>
                  <a:tcPr marL="5401" marR="5401" marT="5401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marL="108000" algn="l" fontAlgn="b"/>
                      <a:r>
                        <a:rPr lang="id-ID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Berlin Sans FB" pitchFamily="34" charset="0"/>
                          <a:ea typeface="+mn-ea"/>
                          <a:cs typeface="+mn-cs"/>
                        </a:rPr>
                        <a:t>Penyusunan</a:t>
                      </a:r>
                    </a:p>
                  </a:txBody>
                  <a:tcPr marL="5401" marR="5401" marT="5401" marB="0" anchor="b"/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id-ID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Berlin Sans FB" pitchFamily="34" charset="0"/>
                          <a:ea typeface="+mn-ea"/>
                          <a:cs typeface="+mn-cs"/>
                        </a:rPr>
                        <a:t>Pengelolaan</a:t>
                      </a:r>
                    </a:p>
                  </a:txBody>
                  <a:tcPr marL="5401" marR="5401" marT="5401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54815">
                <a:tc>
                  <a:txBody>
                    <a:bodyPr/>
                    <a:lstStyle/>
                    <a:p>
                      <a:pPr marL="108000" algn="l" fontAlgn="b"/>
                      <a:r>
                        <a:rPr lang="id-ID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Berlin Sans FB" pitchFamily="34" charset="0"/>
                          <a:ea typeface="+mn-ea"/>
                          <a:cs typeface="+mn-cs"/>
                        </a:rPr>
                        <a:t>Penelaahan</a:t>
                      </a:r>
                    </a:p>
                  </a:txBody>
                  <a:tcPr marL="5401" marR="5401" marT="5401" marB="0" anchor="b"/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id-ID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Berlin Sans FB" pitchFamily="34" charset="0"/>
                          <a:ea typeface="+mn-ea"/>
                          <a:cs typeface="+mn-cs"/>
                        </a:rPr>
                        <a:t>Pengkoordinasian</a:t>
                      </a:r>
                    </a:p>
                  </a:txBody>
                  <a:tcPr marL="5401" marR="5401" marT="5401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563459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EC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01500537"/>
              </p:ext>
            </p:extLst>
          </p:nvPr>
        </p:nvGraphicFramePr>
        <p:xfrm>
          <a:off x="467544" y="764704"/>
          <a:ext cx="3317350" cy="32437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8641">
                  <a:extLst>
                    <a:ext uri="{9D8B030D-6E8A-4147-A177-3AD203B41FA5}">
                      <a16:colId xmlns="" xmlns:a16="http://schemas.microsoft.com/office/drawing/2014/main" val="506737539"/>
                    </a:ext>
                  </a:extLst>
                </a:gridCol>
                <a:gridCol w="2638709">
                  <a:extLst>
                    <a:ext uri="{9D8B030D-6E8A-4147-A177-3AD203B41FA5}">
                      <a16:colId xmlns="" xmlns:a16="http://schemas.microsoft.com/office/drawing/2014/main" val="145707343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108000" algn="ctr" fontAlgn="b"/>
                      <a:r>
                        <a:rPr lang="id-ID" sz="1500" u="none" strike="noStrike" dirty="0" smtClean="0">
                          <a:effectLst/>
                          <a:latin typeface="Berlin Sans FB" pitchFamily="34" charset="0"/>
                        </a:rPr>
                        <a:t>No</a:t>
                      </a:r>
                      <a:endParaRPr lang="id-ID" sz="1500" b="1" i="0" u="none" strike="noStrike" dirty="0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ctr" fontAlgn="b"/>
                      <a:r>
                        <a:rPr lang="id-ID" sz="1500" u="none" strike="noStrike" dirty="0" smtClean="0">
                          <a:effectLst/>
                          <a:latin typeface="Berlin Sans FB" pitchFamily="34" charset="0"/>
                        </a:rPr>
                        <a:t>KLASIFIKASI </a:t>
                      </a:r>
                      <a:r>
                        <a:rPr lang="id-ID" sz="1500" u="none" strike="noStrike" dirty="0">
                          <a:effectLst/>
                          <a:latin typeface="Berlin Sans FB" pitchFamily="34" charset="0"/>
                        </a:rPr>
                        <a:t>B</a:t>
                      </a:r>
                      <a:endParaRPr lang="id-ID" sz="1500" b="1" i="0" u="none" strike="noStrike" dirty="0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90152290"/>
                  </a:ext>
                </a:extLst>
              </a:tr>
              <a:tr h="229877">
                <a:tc>
                  <a:txBody>
                    <a:bodyPr/>
                    <a:lstStyle/>
                    <a:p>
                      <a:pPr marL="108000" algn="ctr" fontAlgn="b"/>
                      <a:r>
                        <a:rPr lang="id-ID" sz="1500" u="none" strike="noStrike">
                          <a:effectLst/>
                          <a:latin typeface="Berlin Sans FB" pitchFamily="34" charset="0"/>
                        </a:rPr>
                        <a:t>1</a:t>
                      </a:r>
                      <a:endParaRPr lang="id-ID" sz="1500" b="1" i="0" u="none" strike="noStrike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id-ID" sz="1500" u="none" strike="noStrike" dirty="0">
                          <a:effectLst/>
                          <a:latin typeface="Berlin Sans FB" pitchFamily="34" charset="0"/>
                        </a:rPr>
                        <a:t>Pengelola</a:t>
                      </a:r>
                      <a:endParaRPr lang="id-ID" sz="1500" b="1" i="0" u="none" strike="noStrike" dirty="0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3142543"/>
                  </a:ext>
                </a:extLst>
              </a:tr>
              <a:tr h="191840">
                <a:tc>
                  <a:txBody>
                    <a:bodyPr/>
                    <a:lstStyle/>
                    <a:p>
                      <a:pPr marL="108000" algn="ctr" fontAlgn="b"/>
                      <a:r>
                        <a:rPr lang="id-ID" sz="1500" u="none" strike="noStrike">
                          <a:effectLst/>
                          <a:latin typeface="Berlin Sans FB" pitchFamily="34" charset="0"/>
                        </a:rPr>
                        <a:t>2</a:t>
                      </a:r>
                      <a:endParaRPr lang="id-ID" sz="1500" b="1" i="0" u="none" strike="noStrike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id-ID" sz="1500" u="none" strike="noStrike" dirty="0">
                          <a:effectLst/>
                          <a:latin typeface="Berlin Sans FB" pitchFamily="34" charset="0"/>
                        </a:rPr>
                        <a:t>Pengolah</a:t>
                      </a:r>
                      <a:endParaRPr lang="id-ID" sz="1500" b="1" i="0" u="none" strike="noStrike" dirty="0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18768508"/>
                  </a:ext>
                </a:extLst>
              </a:tr>
              <a:tr h="100284">
                <a:tc>
                  <a:txBody>
                    <a:bodyPr/>
                    <a:lstStyle/>
                    <a:p>
                      <a:pPr marL="108000" algn="ctr" fontAlgn="b"/>
                      <a:r>
                        <a:rPr lang="id-ID" sz="1500" u="none" strike="noStrike">
                          <a:effectLst/>
                          <a:latin typeface="Berlin Sans FB" pitchFamily="34" charset="0"/>
                        </a:rPr>
                        <a:t>3</a:t>
                      </a:r>
                      <a:endParaRPr lang="id-ID" sz="1500" b="1" i="0" u="none" strike="noStrike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id-ID" sz="1500" u="none" strike="noStrike" dirty="0">
                          <a:effectLst/>
                          <a:latin typeface="Berlin Sans FB" pitchFamily="34" charset="0"/>
                        </a:rPr>
                        <a:t>Pranata</a:t>
                      </a:r>
                      <a:endParaRPr lang="id-ID" sz="1500" b="1" i="0" u="none" strike="noStrike" dirty="0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62858884"/>
                  </a:ext>
                </a:extLst>
              </a:tr>
              <a:tr h="100284">
                <a:tc>
                  <a:txBody>
                    <a:bodyPr/>
                    <a:lstStyle/>
                    <a:p>
                      <a:pPr marL="108000" algn="ctr" fontAlgn="b"/>
                      <a:r>
                        <a:rPr lang="id-ID" sz="1500" u="none" strike="noStrike">
                          <a:effectLst/>
                          <a:latin typeface="Berlin Sans FB" pitchFamily="34" charset="0"/>
                        </a:rPr>
                        <a:t>4</a:t>
                      </a:r>
                      <a:endParaRPr lang="id-ID" sz="1500" b="1" i="0" u="none" strike="noStrike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id-ID" sz="1500" u="none" strike="noStrike" dirty="0">
                          <a:effectLst/>
                          <a:latin typeface="Berlin Sans FB" pitchFamily="34" charset="0"/>
                        </a:rPr>
                        <a:t>Teknisi</a:t>
                      </a:r>
                      <a:endParaRPr lang="id-ID" sz="1500" b="1" i="0" u="none" strike="noStrike" dirty="0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13338995"/>
                  </a:ext>
                </a:extLst>
              </a:tr>
              <a:tr h="100284">
                <a:tc>
                  <a:txBody>
                    <a:bodyPr/>
                    <a:lstStyle/>
                    <a:p>
                      <a:pPr marL="108000" algn="ctr" fontAlgn="b"/>
                      <a:r>
                        <a:rPr lang="id-ID" sz="1500" u="none" strike="noStrike">
                          <a:effectLst/>
                          <a:latin typeface="Berlin Sans FB" pitchFamily="34" charset="0"/>
                        </a:rPr>
                        <a:t>5</a:t>
                      </a:r>
                      <a:endParaRPr lang="id-ID" sz="1500" b="1" i="0" u="none" strike="noStrike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id-ID" sz="1500" u="none" strike="noStrike" dirty="0">
                          <a:effectLst/>
                          <a:latin typeface="Berlin Sans FB" pitchFamily="34" charset="0"/>
                        </a:rPr>
                        <a:t>Verifikator </a:t>
                      </a:r>
                      <a:endParaRPr lang="id-ID" sz="1500" b="1" i="0" u="none" strike="noStrike" dirty="0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40297724"/>
                  </a:ext>
                </a:extLst>
              </a:tr>
              <a:tr h="100284">
                <a:tc>
                  <a:txBody>
                    <a:bodyPr/>
                    <a:lstStyle/>
                    <a:p>
                      <a:pPr marL="108000" algn="ctr" fontAlgn="b"/>
                      <a:r>
                        <a:rPr lang="id-ID" sz="1500" u="none" strike="noStrike">
                          <a:effectLst/>
                          <a:latin typeface="Berlin Sans FB" pitchFamily="34" charset="0"/>
                        </a:rPr>
                        <a:t>6</a:t>
                      </a:r>
                      <a:endParaRPr lang="id-ID" sz="1500" b="1" i="0" u="none" strike="noStrike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id-ID" sz="1500" u="none" strike="noStrike" dirty="0">
                          <a:effectLst/>
                          <a:latin typeface="Berlin Sans FB" pitchFamily="34" charset="0"/>
                        </a:rPr>
                        <a:t>Operator </a:t>
                      </a:r>
                      <a:endParaRPr lang="id-ID" sz="1500" b="1" i="0" u="none" strike="noStrike" dirty="0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76689267"/>
                  </a:ext>
                </a:extLst>
              </a:tr>
              <a:tr h="100284">
                <a:tc>
                  <a:txBody>
                    <a:bodyPr/>
                    <a:lstStyle/>
                    <a:p>
                      <a:pPr marL="108000" algn="ctr" fontAlgn="b"/>
                      <a:r>
                        <a:rPr lang="id-ID" sz="1500" u="none" strike="noStrike">
                          <a:effectLst/>
                          <a:latin typeface="Berlin Sans FB" pitchFamily="34" charset="0"/>
                        </a:rPr>
                        <a:t>7</a:t>
                      </a:r>
                      <a:endParaRPr lang="id-ID" sz="1500" b="1" i="0" u="none" strike="noStrike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id-ID" sz="1500" u="none" strike="noStrike" dirty="0">
                          <a:effectLst/>
                          <a:latin typeface="Berlin Sans FB" pitchFamily="34" charset="0"/>
                        </a:rPr>
                        <a:t>Account </a:t>
                      </a:r>
                      <a:endParaRPr lang="id-ID" sz="1500" b="1" i="0" u="none" strike="noStrike" dirty="0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81573522"/>
                  </a:ext>
                </a:extLst>
              </a:tr>
              <a:tr h="100284">
                <a:tc>
                  <a:txBody>
                    <a:bodyPr/>
                    <a:lstStyle/>
                    <a:p>
                      <a:pPr marL="108000" algn="ctr" fontAlgn="b"/>
                      <a:r>
                        <a:rPr lang="id-ID" sz="1500" u="none" strike="noStrike">
                          <a:effectLst/>
                          <a:latin typeface="Berlin Sans FB" pitchFamily="34" charset="0"/>
                        </a:rPr>
                        <a:t>8</a:t>
                      </a:r>
                      <a:endParaRPr lang="id-ID" sz="1500" b="1" i="0" u="none" strike="noStrike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id-ID" sz="1500" u="none" strike="noStrike" dirty="0">
                          <a:effectLst/>
                          <a:latin typeface="Berlin Sans FB" pitchFamily="34" charset="0"/>
                        </a:rPr>
                        <a:t>Penyiap </a:t>
                      </a:r>
                      <a:endParaRPr lang="id-ID" sz="1500" b="1" i="0" u="none" strike="noStrike" dirty="0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73985604"/>
                  </a:ext>
                </a:extLst>
              </a:tr>
              <a:tr h="100284">
                <a:tc>
                  <a:txBody>
                    <a:bodyPr/>
                    <a:lstStyle/>
                    <a:p>
                      <a:pPr marL="108000" algn="ctr" fontAlgn="b"/>
                      <a:r>
                        <a:rPr lang="id-ID" sz="1500" u="none" strike="noStrike">
                          <a:effectLst/>
                          <a:latin typeface="Berlin Sans FB" pitchFamily="34" charset="0"/>
                        </a:rPr>
                        <a:t>9</a:t>
                      </a:r>
                      <a:endParaRPr lang="id-ID" sz="1500" b="1" i="0" u="none" strike="noStrike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id-ID" sz="1500" u="none" strike="noStrike" dirty="0">
                          <a:effectLst/>
                          <a:latin typeface="Berlin Sans FB" pitchFamily="34" charset="0"/>
                        </a:rPr>
                        <a:t>Tenaga Peliputan</a:t>
                      </a:r>
                      <a:endParaRPr lang="id-ID" sz="1500" b="1" i="0" u="none" strike="noStrike" dirty="0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6428422"/>
                  </a:ext>
                </a:extLst>
              </a:tr>
              <a:tr h="100284">
                <a:tc>
                  <a:txBody>
                    <a:bodyPr/>
                    <a:lstStyle/>
                    <a:p>
                      <a:pPr marL="108000" algn="ctr" fontAlgn="b"/>
                      <a:r>
                        <a:rPr lang="id-ID" sz="1500" u="none" strike="noStrike">
                          <a:effectLst/>
                          <a:latin typeface="Berlin Sans FB" pitchFamily="34" charset="0"/>
                        </a:rPr>
                        <a:t>10</a:t>
                      </a:r>
                      <a:endParaRPr lang="id-ID" sz="1500" b="1" i="0" u="none" strike="noStrike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id-ID" sz="1500" u="none" strike="noStrike" dirty="0">
                          <a:effectLst/>
                          <a:latin typeface="Berlin Sans FB" pitchFamily="34" charset="0"/>
                        </a:rPr>
                        <a:t>Perawat Senjata Api</a:t>
                      </a:r>
                      <a:endParaRPr lang="id-ID" sz="1500" b="1" i="0" u="none" strike="noStrike" dirty="0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66379021"/>
                  </a:ext>
                </a:extLst>
              </a:tr>
              <a:tr h="100284">
                <a:tc>
                  <a:txBody>
                    <a:bodyPr/>
                    <a:lstStyle/>
                    <a:p>
                      <a:pPr marL="108000" algn="ctr" fontAlgn="b"/>
                      <a:r>
                        <a:rPr lang="id-ID" sz="1500" u="none" strike="noStrike">
                          <a:effectLst/>
                          <a:latin typeface="Berlin Sans FB" pitchFamily="34" charset="0"/>
                        </a:rPr>
                        <a:t>11</a:t>
                      </a:r>
                      <a:endParaRPr lang="id-ID" sz="1500" b="1" i="0" u="none" strike="noStrike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id-ID" sz="1500" u="none" strike="noStrike" dirty="0">
                          <a:effectLst/>
                          <a:latin typeface="Berlin Sans FB" pitchFamily="34" charset="0"/>
                        </a:rPr>
                        <a:t>Pengalih Media</a:t>
                      </a:r>
                      <a:endParaRPr lang="id-ID" sz="1500" b="1" i="0" u="none" strike="noStrike" dirty="0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32531500"/>
                  </a:ext>
                </a:extLst>
              </a:tr>
              <a:tr h="100284">
                <a:tc>
                  <a:txBody>
                    <a:bodyPr/>
                    <a:lstStyle/>
                    <a:p>
                      <a:pPr marL="108000" algn="ctr" fontAlgn="b"/>
                      <a:r>
                        <a:rPr lang="id-ID" sz="1500" u="none" strike="noStrike">
                          <a:effectLst/>
                          <a:latin typeface="Berlin Sans FB" pitchFamily="34" charset="0"/>
                        </a:rPr>
                        <a:t>12</a:t>
                      </a:r>
                      <a:endParaRPr lang="id-ID" sz="1500" b="1" i="0" u="none" strike="noStrike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id-ID" sz="1500" u="none" strike="noStrike" dirty="0">
                          <a:effectLst/>
                          <a:latin typeface="Berlin Sans FB" pitchFamily="34" charset="0"/>
                        </a:rPr>
                        <a:t>Pemroses</a:t>
                      </a:r>
                      <a:endParaRPr lang="id-ID" sz="1500" b="1" i="0" u="none" strike="noStrike" dirty="0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20813897"/>
                  </a:ext>
                </a:extLst>
              </a:tr>
              <a:tr h="100284">
                <a:tc>
                  <a:txBody>
                    <a:bodyPr/>
                    <a:lstStyle/>
                    <a:p>
                      <a:pPr marL="108000" algn="ctr" fontAlgn="b"/>
                      <a:r>
                        <a:rPr lang="id-ID" sz="1500" u="none" strike="noStrike">
                          <a:effectLst/>
                          <a:latin typeface="Berlin Sans FB" pitchFamily="34" charset="0"/>
                        </a:rPr>
                        <a:t>13</a:t>
                      </a:r>
                      <a:endParaRPr lang="id-ID" sz="1500" b="1" i="0" u="none" strike="noStrike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id-ID" sz="1500" u="none" strike="noStrike" dirty="0">
                          <a:effectLst/>
                          <a:latin typeface="Berlin Sans FB" pitchFamily="34" charset="0"/>
                        </a:rPr>
                        <a:t>Bendahara</a:t>
                      </a:r>
                      <a:endParaRPr lang="id-ID" sz="1500" b="1" i="0" u="none" strike="noStrike" dirty="0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06732053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19541480"/>
              </p:ext>
            </p:extLst>
          </p:nvPr>
        </p:nvGraphicFramePr>
        <p:xfrm>
          <a:off x="5292080" y="730626"/>
          <a:ext cx="3317350" cy="32437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8641">
                  <a:extLst>
                    <a:ext uri="{9D8B030D-6E8A-4147-A177-3AD203B41FA5}">
                      <a16:colId xmlns="" xmlns:a16="http://schemas.microsoft.com/office/drawing/2014/main" val="506737539"/>
                    </a:ext>
                  </a:extLst>
                </a:gridCol>
                <a:gridCol w="2638709">
                  <a:extLst>
                    <a:ext uri="{9D8B030D-6E8A-4147-A177-3AD203B41FA5}">
                      <a16:colId xmlns="" xmlns:a16="http://schemas.microsoft.com/office/drawing/2014/main" val="145707343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108000" algn="ctr" fontAlgn="b"/>
                      <a:r>
                        <a:rPr lang="id-ID" sz="1500" u="none" strike="noStrike" dirty="0" smtClean="0">
                          <a:effectLst/>
                          <a:latin typeface="Berlin Sans FB" pitchFamily="34" charset="0"/>
                        </a:rPr>
                        <a:t> No</a:t>
                      </a:r>
                      <a:endParaRPr lang="id-ID" sz="1500" b="1" i="0" u="none" strike="noStrike" dirty="0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ctr" fontAlgn="b"/>
                      <a:r>
                        <a:rPr lang="id-ID" sz="1500" u="none" strike="noStrike" dirty="0" smtClean="0">
                          <a:effectLst/>
                          <a:latin typeface="Berlin Sans FB" pitchFamily="34" charset="0"/>
                        </a:rPr>
                        <a:t>KLASIFIKASI </a:t>
                      </a:r>
                      <a:r>
                        <a:rPr lang="id-ID" sz="1500" u="none" strike="noStrike" dirty="0">
                          <a:effectLst/>
                          <a:latin typeface="Berlin Sans FB" pitchFamily="34" charset="0"/>
                        </a:rPr>
                        <a:t>B</a:t>
                      </a:r>
                      <a:endParaRPr lang="id-ID" sz="1500" b="1" i="0" u="none" strike="noStrike" dirty="0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90152290"/>
                  </a:ext>
                </a:extLst>
              </a:tr>
              <a:tr h="229877">
                <a:tc>
                  <a:txBody>
                    <a:bodyPr/>
                    <a:lstStyle/>
                    <a:p>
                      <a:pPr marL="108000" algn="ctr" fontAlgn="b"/>
                      <a:r>
                        <a:rPr lang="id-ID" sz="1500" u="none" strike="noStrike" dirty="0">
                          <a:effectLst/>
                          <a:latin typeface="Berlin Sans FB" pitchFamily="34" charset="0"/>
                        </a:rPr>
                        <a:t>14</a:t>
                      </a:r>
                      <a:endParaRPr lang="id-ID" sz="1500" b="1" i="0" u="none" strike="noStrike" dirty="0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id-ID" sz="1500" u="none" strike="noStrike" dirty="0">
                          <a:effectLst/>
                          <a:latin typeface="Berlin Sans FB" pitchFamily="34" charset="0"/>
                        </a:rPr>
                        <a:t>Herbalis</a:t>
                      </a:r>
                      <a:endParaRPr lang="id-ID" sz="1500" b="1" i="0" u="none" strike="noStrike" dirty="0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3142543"/>
                  </a:ext>
                </a:extLst>
              </a:tr>
              <a:tr h="191840">
                <a:tc>
                  <a:txBody>
                    <a:bodyPr/>
                    <a:lstStyle/>
                    <a:p>
                      <a:pPr marL="108000" algn="ctr" fontAlgn="b"/>
                      <a:r>
                        <a:rPr lang="id-ID" sz="1500" u="none" strike="noStrike" dirty="0" smtClean="0">
                          <a:effectLst/>
                          <a:latin typeface="Berlin Sans FB" pitchFamily="34" charset="0"/>
                        </a:rPr>
                        <a:t>15</a:t>
                      </a:r>
                      <a:endParaRPr lang="id-ID" sz="1500" b="1" i="0" u="none" strike="noStrike" dirty="0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id-ID" sz="1500" u="none" strike="noStrike" dirty="0">
                          <a:effectLst/>
                          <a:latin typeface="Berlin Sans FB" pitchFamily="34" charset="0"/>
                        </a:rPr>
                        <a:t>Instruktur</a:t>
                      </a:r>
                      <a:endParaRPr lang="id-ID" sz="1500" b="1" i="0" u="none" strike="noStrike" dirty="0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18768508"/>
                  </a:ext>
                </a:extLst>
              </a:tr>
              <a:tr h="100284">
                <a:tc>
                  <a:txBody>
                    <a:bodyPr/>
                    <a:lstStyle/>
                    <a:p>
                      <a:pPr marL="108000" algn="ctr" fontAlgn="b"/>
                      <a:r>
                        <a:rPr lang="id-ID" sz="1500" u="none" strike="noStrike">
                          <a:effectLst/>
                          <a:latin typeface="Berlin Sans FB" pitchFamily="34" charset="0"/>
                        </a:rPr>
                        <a:t>16</a:t>
                      </a:r>
                      <a:endParaRPr lang="id-ID" sz="1500" b="1" i="0" u="none" strike="noStrike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id-ID" sz="1500" u="none" strike="noStrike" dirty="0">
                          <a:effectLst/>
                          <a:latin typeface="Berlin Sans FB" pitchFamily="34" charset="0"/>
                        </a:rPr>
                        <a:t>Instruktur Kepala</a:t>
                      </a:r>
                      <a:endParaRPr lang="id-ID" sz="1500" b="1" i="0" u="none" strike="noStrike" dirty="0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62858884"/>
                  </a:ext>
                </a:extLst>
              </a:tr>
              <a:tr h="100284">
                <a:tc>
                  <a:txBody>
                    <a:bodyPr/>
                    <a:lstStyle/>
                    <a:p>
                      <a:pPr marL="108000" algn="ctr" fontAlgn="b"/>
                      <a:r>
                        <a:rPr lang="id-ID" sz="1500" u="none" strike="noStrike">
                          <a:effectLst/>
                          <a:latin typeface="Berlin Sans FB" pitchFamily="34" charset="0"/>
                        </a:rPr>
                        <a:t>17</a:t>
                      </a:r>
                      <a:endParaRPr lang="id-ID" sz="1500" b="1" i="0" u="none" strike="noStrike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id-ID" sz="1500" u="none" strike="noStrike" dirty="0">
                          <a:effectLst/>
                          <a:latin typeface="Berlin Sans FB" pitchFamily="34" charset="0"/>
                        </a:rPr>
                        <a:t>Jurnalis</a:t>
                      </a:r>
                      <a:endParaRPr lang="id-ID" sz="1500" b="1" i="0" u="none" strike="noStrike" dirty="0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13338995"/>
                  </a:ext>
                </a:extLst>
              </a:tr>
              <a:tr h="100284">
                <a:tc>
                  <a:txBody>
                    <a:bodyPr/>
                    <a:lstStyle/>
                    <a:p>
                      <a:pPr marL="108000" algn="ctr" fontAlgn="b"/>
                      <a:r>
                        <a:rPr lang="id-ID" sz="1500" u="none" strike="noStrike">
                          <a:effectLst/>
                          <a:latin typeface="Berlin Sans FB" pitchFamily="34" charset="0"/>
                        </a:rPr>
                        <a:t>18</a:t>
                      </a:r>
                      <a:endParaRPr lang="id-ID" sz="1500" b="1" i="0" u="none" strike="noStrike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id-ID" sz="1500" u="none" strike="noStrike" dirty="0">
                          <a:effectLst/>
                          <a:latin typeface="Berlin Sans FB" pitchFamily="34" charset="0"/>
                        </a:rPr>
                        <a:t>Juru Sita </a:t>
                      </a:r>
                      <a:endParaRPr lang="id-ID" sz="1500" b="1" i="0" u="none" strike="noStrike" dirty="0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40297724"/>
                  </a:ext>
                </a:extLst>
              </a:tr>
              <a:tr h="100284">
                <a:tc>
                  <a:txBody>
                    <a:bodyPr/>
                    <a:lstStyle/>
                    <a:p>
                      <a:pPr marL="108000" algn="ctr" fontAlgn="b"/>
                      <a:r>
                        <a:rPr lang="id-ID" sz="1500" u="none" strike="noStrike">
                          <a:effectLst/>
                          <a:latin typeface="Berlin Sans FB" pitchFamily="34" charset="0"/>
                        </a:rPr>
                        <a:t>19</a:t>
                      </a:r>
                      <a:endParaRPr lang="id-ID" sz="1500" b="1" i="0" u="none" strike="noStrike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id-ID" sz="1500" u="none" strike="noStrike">
                          <a:effectLst/>
                          <a:latin typeface="Berlin Sans FB" pitchFamily="34" charset="0"/>
                        </a:rPr>
                        <a:t>Koordinator</a:t>
                      </a:r>
                      <a:endParaRPr lang="id-ID" sz="1500" b="1" i="0" u="none" strike="noStrike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76689267"/>
                  </a:ext>
                </a:extLst>
              </a:tr>
              <a:tr h="100284">
                <a:tc>
                  <a:txBody>
                    <a:bodyPr/>
                    <a:lstStyle/>
                    <a:p>
                      <a:pPr marL="108000" algn="ctr" fontAlgn="b"/>
                      <a:r>
                        <a:rPr lang="id-ID" sz="1500" u="none" strike="noStrike">
                          <a:effectLst/>
                          <a:latin typeface="Berlin Sans FB" pitchFamily="34" charset="0"/>
                        </a:rPr>
                        <a:t>20</a:t>
                      </a:r>
                      <a:endParaRPr lang="id-ID" sz="1500" b="1" i="0" u="none" strike="noStrike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id-ID" sz="1500" u="none" strike="noStrike" dirty="0">
                          <a:effectLst/>
                          <a:latin typeface="Berlin Sans FB" pitchFamily="34" charset="0"/>
                        </a:rPr>
                        <a:t>Notulis Rapat</a:t>
                      </a:r>
                      <a:endParaRPr lang="id-ID" sz="1500" b="1" i="0" u="none" strike="noStrike" dirty="0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81573522"/>
                  </a:ext>
                </a:extLst>
              </a:tr>
              <a:tr h="100284">
                <a:tc>
                  <a:txBody>
                    <a:bodyPr/>
                    <a:lstStyle/>
                    <a:p>
                      <a:pPr marL="108000" algn="ctr" fontAlgn="b"/>
                      <a:r>
                        <a:rPr lang="id-ID" sz="1500" u="none" strike="noStrike">
                          <a:effectLst/>
                          <a:latin typeface="Berlin Sans FB" pitchFamily="34" charset="0"/>
                        </a:rPr>
                        <a:t>21</a:t>
                      </a:r>
                      <a:endParaRPr lang="id-ID" sz="1500" b="1" i="0" u="none" strike="noStrike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id-ID" sz="1500" u="none" strike="noStrike" dirty="0">
                          <a:effectLst/>
                          <a:latin typeface="Berlin Sans FB" pitchFamily="34" charset="0"/>
                        </a:rPr>
                        <a:t>Akupunturis</a:t>
                      </a:r>
                      <a:endParaRPr lang="id-ID" sz="1500" b="1" i="0" u="none" strike="noStrike" dirty="0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73985604"/>
                  </a:ext>
                </a:extLst>
              </a:tr>
              <a:tr h="100284">
                <a:tc>
                  <a:txBody>
                    <a:bodyPr/>
                    <a:lstStyle/>
                    <a:p>
                      <a:pPr marL="108000" algn="ctr" fontAlgn="b"/>
                      <a:r>
                        <a:rPr lang="id-ID" sz="1500" u="none" strike="noStrike">
                          <a:effectLst/>
                          <a:latin typeface="Berlin Sans FB" pitchFamily="34" charset="0"/>
                        </a:rPr>
                        <a:t>22</a:t>
                      </a:r>
                      <a:endParaRPr lang="id-ID" sz="1500" b="1" i="0" u="none" strike="noStrike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id-ID" sz="1500" u="none" strike="noStrike" dirty="0">
                          <a:effectLst/>
                          <a:latin typeface="Berlin Sans FB" pitchFamily="34" charset="0"/>
                        </a:rPr>
                        <a:t>Asisten Client </a:t>
                      </a:r>
                      <a:endParaRPr lang="id-ID" sz="1500" b="1" i="0" u="none" strike="noStrike" dirty="0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6428422"/>
                  </a:ext>
                </a:extLst>
              </a:tr>
              <a:tr h="100284">
                <a:tc>
                  <a:txBody>
                    <a:bodyPr/>
                    <a:lstStyle/>
                    <a:p>
                      <a:pPr marL="108000" algn="ctr" fontAlgn="b"/>
                      <a:r>
                        <a:rPr lang="id-ID" sz="1500" u="none" strike="noStrike">
                          <a:effectLst/>
                          <a:latin typeface="Berlin Sans FB" pitchFamily="34" charset="0"/>
                        </a:rPr>
                        <a:t>23</a:t>
                      </a:r>
                      <a:endParaRPr lang="id-ID" sz="1500" b="1" i="0" u="none" strike="noStrike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id-ID" sz="1500" u="none" strike="noStrike" dirty="0">
                          <a:effectLst/>
                          <a:latin typeface="Berlin Sans FB" pitchFamily="34" charset="0"/>
                        </a:rPr>
                        <a:t>Asisten Pelelang</a:t>
                      </a:r>
                      <a:endParaRPr lang="id-ID" sz="1500" b="1" i="0" u="none" strike="noStrike" dirty="0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66379021"/>
                  </a:ext>
                </a:extLst>
              </a:tr>
              <a:tr h="100284">
                <a:tc>
                  <a:txBody>
                    <a:bodyPr/>
                    <a:lstStyle/>
                    <a:p>
                      <a:pPr marL="108000" algn="ctr" fontAlgn="b"/>
                      <a:endParaRPr lang="id-ID" sz="1500" b="1" i="0" u="none" strike="noStrike" dirty="0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ctr"/>
                      <a:endParaRPr lang="id-ID" sz="1500" b="1" i="0" u="none" strike="noStrike" dirty="0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32531500"/>
                  </a:ext>
                </a:extLst>
              </a:tr>
              <a:tr h="100284">
                <a:tc>
                  <a:txBody>
                    <a:bodyPr/>
                    <a:lstStyle/>
                    <a:p>
                      <a:pPr marL="108000" algn="ctr" fontAlgn="b"/>
                      <a:endParaRPr lang="id-ID" sz="1500" b="1" i="0" u="none" strike="noStrike" dirty="0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endParaRPr lang="id-ID" sz="1500" b="1" i="0" u="none" strike="noStrike" dirty="0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20813897"/>
                  </a:ext>
                </a:extLst>
              </a:tr>
              <a:tr h="100284">
                <a:tc>
                  <a:txBody>
                    <a:bodyPr/>
                    <a:lstStyle/>
                    <a:p>
                      <a:pPr marL="108000" algn="ctr" fontAlgn="b"/>
                      <a:endParaRPr lang="id-ID" sz="1500" b="1" i="0" u="none" strike="noStrike" dirty="0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endParaRPr lang="id-ID" sz="1500" b="1" i="0" u="none" strike="noStrike" dirty="0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06732053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155651" y="332656"/>
            <a:ext cx="684076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b="1" dirty="0" smtClean="0">
                <a:solidFill>
                  <a:schemeClr val="bg1"/>
                </a:solidFill>
              </a:rPr>
              <a:t>PENATAAN</a:t>
            </a:r>
            <a:r>
              <a:rPr lang="id-ID" b="1" dirty="0" smtClean="0"/>
              <a:t> </a:t>
            </a:r>
            <a:r>
              <a:rPr lang="id-ID" b="1" dirty="0" smtClean="0">
                <a:solidFill>
                  <a:schemeClr val="bg1"/>
                </a:solidFill>
              </a:rPr>
              <a:t>NOMENKLATUR</a:t>
            </a:r>
            <a:r>
              <a:rPr lang="id-ID" b="1" dirty="0" smtClean="0"/>
              <a:t> </a:t>
            </a:r>
            <a:r>
              <a:rPr lang="id-ID" b="1" dirty="0" smtClean="0">
                <a:solidFill>
                  <a:schemeClr val="bg1"/>
                </a:solidFill>
              </a:rPr>
              <a:t>JABATAN</a:t>
            </a:r>
            <a:r>
              <a:rPr lang="id-ID" b="1" dirty="0" smtClean="0"/>
              <a:t> </a:t>
            </a:r>
            <a:r>
              <a:rPr lang="id-ID" b="1" dirty="0" smtClean="0">
                <a:solidFill>
                  <a:schemeClr val="bg1"/>
                </a:solidFill>
              </a:rPr>
              <a:t>PELAKSANA</a:t>
            </a:r>
            <a:r>
              <a:rPr lang="id-ID" b="1" dirty="0" smtClean="0"/>
              <a:t> </a:t>
            </a:r>
            <a:endParaRPr lang="id-ID" b="1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93821918"/>
              </p:ext>
            </p:extLst>
          </p:nvPr>
        </p:nvGraphicFramePr>
        <p:xfrm>
          <a:off x="1691680" y="4149080"/>
          <a:ext cx="5472608" cy="14171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88032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bg1"/>
                          </a:solidFill>
                        </a:rPr>
                        <a:t>TUGAS JABATAN</a:t>
                      </a:r>
                      <a:endParaRPr lang="id-ID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21000">
                <a:tc>
                  <a:txBody>
                    <a:bodyPr/>
                    <a:lstStyle/>
                    <a:p>
                      <a:pPr marL="108000" algn="l" defTabSz="914400" rtl="0" eaLnBrk="1" fontAlgn="b" latinLnBrk="0" hangingPunct="1"/>
                      <a:r>
                        <a:rPr lang="id-ID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Berlin Sans FB" pitchFamily="34" charset="0"/>
                          <a:ea typeface="+mn-ea"/>
                          <a:cs typeface="+mn-cs"/>
                        </a:rPr>
                        <a:t>Pengklasifikasian</a:t>
                      </a:r>
                    </a:p>
                  </a:txBody>
                  <a:tcPr marL="5401" marR="5401" marT="5401" marB="0" anchor="b"/>
                </a:tc>
                <a:tc>
                  <a:txBody>
                    <a:bodyPr/>
                    <a:lstStyle/>
                    <a:p>
                      <a:pPr marL="108000" algn="l" defTabSz="914400" rtl="0" eaLnBrk="1" fontAlgn="b" latinLnBrk="0" hangingPunct="1"/>
                      <a:r>
                        <a:rPr lang="id-ID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Berlin Sans FB" pitchFamily="34" charset="0"/>
                          <a:ea typeface="+mn-ea"/>
                          <a:cs typeface="+mn-cs"/>
                        </a:rPr>
                        <a:t>Penyinkronisasikan</a:t>
                      </a:r>
                    </a:p>
                  </a:txBody>
                  <a:tcPr marL="5401" marR="5401" marT="5401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9791">
                <a:tc>
                  <a:txBody>
                    <a:bodyPr/>
                    <a:lstStyle/>
                    <a:p>
                      <a:pPr marL="108000" algn="l" defTabSz="914400" rtl="0" eaLnBrk="1" fontAlgn="b" latinLnBrk="0" hangingPunct="1"/>
                      <a:r>
                        <a:rPr lang="id-ID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Berlin Sans FB" pitchFamily="34" charset="0"/>
                          <a:ea typeface="+mn-ea"/>
                          <a:cs typeface="+mn-cs"/>
                        </a:rPr>
                        <a:t>Penginventarisasian</a:t>
                      </a:r>
                    </a:p>
                  </a:txBody>
                  <a:tcPr marL="5401" marR="5401" marT="5401" marB="0" anchor="b"/>
                </a:tc>
                <a:tc>
                  <a:txBody>
                    <a:bodyPr/>
                    <a:lstStyle/>
                    <a:p>
                      <a:pPr marL="108000" algn="l" defTabSz="914400" rtl="0" eaLnBrk="1" fontAlgn="b" latinLnBrk="0" hangingPunct="1"/>
                      <a:r>
                        <a:rPr lang="id-ID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Berlin Sans FB" pitchFamily="34" charset="0"/>
                          <a:ea typeface="+mn-ea"/>
                          <a:cs typeface="+mn-cs"/>
                        </a:rPr>
                        <a:t>Pelaporan</a:t>
                      </a:r>
                    </a:p>
                  </a:txBody>
                  <a:tcPr marL="5401" marR="5401" marT="5401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108000" algn="l" defTabSz="914400" rtl="0" eaLnBrk="1" fontAlgn="b" latinLnBrk="0" hangingPunct="1"/>
                      <a:r>
                        <a:rPr lang="id-ID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Berlin Sans FB" pitchFamily="34" charset="0"/>
                          <a:ea typeface="+mn-ea"/>
                          <a:cs typeface="+mn-cs"/>
                        </a:rPr>
                        <a:t>Pengelompokan</a:t>
                      </a:r>
                    </a:p>
                  </a:txBody>
                  <a:tcPr marL="5401" marR="5401" marT="5401" marB="0" anchor="b"/>
                </a:tc>
                <a:tc>
                  <a:txBody>
                    <a:bodyPr/>
                    <a:lstStyle/>
                    <a:p>
                      <a:pPr marL="108000" algn="l" defTabSz="914400" rtl="0" eaLnBrk="1" fontAlgn="b" latinLnBrk="0" hangingPunct="1"/>
                      <a:r>
                        <a:rPr lang="id-ID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Berlin Sans FB" pitchFamily="34" charset="0"/>
                          <a:ea typeface="+mn-ea"/>
                          <a:cs typeface="+mn-cs"/>
                        </a:rPr>
                        <a:t>Penyiapan</a:t>
                      </a:r>
                    </a:p>
                  </a:txBody>
                  <a:tcPr marL="5401" marR="5401" marT="5401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marL="108000" algn="l" defTabSz="914400" rtl="0" eaLnBrk="1" fontAlgn="b" latinLnBrk="0" hangingPunct="1"/>
                      <a:r>
                        <a:rPr lang="id-ID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Berlin Sans FB" pitchFamily="34" charset="0"/>
                          <a:ea typeface="+mn-ea"/>
                          <a:cs typeface="+mn-cs"/>
                        </a:rPr>
                        <a:t>Penelusuran</a:t>
                      </a:r>
                    </a:p>
                  </a:txBody>
                  <a:tcPr marL="5401" marR="5401" marT="5401" marB="0" anchor="b"/>
                </a:tc>
                <a:tc>
                  <a:txBody>
                    <a:bodyPr/>
                    <a:lstStyle/>
                    <a:p>
                      <a:pPr marL="108000" algn="l" defTabSz="914400" rtl="0" eaLnBrk="1" fontAlgn="b" latinLnBrk="0" hangingPunct="1"/>
                      <a:r>
                        <a:rPr lang="id-ID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Berlin Sans FB" pitchFamily="34" charset="0"/>
                          <a:ea typeface="+mn-ea"/>
                          <a:cs typeface="+mn-cs"/>
                        </a:rPr>
                        <a:t>Pemeriksaan</a:t>
                      </a:r>
                    </a:p>
                  </a:txBody>
                  <a:tcPr marL="5401" marR="5401" marT="5401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292884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EC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19093627"/>
              </p:ext>
            </p:extLst>
          </p:nvPr>
        </p:nvGraphicFramePr>
        <p:xfrm>
          <a:off x="467544" y="764704"/>
          <a:ext cx="3672408" cy="33843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8641">
                  <a:extLst>
                    <a:ext uri="{9D8B030D-6E8A-4147-A177-3AD203B41FA5}">
                      <a16:colId xmlns="" xmlns:a16="http://schemas.microsoft.com/office/drawing/2014/main" val="506737539"/>
                    </a:ext>
                  </a:extLst>
                </a:gridCol>
                <a:gridCol w="2993767">
                  <a:extLst>
                    <a:ext uri="{9D8B030D-6E8A-4147-A177-3AD203B41FA5}">
                      <a16:colId xmlns="" xmlns:a16="http://schemas.microsoft.com/office/drawing/2014/main" val="1457073438"/>
                    </a:ext>
                  </a:extLst>
                </a:gridCol>
              </a:tblGrid>
              <a:tr h="241741">
                <a:tc>
                  <a:txBody>
                    <a:bodyPr/>
                    <a:lstStyle/>
                    <a:p>
                      <a:pPr marL="108000" algn="ctr" fontAlgn="b"/>
                      <a:r>
                        <a:rPr lang="id-ID" sz="1500" u="none" strike="noStrike" dirty="0" smtClean="0">
                          <a:effectLst/>
                          <a:latin typeface="Berlin Sans FB" pitchFamily="34" charset="0"/>
                        </a:rPr>
                        <a:t>No</a:t>
                      </a:r>
                      <a:endParaRPr lang="id-ID" sz="1500" b="1" i="0" u="none" strike="noStrike" dirty="0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ctr" fontAlgn="b"/>
                      <a:r>
                        <a:rPr lang="id-ID" sz="1500" u="none" strike="noStrike" dirty="0" smtClean="0">
                          <a:effectLst/>
                          <a:latin typeface="Berlin Sans FB" pitchFamily="34" charset="0"/>
                        </a:rPr>
                        <a:t>KLASIFIKASI </a:t>
                      </a:r>
                      <a:r>
                        <a:rPr lang="id-ID" sz="1500" u="none" strike="noStrike" dirty="0">
                          <a:effectLst/>
                          <a:latin typeface="Berlin Sans FB" pitchFamily="34" charset="0"/>
                        </a:rPr>
                        <a:t>C</a:t>
                      </a:r>
                      <a:endParaRPr lang="id-ID" sz="1500" b="1" i="0" u="none" strike="noStrike" dirty="0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90152290"/>
                  </a:ext>
                </a:extLst>
              </a:tr>
              <a:tr h="241741">
                <a:tc>
                  <a:txBody>
                    <a:bodyPr/>
                    <a:lstStyle/>
                    <a:p>
                      <a:pPr marL="108000" algn="ctr" fontAlgn="b"/>
                      <a:r>
                        <a:rPr lang="id-ID" sz="1500" u="none" strike="noStrike">
                          <a:effectLst/>
                          <a:latin typeface="Berlin Sans FB" pitchFamily="34" charset="0"/>
                        </a:rPr>
                        <a:t>1</a:t>
                      </a:r>
                      <a:endParaRPr lang="id-ID" sz="1500" b="1" i="0" u="none" strike="noStrike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id-ID" sz="1500" u="none" strike="noStrike" dirty="0">
                          <a:effectLst/>
                          <a:latin typeface="Berlin Sans FB" pitchFamily="34" charset="0"/>
                        </a:rPr>
                        <a:t>Pengadministrasi</a:t>
                      </a:r>
                      <a:endParaRPr lang="id-ID" sz="1500" b="1" i="0" u="none" strike="noStrike" dirty="0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3142543"/>
                  </a:ext>
                </a:extLst>
              </a:tr>
              <a:tr h="241741">
                <a:tc>
                  <a:txBody>
                    <a:bodyPr/>
                    <a:lstStyle/>
                    <a:p>
                      <a:pPr marL="108000" algn="ctr" fontAlgn="b"/>
                      <a:r>
                        <a:rPr lang="id-ID" sz="1500" u="none" strike="noStrike">
                          <a:effectLst/>
                          <a:latin typeface="Berlin Sans FB" pitchFamily="34" charset="0"/>
                        </a:rPr>
                        <a:t>2</a:t>
                      </a:r>
                      <a:endParaRPr lang="id-ID" sz="1500" b="1" i="0" u="none" strike="noStrike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id-ID" sz="1500" u="none" strike="noStrike" dirty="0">
                          <a:effectLst/>
                          <a:latin typeface="Berlin Sans FB" pitchFamily="34" charset="0"/>
                        </a:rPr>
                        <a:t>teknisi</a:t>
                      </a:r>
                      <a:endParaRPr lang="id-ID" sz="1500" b="1" i="0" u="none" strike="noStrike" dirty="0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18768508"/>
                  </a:ext>
                </a:extLst>
              </a:tr>
              <a:tr h="241741">
                <a:tc>
                  <a:txBody>
                    <a:bodyPr/>
                    <a:lstStyle/>
                    <a:p>
                      <a:pPr marL="108000" algn="ctr" fontAlgn="b"/>
                      <a:r>
                        <a:rPr lang="id-ID" sz="1500" u="none" strike="noStrike">
                          <a:effectLst/>
                          <a:latin typeface="Berlin Sans FB" pitchFamily="34" charset="0"/>
                        </a:rPr>
                        <a:t>3</a:t>
                      </a:r>
                      <a:endParaRPr lang="id-ID" sz="1500" b="1" i="0" u="none" strike="noStrike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id-ID" sz="1500" u="none" strike="noStrike" dirty="0">
                          <a:effectLst/>
                          <a:latin typeface="Berlin Sans FB" pitchFamily="34" charset="0"/>
                        </a:rPr>
                        <a:t>Petugas</a:t>
                      </a:r>
                      <a:endParaRPr lang="id-ID" sz="1500" b="1" i="0" u="none" strike="noStrike" dirty="0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62858884"/>
                  </a:ext>
                </a:extLst>
              </a:tr>
              <a:tr h="241741">
                <a:tc>
                  <a:txBody>
                    <a:bodyPr/>
                    <a:lstStyle/>
                    <a:p>
                      <a:pPr marL="108000" algn="ctr" fontAlgn="b"/>
                      <a:r>
                        <a:rPr lang="id-ID" sz="1500" u="none" strike="noStrike">
                          <a:effectLst/>
                          <a:latin typeface="Berlin Sans FB" pitchFamily="34" charset="0"/>
                        </a:rPr>
                        <a:t>4</a:t>
                      </a:r>
                      <a:endParaRPr lang="id-ID" sz="1500" b="1" i="0" u="none" strike="noStrike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id-ID" sz="1500" u="none" strike="noStrike" dirty="0">
                          <a:effectLst/>
                          <a:latin typeface="Berlin Sans FB" pitchFamily="34" charset="0"/>
                        </a:rPr>
                        <a:t>Pemelihara Senjata Api</a:t>
                      </a:r>
                      <a:endParaRPr lang="id-ID" sz="1500" b="1" i="0" u="none" strike="noStrike" dirty="0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13338995"/>
                  </a:ext>
                </a:extLst>
              </a:tr>
              <a:tr h="241741">
                <a:tc>
                  <a:txBody>
                    <a:bodyPr/>
                    <a:lstStyle/>
                    <a:p>
                      <a:pPr marL="108000" algn="ctr" fontAlgn="b"/>
                      <a:r>
                        <a:rPr lang="id-ID" sz="1500" u="none" strike="noStrike">
                          <a:effectLst/>
                          <a:latin typeface="Berlin Sans FB" pitchFamily="34" charset="0"/>
                        </a:rPr>
                        <a:t>5</a:t>
                      </a:r>
                      <a:endParaRPr lang="id-ID" sz="1500" b="1" i="0" u="none" strike="noStrike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id-ID" sz="1500" u="none" strike="noStrike" dirty="0">
                          <a:effectLst/>
                          <a:latin typeface="Berlin Sans FB" pitchFamily="34" charset="0"/>
                        </a:rPr>
                        <a:t>Juru </a:t>
                      </a:r>
                      <a:endParaRPr lang="id-ID" sz="1500" b="1" i="0" u="none" strike="noStrike" dirty="0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40297724"/>
                  </a:ext>
                </a:extLst>
              </a:tr>
              <a:tr h="241741">
                <a:tc>
                  <a:txBody>
                    <a:bodyPr/>
                    <a:lstStyle/>
                    <a:p>
                      <a:pPr marL="108000" algn="ctr" fontAlgn="b"/>
                      <a:r>
                        <a:rPr lang="id-ID" sz="1500" u="none" strike="noStrike">
                          <a:effectLst/>
                          <a:latin typeface="Berlin Sans FB" pitchFamily="34" charset="0"/>
                        </a:rPr>
                        <a:t>6</a:t>
                      </a:r>
                      <a:endParaRPr lang="id-ID" sz="1500" b="1" i="0" u="none" strike="noStrike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id-ID" sz="1500" u="none" strike="noStrike" dirty="0">
                          <a:effectLst/>
                          <a:latin typeface="Berlin Sans FB" pitchFamily="34" charset="0"/>
                        </a:rPr>
                        <a:t>Pramu</a:t>
                      </a:r>
                      <a:endParaRPr lang="id-ID" sz="1500" b="1" i="0" u="none" strike="noStrike" dirty="0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76689267"/>
                  </a:ext>
                </a:extLst>
              </a:tr>
              <a:tr h="241741">
                <a:tc>
                  <a:txBody>
                    <a:bodyPr/>
                    <a:lstStyle/>
                    <a:p>
                      <a:pPr marL="108000" algn="ctr" fontAlgn="b"/>
                      <a:r>
                        <a:rPr lang="id-ID" sz="1500" u="none" strike="noStrike">
                          <a:effectLst/>
                          <a:latin typeface="Berlin Sans FB" pitchFamily="34" charset="0"/>
                        </a:rPr>
                        <a:t>7</a:t>
                      </a:r>
                      <a:endParaRPr lang="id-ID" sz="1500" b="1" i="0" u="none" strike="noStrike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id-ID" sz="1500" u="none" strike="noStrike" dirty="0">
                          <a:effectLst/>
                          <a:latin typeface="Berlin Sans FB" pitchFamily="34" charset="0"/>
                        </a:rPr>
                        <a:t>Operator</a:t>
                      </a:r>
                      <a:endParaRPr lang="id-ID" sz="1500" b="1" i="0" u="none" strike="noStrike" dirty="0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81573522"/>
                  </a:ext>
                </a:extLst>
              </a:tr>
              <a:tr h="241741">
                <a:tc>
                  <a:txBody>
                    <a:bodyPr/>
                    <a:lstStyle/>
                    <a:p>
                      <a:pPr marL="108000" algn="ctr" fontAlgn="b"/>
                      <a:r>
                        <a:rPr lang="id-ID" sz="1500" u="none" strike="noStrike">
                          <a:effectLst/>
                          <a:latin typeface="Berlin Sans FB" pitchFamily="34" charset="0"/>
                        </a:rPr>
                        <a:t>8</a:t>
                      </a:r>
                      <a:endParaRPr lang="id-ID" sz="1500" b="1" i="0" u="none" strike="noStrike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id-ID" sz="1500" u="none" strike="noStrike" dirty="0">
                          <a:effectLst/>
                          <a:latin typeface="Berlin Sans FB" pitchFamily="34" charset="0"/>
                        </a:rPr>
                        <a:t>Pengemudi </a:t>
                      </a:r>
                      <a:endParaRPr lang="id-ID" sz="1500" b="1" i="0" u="none" strike="noStrike" dirty="0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73985604"/>
                  </a:ext>
                </a:extLst>
              </a:tr>
              <a:tr h="241741">
                <a:tc>
                  <a:txBody>
                    <a:bodyPr/>
                    <a:lstStyle/>
                    <a:p>
                      <a:pPr marL="108000" algn="ctr" fontAlgn="b"/>
                      <a:r>
                        <a:rPr lang="id-ID" sz="1500" u="none" strike="noStrike">
                          <a:effectLst/>
                          <a:latin typeface="Berlin Sans FB" pitchFamily="34" charset="0"/>
                        </a:rPr>
                        <a:t>9</a:t>
                      </a:r>
                      <a:endParaRPr lang="id-ID" sz="1500" b="1" i="0" u="none" strike="noStrike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id-ID" sz="1500" u="none" strike="noStrike" dirty="0">
                          <a:effectLst/>
                          <a:latin typeface="Berlin Sans FB" pitchFamily="34" charset="0"/>
                        </a:rPr>
                        <a:t>Penjaga</a:t>
                      </a:r>
                      <a:endParaRPr lang="id-ID" sz="1500" b="1" i="0" u="none" strike="noStrike" dirty="0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6428422"/>
                  </a:ext>
                </a:extLst>
              </a:tr>
              <a:tr h="241741">
                <a:tc>
                  <a:txBody>
                    <a:bodyPr/>
                    <a:lstStyle/>
                    <a:p>
                      <a:pPr marL="108000" algn="ctr" fontAlgn="b"/>
                      <a:r>
                        <a:rPr lang="id-ID" sz="1500" u="none" strike="noStrike">
                          <a:effectLst/>
                          <a:latin typeface="Berlin Sans FB" pitchFamily="34" charset="0"/>
                        </a:rPr>
                        <a:t>10</a:t>
                      </a:r>
                      <a:endParaRPr lang="id-ID" sz="1500" b="1" i="0" u="none" strike="noStrike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id-ID" sz="1500" u="none" strike="noStrike" dirty="0">
                          <a:effectLst/>
                          <a:latin typeface="Berlin Sans FB" pitchFamily="34" charset="0"/>
                        </a:rPr>
                        <a:t>Pranata</a:t>
                      </a:r>
                      <a:endParaRPr lang="id-ID" sz="1500" b="1" i="0" u="none" strike="noStrike" dirty="0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66379021"/>
                  </a:ext>
                </a:extLst>
              </a:tr>
              <a:tr h="241741">
                <a:tc>
                  <a:txBody>
                    <a:bodyPr/>
                    <a:lstStyle/>
                    <a:p>
                      <a:pPr marL="108000" algn="ctr" fontAlgn="b"/>
                      <a:r>
                        <a:rPr lang="id-ID" sz="1500" u="none" strike="noStrike">
                          <a:effectLst/>
                          <a:latin typeface="Berlin Sans FB" pitchFamily="34" charset="0"/>
                        </a:rPr>
                        <a:t>11</a:t>
                      </a:r>
                      <a:endParaRPr lang="id-ID" sz="1500" b="1" i="0" u="none" strike="noStrike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id-ID" sz="1500" u="none" strike="noStrike" dirty="0">
                          <a:effectLst/>
                          <a:latin typeface="Berlin Sans FB" pitchFamily="34" charset="0"/>
                        </a:rPr>
                        <a:t>Pemandu Wisata</a:t>
                      </a:r>
                      <a:endParaRPr lang="id-ID" sz="1500" b="1" i="0" u="none" strike="noStrike" dirty="0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32531500"/>
                  </a:ext>
                </a:extLst>
              </a:tr>
              <a:tr h="241741">
                <a:tc>
                  <a:txBody>
                    <a:bodyPr/>
                    <a:lstStyle/>
                    <a:p>
                      <a:pPr marL="108000" algn="ctr" fontAlgn="b"/>
                      <a:r>
                        <a:rPr lang="id-ID" sz="1500" u="none" strike="noStrike">
                          <a:effectLst/>
                          <a:latin typeface="Berlin Sans FB" pitchFamily="34" charset="0"/>
                        </a:rPr>
                        <a:t>12</a:t>
                      </a:r>
                      <a:endParaRPr lang="id-ID" sz="1500" b="1" i="0" u="none" strike="noStrike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id-ID" sz="1500" u="none" strike="noStrike" dirty="0">
                          <a:effectLst/>
                          <a:latin typeface="Berlin Sans FB" pitchFamily="34" charset="0"/>
                        </a:rPr>
                        <a:t>Pelatih</a:t>
                      </a:r>
                      <a:endParaRPr lang="id-ID" sz="1500" b="1" i="0" u="none" strike="noStrike" dirty="0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20813897"/>
                  </a:ext>
                </a:extLst>
              </a:tr>
              <a:tr h="241741">
                <a:tc>
                  <a:txBody>
                    <a:bodyPr/>
                    <a:lstStyle/>
                    <a:p>
                      <a:pPr marL="108000" algn="ctr" fontAlgn="b"/>
                      <a:r>
                        <a:rPr lang="id-ID" sz="1500" u="none" strike="noStrike">
                          <a:effectLst/>
                          <a:latin typeface="Berlin Sans FB" pitchFamily="34" charset="0"/>
                        </a:rPr>
                        <a:t>13</a:t>
                      </a:r>
                      <a:endParaRPr lang="id-ID" sz="1500" b="1" i="0" u="none" strike="noStrike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id-ID" sz="1500" u="none" strike="noStrike" dirty="0">
                          <a:effectLst/>
                          <a:latin typeface="Berlin Sans FB" pitchFamily="34" charset="0"/>
                        </a:rPr>
                        <a:t>Montir Teknika</a:t>
                      </a:r>
                      <a:endParaRPr lang="id-ID" sz="1500" b="1" i="0" u="none" strike="noStrike" dirty="0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06732053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42695659"/>
              </p:ext>
            </p:extLst>
          </p:nvPr>
        </p:nvGraphicFramePr>
        <p:xfrm>
          <a:off x="4788024" y="730626"/>
          <a:ext cx="3821406" cy="34418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1757">
                  <a:extLst>
                    <a:ext uri="{9D8B030D-6E8A-4147-A177-3AD203B41FA5}">
                      <a16:colId xmlns="" xmlns:a16="http://schemas.microsoft.com/office/drawing/2014/main" val="506737539"/>
                    </a:ext>
                  </a:extLst>
                </a:gridCol>
                <a:gridCol w="3039649">
                  <a:extLst>
                    <a:ext uri="{9D8B030D-6E8A-4147-A177-3AD203B41FA5}">
                      <a16:colId xmlns="" xmlns:a16="http://schemas.microsoft.com/office/drawing/2014/main" val="145707343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108000" algn="ctr" fontAlgn="b"/>
                      <a:r>
                        <a:rPr lang="id-ID" sz="1500" u="none" strike="noStrike" dirty="0" smtClean="0">
                          <a:effectLst/>
                          <a:latin typeface="Berlin Sans FB" pitchFamily="34" charset="0"/>
                        </a:rPr>
                        <a:t>No</a:t>
                      </a:r>
                      <a:endParaRPr lang="id-ID" sz="1500" b="1" i="0" u="none" strike="noStrike" dirty="0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ctr" fontAlgn="b"/>
                      <a:r>
                        <a:rPr lang="id-ID" sz="1500" u="none" strike="noStrike" dirty="0" smtClean="0">
                          <a:effectLst/>
                          <a:latin typeface="Berlin Sans FB" pitchFamily="34" charset="0"/>
                        </a:rPr>
                        <a:t>KLASIFIKASI </a:t>
                      </a:r>
                      <a:r>
                        <a:rPr lang="id-ID" sz="1500" u="none" strike="noStrike" dirty="0">
                          <a:effectLst/>
                          <a:latin typeface="Berlin Sans FB" pitchFamily="34" charset="0"/>
                        </a:rPr>
                        <a:t>C</a:t>
                      </a:r>
                      <a:endParaRPr lang="id-ID" sz="1500" b="1" i="0" u="none" strike="noStrike" dirty="0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90152290"/>
                  </a:ext>
                </a:extLst>
              </a:tr>
              <a:tr h="229877">
                <a:tc>
                  <a:txBody>
                    <a:bodyPr/>
                    <a:lstStyle/>
                    <a:p>
                      <a:pPr marL="108000" algn="ctr" fontAlgn="b"/>
                      <a:r>
                        <a:rPr lang="id-ID" sz="1500" u="none" strike="noStrike" dirty="0">
                          <a:effectLst/>
                          <a:latin typeface="Berlin Sans FB" pitchFamily="34" charset="0"/>
                        </a:rPr>
                        <a:t>14</a:t>
                      </a:r>
                      <a:endParaRPr lang="id-ID" sz="1500" b="1" i="0" u="none" strike="noStrike" dirty="0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id-ID" sz="1400" u="none" strike="noStrike" dirty="0" smtClean="0">
                          <a:effectLst/>
                          <a:latin typeface="Berlin Sans FB" pitchFamily="34" charset="0"/>
                        </a:rPr>
                        <a:t>Registrasi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3142543"/>
                  </a:ext>
                </a:extLst>
              </a:tr>
              <a:tr h="191840">
                <a:tc>
                  <a:txBody>
                    <a:bodyPr/>
                    <a:lstStyle/>
                    <a:p>
                      <a:pPr marL="108000" algn="ctr" fontAlgn="b"/>
                      <a:r>
                        <a:rPr lang="id-ID" sz="1500" u="none" strike="noStrike" dirty="0" smtClean="0">
                          <a:effectLst/>
                          <a:latin typeface="Berlin Sans FB" pitchFamily="34" charset="0"/>
                        </a:rPr>
                        <a:t>15</a:t>
                      </a:r>
                      <a:endParaRPr lang="id-ID" sz="1500" b="1" i="0" u="none" strike="noStrike" dirty="0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sv-SE" sz="1400" u="none" strike="noStrike" dirty="0">
                          <a:effectLst/>
                          <a:latin typeface="Berlin Sans FB" pitchFamily="34" charset="0"/>
                        </a:rPr>
                        <a:t>Satuan Pelaksana Sistem Pengendalian Internal</a:t>
                      </a:r>
                      <a:endParaRPr lang="sv-SE" sz="1400" b="1" i="0" u="none" strike="noStrike" dirty="0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18768508"/>
                  </a:ext>
                </a:extLst>
              </a:tr>
              <a:tr h="100284">
                <a:tc>
                  <a:txBody>
                    <a:bodyPr/>
                    <a:lstStyle/>
                    <a:p>
                      <a:pPr marL="108000" algn="ctr" fontAlgn="b"/>
                      <a:r>
                        <a:rPr lang="id-ID" sz="1500" u="none" strike="noStrike">
                          <a:effectLst/>
                          <a:latin typeface="Berlin Sans FB" pitchFamily="34" charset="0"/>
                        </a:rPr>
                        <a:t>16</a:t>
                      </a:r>
                      <a:endParaRPr lang="id-ID" sz="1500" b="1" i="0" u="none" strike="noStrike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id-ID" sz="1400" u="none" strike="noStrike" dirty="0">
                          <a:effectLst/>
                          <a:latin typeface="Berlin Sans FB" pitchFamily="34" charset="0"/>
                        </a:rPr>
                        <a:t>Sekretaris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62858884"/>
                  </a:ext>
                </a:extLst>
              </a:tr>
              <a:tr h="100284">
                <a:tc>
                  <a:txBody>
                    <a:bodyPr/>
                    <a:lstStyle/>
                    <a:p>
                      <a:pPr marL="108000" algn="ctr" fontAlgn="b"/>
                      <a:r>
                        <a:rPr lang="id-ID" sz="1500" u="none" strike="noStrike">
                          <a:effectLst/>
                          <a:latin typeface="Berlin Sans FB" pitchFamily="34" charset="0"/>
                        </a:rPr>
                        <a:t>17</a:t>
                      </a:r>
                      <a:endParaRPr lang="id-ID" sz="1500" b="1" i="0" u="none" strike="noStrike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id-ID" sz="1400" u="none" strike="noStrike" dirty="0">
                          <a:effectLst/>
                          <a:latin typeface="Berlin Sans FB" pitchFamily="34" charset="0"/>
                        </a:rPr>
                        <a:t>Serang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13338995"/>
                  </a:ext>
                </a:extLst>
              </a:tr>
              <a:tr h="100284">
                <a:tc>
                  <a:txBody>
                    <a:bodyPr/>
                    <a:lstStyle/>
                    <a:p>
                      <a:pPr marL="108000" algn="ctr" fontAlgn="b"/>
                      <a:r>
                        <a:rPr lang="id-ID" sz="1500" u="none" strike="noStrike">
                          <a:effectLst/>
                          <a:latin typeface="Berlin Sans FB" pitchFamily="34" charset="0"/>
                        </a:rPr>
                        <a:t>18</a:t>
                      </a:r>
                      <a:endParaRPr lang="id-ID" sz="1500" b="1" i="0" u="none" strike="noStrike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id-ID" sz="1400" u="none" strike="noStrike" dirty="0">
                          <a:effectLst/>
                          <a:latin typeface="Berlin Sans FB" pitchFamily="34" charset="0"/>
                        </a:rPr>
                        <a:t>Polisi Khusus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40297724"/>
                  </a:ext>
                </a:extLst>
              </a:tr>
              <a:tr h="100284">
                <a:tc>
                  <a:txBody>
                    <a:bodyPr/>
                    <a:lstStyle/>
                    <a:p>
                      <a:pPr marL="108000" algn="ctr" fontAlgn="b"/>
                      <a:r>
                        <a:rPr lang="id-ID" sz="1500" u="none" strike="noStrike">
                          <a:effectLst/>
                          <a:latin typeface="Berlin Sans FB" pitchFamily="34" charset="0"/>
                        </a:rPr>
                        <a:t>19</a:t>
                      </a:r>
                      <a:endParaRPr lang="id-ID" sz="1500" b="1" i="0" u="none" strike="noStrike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id-ID" sz="1400" u="none" strike="noStrike" dirty="0">
                          <a:effectLst/>
                          <a:latin typeface="Berlin Sans FB" pitchFamily="34" charset="0"/>
                        </a:rPr>
                        <a:t>Penulis Steno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76689267"/>
                  </a:ext>
                </a:extLst>
              </a:tr>
              <a:tr h="100284">
                <a:tc>
                  <a:txBody>
                    <a:bodyPr/>
                    <a:lstStyle/>
                    <a:p>
                      <a:pPr marL="108000" algn="ctr" fontAlgn="b"/>
                      <a:r>
                        <a:rPr lang="id-ID" sz="1500" u="none" strike="noStrike" dirty="0">
                          <a:effectLst/>
                          <a:latin typeface="Berlin Sans FB" pitchFamily="34" charset="0"/>
                        </a:rPr>
                        <a:t>20</a:t>
                      </a:r>
                      <a:endParaRPr lang="id-ID" sz="1500" b="1" i="0" u="none" strike="noStrike" dirty="0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id-ID" sz="1400" u="none" strike="noStrike" dirty="0">
                          <a:effectLst/>
                          <a:latin typeface="Berlin Sans FB" pitchFamily="34" charset="0"/>
                        </a:rPr>
                        <a:t>Pengambil Sampel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81573522"/>
                  </a:ext>
                </a:extLst>
              </a:tr>
              <a:tr h="100284">
                <a:tc>
                  <a:txBody>
                    <a:bodyPr/>
                    <a:lstStyle/>
                    <a:p>
                      <a:pPr marL="108000" algn="ctr" fontAlgn="b"/>
                      <a:r>
                        <a:rPr lang="id-ID" sz="1500" u="none" strike="noStrike" dirty="0">
                          <a:effectLst/>
                          <a:latin typeface="Berlin Sans FB" pitchFamily="34" charset="0"/>
                        </a:rPr>
                        <a:t>21</a:t>
                      </a:r>
                      <a:endParaRPr lang="id-ID" sz="1500" b="1" i="0" u="none" strike="noStrike" dirty="0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id-ID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Berlin Sans FB" pitchFamily="34" charset="0"/>
                          <a:ea typeface="+mn-ea"/>
                          <a:cs typeface="+mn-cs"/>
                        </a:rPr>
                        <a:t>Pengawal Tahanan/ Narapidana</a:t>
                      </a:r>
                    </a:p>
                  </a:txBody>
                  <a:tcPr marL="3096" marR="3096" marT="3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73985604"/>
                  </a:ext>
                </a:extLst>
              </a:tr>
              <a:tr h="100284">
                <a:tc>
                  <a:txBody>
                    <a:bodyPr/>
                    <a:lstStyle/>
                    <a:p>
                      <a:pPr marL="108000" algn="ctr" fontAlgn="b"/>
                      <a:r>
                        <a:rPr lang="id-ID" sz="1500" u="none" strike="noStrike" dirty="0">
                          <a:effectLst/>
                          <a:latin typeface="Berlin Sans FB" pitchFamily="34" charset="0"/>
                        </a:rPr>
                        <a:t>22</a:t>
                      </a:r>
                      <a:endParaRPr lang="id-ID" sz="1500" b="1" i="0" u="none" strike="noStrike" dirty="0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id-ID" sz="1400" u="none" strike="noStrike" dirty="0">
                          <a:effectLst/>
                          <a:latin typeface="Berlin Sans FB" pitchFamily="34" charset="0"/>
                        </a:rPr>
                        <a:t>Pengawas Olah Raga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6428422"/>
                  </a:ext>
                </a:extLst>
              </a:tr>
              <a:tr h="100284">
                <a:tc>
                  <a:txBody>
                    <a:bodyPr/>
                    <a:lstStyle/>
                    <a:p>
                      <a:pPr marL="108000" algn="ctr" fontAlgn="b"/>
                      <a:r>
                        <a:rPr lang="id-ID" sz="1500" u="none" strike="noStrike">
                          <a:effectLst/>
                          <a:latin typeface="Berlin Sans FB" pitchFamily="34" charset="0"/>
                        </a:rPr>
                        <a:t>23</a:t>
                      </a:r>
                      <a:endParaRPr lang="id-ID" sz="1500" b="1" i="0" u="none" strike="noStrike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id-ID" sz="1400" u="none" strike="noStrike" dirty="0">
                          <a:effectLst/>
                          <a:latin typeface="Berlin Sans FB" pitchFamily="34" charset="0"/>
                        </a:rPr>
                        <a:t>Pemulasaran Jenazah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66379021"/>
                  </a:ext>
                </a:extLst>
              </a:tr>
              <a:tr h="100284">
                <a:tc>
                  <a:txBody>
                    <a:bodyPr/>
                    <a:lstStyle/>
                    <a:p>
                      <a:pPr marL="108000" algn="ctr" defTabSz="914400" rtl="0" eaLnBrk="1" fontAlgn="b" latinLnBrk="0" hangingPunct="1"/>
                      <a:r>
                        <a:rPr lang="id-ID" sz="15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Berlin Sans FB" pitchFamily="34" charset="0"/>
                          <a:ea typeface="+mn-ea"/>
                          <a:cs typeface="+mn-cs"/>
                        </a:rPr>
                        <a:t>24</a:t>
                      </a:r>
                      <a:endParaRPr lang="id-ID" sz="1500" u="none" strike="noStrike" kern="1200" dirty="0">
                        <a:solidFill>
                          <a:schemeClr val="dk1"/>
                        </a:solidFill>
                        <a:effectLst/>
                        <a:latin typeface="Berlin Sans FB" pitchFamily="34" charset="0"/>
                        <a:ea typeface="+mn-ea"/>
                        <a:cs typeface="+mn-cs"/>
                      </a:endParaRPr>
                    </a:p>
                  </a:txBody>
                  <a:tcPr marL="3096" marR="3096" marT="3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id-ID" sz="1400" u="none" strike="noStrike" dirty="0">
                          <a:effectLst/>
                          <a:latin typeface="Berlin Sans FB" pitchFamily="34" charset="0"/>
                        </a:rPr>
                        <a:t>Penagih Retribusi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32531500"/>
                  </a:ext>
                </a:extLst>
              </a:tr>
              <a:tr h="100284">
                <a:tc>
                  <a:txBody>
                    <a:bodyPr/>
                    <a:lstStyle/>
                    <a:p>
                      <a:pPr marL="108000" algn="ctr" defTabSz="914400" rtl="0" eaLnBrk="1" fontAlgn="b" latinLnBrk="0" hangingPunct="1"/>
                      <a:r>
                        <a:rPr lang="id-ID" sz="15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Berlin Sans FB" pitchFamily="34" charset="0"/>
                          <a:ea typeface="+mn-ea"/>
                          <a:cs typeface="+mn-cs"/>
                        </a:rPr>
                        <a:t>25</a:t>
                      </a:r>
                      <a:endParaRPr lang="id-ID" sz="1500" u="none" strike="noStrike" kern="1200" dirty="0">
                        <a:solidFill>
                          <a:schemeClr val="dk1"/>
                        </a:solidFill>
                        <a:effectLst/>
                        <a:latin typeface="Berlin Sans FB" pitchFamily="34" charset="0"/>
                        <a:ea typeface="+mn-ea"/>
                        <a:cs typeface="+mn-cs"/>
                      </a:endParaRPr>
                    </a:p>
                  </a:txBody>
                  <a:tcPr marL="3096" marR="3096" marT="3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id-ID" sz="1400" u="none" strike="noStrike" dirty="0">
                          <a:effectLst/>
                          <a:latin typeface="Berlin Sans FB" pitchFamily="34" charset="0"/>
                        </a:rPr>
                        <a:t>Pemantau Gunung Api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20813897"/>
                  </a:ext>
                </a:extLst>
              </a:tr>
              <a:tr h="100284">
                <a:tc>
                  <a:txBody>
                    <a:bodyPr/>
                    <a:lstStyle/>
                    <a:p>
                      <a:pPr marL="108000" algn="ctr" defTabSz="914400" rtl="0" eaLnBrk="1" fontAlgn="b" latinLnBrk="0" hangingPunct="1"/>
                      <a:r>
                        <a:rPr lang="id-ID" sz="15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Berlin Sans FB" pitchFamily="34" charset="0"/>
                          <a:ea typeface="+mn-ea"/>
                          <a:cs typeface="+mn-cs"/>
                        </a:rPr>
                        <a:t>26</a:t>
                      </a:r>
                      <a:endParaRPr lang="id-ID" sz="1500" u="none" strike="noStrike" kern="1200" dirty="0">
                        <a:solidFill>
                          <a:schemeClr val="dk1"/>
                        </a:solidFill>
                        <a:effectLst/>
                        <a:latin typeface="Berlin Sans FB" pitchFamily="34" charset="0"/>
                        <a:ea typeface="+mn-ea"/>
                        <a:cs typeface="+mn-cs"/>
                      </a:endParaRPr>
                    </a:p>
                  </a:txBody>
                  <a:tcPr marL="3096" marR="3096" marT="3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id-ID" sz="1400" u="none" strike="noStrike" dirty="0">
                          <a:effectLst/>
                          <a:latin typeface="Berlin Sans FB" pitchFamily="34" charset="0"/>
                        </a:rPr>
                        <a:t>Pembantu Operator Radar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3096" marR="3096" marT="3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06732053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155651" y="332656"/>
            <a:ext cx="684076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b="1" dirty="0" smtClean="0">
                <a:solidFill>
                  <a:schemeClr val="bg1"/>
                </a:solidFill>
              </a:rPr>
              <a:t>PENATAAN</a:t>
            </a:r>
            <a:r>
              <a:rPr lang="id-ID" b="1" dirty="0" smtClean="0"/>
              <a:t> </a:t>
            </a:r>
            <a:r>
              <a:rPr lang="id-ID" b="1" dirty="0" smtClean="0">
                <a:solidFill>
                  <a:schemeClr val="bg1"/>
                </a:solidFill>
              </a:rPr>
              <a:t>NOMENKLATUR</a:t>
            </a:r>
            <a:r>
              <a:rPr lang="id-ID" b="1" dirty="0" smtClean="0"/>
              <a:t> </a:t>
            </a:r>
            <a:r>
              <a:rPr lang="id-ID" b="1" dirty="0" smtClean="0">
                <a:solidFill>
                  <a:schemeClr val="bg1"/>
                </a:solidFill>
              </a:rPr>
              <a:t>JABATAN</a:t>
            </a:r>
            <a:r>
              <a:rPr lang="id-ID" b="1" dirty="0" smtClean="0"/>
              <a:t> </a:t>
            </a:r>
            <a:r>
              <a:rPr lang="id-ID" b="1" dirty="0" smtClean="0">
                <a:solidFill>
                  <a:schemeClr val="bg1"/>
                </a:solidFill>
              </a:rPr>
              <a:t>PELAKSANA</a:t>
            </a:r>
            <a:r>
              <a:rPr lang="id-ID" b="1" dirty="0" smtClean="0"/>
              <a:t> </a:t>
            </a:r>
            <a:endParaRPr lang="id-ID" b="1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1535500"/>
              </p:ext>
            </p:extLst>
          </p:nvPr>
        </p:nvGraphicFramePr>
        <p:xfrm>
          <a:off x="1839727" y="4293096"/>
          <a:ext cx="5472608" cy="24252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88032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bg1"/>
                          </a:solidFill>
                        </a:rPr>
                        <a:t>TUGAS JABATAN</a:t>
                      </a:r>
                      <a:endParaRPr lang="id-ID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21000">
                <a:tc>
                  <a:txBody>
                    <a:bodyPr/>
                    <a:lstStyle/>
                    <a:p>
                      <a:pPr marL="108000" algn="l" fontAlgn="b"/>
                      <a:r>
                        <a:rPr lang="id-ID" sz="1600" u="none" strike="noStrike" dirty="0">
                          <a:effectLst/>
                          <a:latin typeface="Berlin Sans FB" pitchFamily="34" charset="0"/>
                        </a:rPr>
                        <a:t>Penerimaan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5401" marR="5401" marT="5401" marB="0" anchor="b"/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id-ID" sz="1600" u="none" strike="noStrike" dirty="0">
                          <a:effectLst/>
                          <a:latin typeface="Berlin Sans FB" pitchFamily="34" charset="0"/>
                        </a:rPr>
                        <a:t>Pembersihan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5401" marR="5401" marT="5401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9791">
                <a:tc>
                  <a:txBody>
                    <a:bodyPr/>
                    <a:lstStyle/>
                    <a:p>
                      <a:pPr marL="108000" algn="l" fontAlgn="b"/>
                      <a:r>
                        <a:rPr lang="id-ID" sz="1600" u="none" strike="noStrike" dirty="0">
                          <a:effectLst/>
                          <a:latin typeface="Berlin Sans FB" pitchFamily="34" charset="0"/>
                        </a:rPr>
                        <a:t>Pengumpulan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5401" marR="5401" marT="5401" marB="0" anchor="b"/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id-ID" sz="1600" u="none" strike="noStrike" dirty="0">
                          <a:effectLst/>
                          <a:latin typeface="Berlin Sans FB" pitchFamily="34" charset="0"/>
                        </a:rPr>
                        <a:t>Pengoperasian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5401" marR="5401" marT="5401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108000" algn="l" fontAlgn="b"/>
                      <a:r>
                        <a:rPr lang="id-ID" sz="1600" u="none" strike="noStrike" dirty="0">
                          <a:effectLst/>
                          <a:latin typeface="Berlin Sans FB" pitchFamily="34" charset="0"/>
                        </a:rPr>
                        <a:t>Pencatatan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5401" marR="5401" marT="5401" marB="0" anchor="b"/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id-ID" sz="1600" u="none" strike="noStrike" dirty="0">
                          <a:effectLst/>
                          <a:latin typeface="Berlin Sans FB" pitchFamily="34" charset="0"/>
                        </a:rPr>
                        <a:t>Penggandaan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5401" marR="5401" marT="5401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marL="108000" algn="l" fontAlgn="b"/>
                      <a:r>
                        <a:rPr lang="id-ID" sz="1600" u="none" strike="noStrike" dirty="0">
                          <a:effectLst/>
                          <a:latin typeface="Berlin Sans FB" pitchFamily="34" charset="0"/>
                        </a:rPr>
                        <a:t>Pengamanan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5401" marR="5401" marT="5401" marB="0" anchor="b"/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id-ID" sz="1600" u="none" strike="noStrike" dirty="0">
                          <a:effectLst/>
                          <a:latin typeface="Berlin Sans FB" pitchFamily="34" charset="0"/>
                        </a:rPr>
                        <a:t>Pelayanan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5401" marR="5401" marT="5401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54815">
                <a:tc>
                  <a:txBody>
                    <a:bodyPr/>
                    <a:lstStyle/>
                    <a:p>
                      <a:pPr marL="108000" algn="l" fontAlgn="b"/>
                      <a:r>
                        <a:rPr lang="id-ID" sz="1600" u="none" strike="noStrike" dirty="0">
                          <a:effectLst/>
                          <a:latin typeface="Berlin Sans FB" pitchFamily="34" charset="0"/>
                        </a:rPr>
                        <a:t>Penertiban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5401" marR="5401" marT="5401" marB="0" anchor="b"/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id-ID" sz="1600" u="none" strike="noStrike" dirty="0">
                          <a:effectLst/>
                          <a:latin typeface="Berlin Sans FB" pitchFamily="34" charset="0"/>
                        </a:rPr>
                        <a:t>Pemasangan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5401" marR="5401" marT="5401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marL="108000" algn="l" fontAlgn="b"/>
                      <a:r>
                        <a:rPr lang="id-ID" sz="1600" u="none" strike="noStrike" dirty="0">
                          <a:effectLst/>
                          <a:latin typeface="Berlin Sans FB" pitchFamily="34" charset="0"/>
                        </a:rPr>
                        <a:t>Pemasangan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5401" marR="5401" marT="5401" marB="0" anchor="b"/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id-ID" sz="1600" u="none" strike="noStrike" dirty="0" smtClean="0">
                          <a:effectLst/>
                          <a:latin typeface="Berlin Sans FB" pitchFamily="34" charset="0"/>
                        </a:rPr>
                        <a:t>Pendistribusian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5401" marR="5401" marT="5401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54815">
                <a:tc>
                  <a:txBody>
                    <a:bodyPr/>
                    <a:lstStyle/>
                    <a:p>
                      <a:pPr marL="108000" algn="l" fontAlgn="b"/>
                      <a:r>
                        <a:rPr lang="id-ID" sz="1600" u="none" strike="noStrike" dirty="0">
                          <a:effectLst/>
                          <a:latin typeface="Berlin Sans FB" pitchFamily="34" charset="0"/>
                        </a:rPr>
                        <a:t>Penyortiran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5401" marR="5401" marT="5401" marB="0" anchor="b"/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id-ID" sz="1600" u="none" strike="noStrike" dirty="0">
                          <a:effectLst/>
                          <a:latin typeface="Berlin Sans FB" pitchFamily="34" charset="0"/>
                        </a:rPr>
                        <a:t>Pengetikan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5401" marR="5401" marT="5401" marB="0" anchor="b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marL="108000" algn="l" fontAlgn="b"/>
                      <a:r>
                        <a:rPr lang="id-ID" sz="1600" u="none" strike="noStrike" dirty="0">
                          <a:effectLst/>
                          <a:latin typeface="Berlin Sans FB" pitchFamily="34" charset="0"/>
                        </a:rPr>
                        <a:t>Pemindahan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5401" marR="5401" marT="5401" marB="0" anchor="b"/>
                </a:tc>
                <a:tc>
                  <a:txBody>
                    <a:bodyPr/>
                    <a:lstStyle/>
                    <a:p>
                      <a:pPr marL="108000" algn="l" fontAlgn="b"/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marL="5401" marR="5401" marT="5401" marB="0" anchor="b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049718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2500306"/>
            <a:ext cx="8143932" cy="3714776"/>
          </a:xfrm>
        </p:spPr>
        <p:txBody>
          <a:bodyPr>
            <a:normAutofit/>
          </a:bodyPr>
          <a:lstStyle/>
          <a:p>
            <a:pPr algn="just">
              <a:lnSpc>
                <a:spcPct val="130000"/>
              </a:lnSpc>
              <a:spcBef>
                <a:spcPts val="0"/>
              </a:spcBef>
            </a:pPr>
            <a:r>
              <a:rPr lang="en-US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Segera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mengubah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nama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jabatan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pada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SKP </a:t>
            </a:r>
            <a:r>
              <a:rPr lang="en-US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Tahunan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maupun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Bulanan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(SKP </a:t>
            </a:r>
            <a:r>
              <a:rPr lang="en-US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Bulan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April)</a:t>
            </a:r>
          </a:p>
          <a:p>
            <a:pPr algn="just">
              <a:lnSpc>
                <a:spcPct val="130000"/>
              </a:lnSpc>
              <a:spcBef>
                <a:spcPts val="0"/>
              </a:spcBef>
            </a:pPr>
            <a:r>
              <a:rPr lang="en-US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Uraian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kegiatan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sesuai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materi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KeMenpan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&amp; RB </a:t>
            </a:r>
            <a:r>
              <a:rPr lang="en-US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pada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Rakor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Kepegawaian</a:t>
            </a:r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lnSpc>
                <a:spcPct val="130000"/>
              </a:lnSpc>
              <a:spcBef>
                <a:spcPts val="0"/>
              </a:spcBef>
            </a:pPr>
            <a:r>
              <a:rPr lang="en-US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Pada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Tahun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2019 </a:t>
            </a:r>
            <a:r>
              <a:rPr lang="en-US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akan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dilaksanakan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evaluasi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atas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pelaksanaan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penyesuaian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nomenklatur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jabatan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pelaksana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pada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tiap-tiap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OPD </a:t>
            </a:r>
            <a:endParaRPr lang="id-ID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01000" y="733425"/>
            <a:ext cx="828675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43690" y="752625"/>
            <a:ext cx="7286243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TINDAK LANJUT </a:t>
            </a:r>
            <a:endParaRPr lang="id-ID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759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Berlin">
    <a:dk1>
      <a:sysClr val="windowText" lastClr="000000"/>
    </a:dk1>
    <a:lt1>
      <a:sysClr val="window" lastClr="FFFFFF"/>
    </a:lt1>
    <a:dk2>
      <a:srgbClr val="9D360E"/>
    </a:dk2>
    <a:lt2>
      <a:srgbClr val="E7E6E6"/>
    </a:lt2>
    <a:accent1>
      <a:srgbClr val="F09415"/>
    </a:accent1>
    <a:accent2>
      <a:srgbClr val="C1B56B"/>
    </a:accent2>
    <a:accent3>
      <a:srgbClr val="4BAF73"/>
    </a:accent3>
    <a:accent4>
      <a:srgbClr val="5AA6C0"/>
    </a:accent4>
    <a:accent5>
      <a:srgbClr val="D17DF9"/>
    </a:accent5>
    <a:accent6>
      <a:srgbClr val="FA7E5C"/>
    </a:accent6>
    <a:hlink>
      <a:srgbClr val="FFAE3E"/>
    </a:hlink>
    <a:folHlink>
      <a:srgbClr val="FCC77E"/>
    </a:folHlink>
  </a:clrScheme>
</a:themeOverride>
</file>

<file path=ppt/theme/themeOverride2.xml><?xml version="1.0" encoding="utf-8"?>
<a:themeOverride xmlns:a="http://schemas.openxmlformats.org/drawingml/2006/main">
  <a:clrScheme name="Berlin">
    <a:dk1>
      <a:sysClr val="windowText" lastClr="000000"/>
    </a:dk1>
    <a:lt1>
      <a:sysClr val="window" lastClr="FFFFFF"/>
    </a:lt1>
    <a:dk2>
      <a:srgbClr val="9D360E"/>
    </a:dk2>
    <a:lt2>
      <a:srgbClr val="E7E6E6"/>
    </a:lt2>
    <a:accent1>
      <a:srgbClr val="F09415"/>
    </a:accent1>
    <a:accent2>
      <a:srgbClr val="C1B56B"/>
    </a:accent2>
    <a:accent3>
      <a:srgbClr val="4BAF73"/>
    </a:accent3>
    <a:accent4>
      <a:srgbClr val="5AA6C0"/>
    </a:accent4>
    <a:accent5>
      <a:srgbClr val="D17DF9"/>
    </a:accent5>
    <a:accent6>
      <a:srgbClr val="FA7E5C"/>
    </a:accent6>
    <a:hlink>
      <a:srgbClr val="FFAE3E"/>
    </a:hlink>
    <a:folHlink>
      <a:srgbClr val="FCC77E"/>
    </a:folHlink>
  </a:clrScheme>
</a:themeOverride>
</file>

<file path=ppt/theme/themeOverride3.xml><?xml version="1.0" encoding="utf-8"?>
<a:themeOverride xmlns:a="http://schemas.openxmlformats.org/drawingml/2006/main">
  <a:clrScheme name="Berlin">
    <a:dk1>
      <a:sysClr val="windowText" lastClr="000000"/>
    </a:dk1>
    <a:lt1>
      <a:sysClr val="window" lastClr="FFFFFF"/>
    </a:lt1>
    <a:dk2>
      <a:srgbClr val="9D360E"/>
    </a:dk2>
    <a:lt2>
      <a:srgbClr val="E7E6E6"/>
    </a:lt2>
    <a:accent1>
      <a:srgbClr val="F09415"/>
    </a:accent1>
    <a:accent2>
      <a:srgbClr val="C1B56B"/>
    </a:accent2>
    <a:accent3>
      <a:srgbClr val="4BAF73"/>
    </a:accent3>
    <a:accent4>
      <a:srgbClr val="5AA6C0"/>
    </a:accent4>
    <a:accent5>
      <a:srgbClr val="D17DF9"/>
    </a:accent5>
    <a:accent6>
      <a:srgbClr val="FA7E5C"/>
    </a:accent6>
    <a:hlink>
      <a:srgbClr val="FFAE3E"/>
    </a:hlink>
    <a:folHlink>
      <a:srgbClr val="FCC77E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4342</TotalTime>
  <Words>855</Words>
  <Application>Microsoft Office PowerPoint</Application>
  <PresentationFormat>On-screen Show (4:3)</PresentationFormat>
  <Paragraphs>394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Berlin</vt:lpstr>
      <vt:lpstr>MATERI PAPARAN</vt:lpstr>
      <vt:lpstr>DASAR HUKUM</vt:lpstr>
      <vt:lpstr>Slide 3</vt:lpstr>
      <vt:lpstr>PENYELESAIAN SK JABATAN PELAKSANA DI LINGKUNGAN PEMERINTAH  KOTA SEMARANG</vt:lpstr>
      <vt:lpstr>Slide 5</vt:lpstr>
      <vt:lpstr>Slide 6</vt:lpstr>
      <vt:lpstr>Slide 7</vt:lpstr>
      <vt:lpstr>Slide 8</vt:lpstr>
      <vt:lpstr>Slide 9</vt:lpstr>
      <vt:lpstr>SELESAI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Rokani</dc:creator>
  <cp:lastModifiedBy>DELL BID 1</cp:lastModifiedBy>
  <cp:revision>295</cp:revision>
  <cp:lastPrinted>2018-04-12T08:05:08Z</cp:lastPrinted>
  <dcterms:created xsi:type="dcterms:W3CDTF">2016-11-29T08:23:44Z</dcterms:created>
  <dcterms:modified xsi:type="dcterms:W3CDTF">2018-04-17T01:09:59Z</dcterms:modified>
</cp:coreProperties>
</file>