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67" r:id="rId2"/>
    <p:sldId id="268" r:id="rId3"/>
    <p:sldId id="269" r:id="rId4"/>
    <p:sldId id="270" r:id="rId5"/>
    <p:sldId id="271" r:id="rId6"/>
    <p:sldId id="276" r:id="rId7"/>
    <p:sldId id="272" r:id="rId8"/>
    <p:sldId id="273" r:id="rId9"/>
    <p:sldId id="274" r:id="rId10"/>
    <p:sldId id="277" r:id="rId11"/>
    <p:sldId id="278" r:id="rId12"/>
    <p:sldId id="275" r:id="rId13"/>
  </p:sldIdLst>
  <p:sldSz cx="9144000" cy="6858000" type="screen4x3"/>
  <p:notesSz cx="6858000" cy="1114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7DD6F-79F7-4FA2-8764-05FB2F3ABB15}" type="datetimeFigureOut">
              <a:rPr lang="id-ID" smtClean="0"/>
              <a:pPr/>
              <a:t>30/08/2017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83863"/>
            <a:ext cx="2971800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10583863"/>
            <a:ext cx="2971800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38C9-370E-4050-9099-F1F27112A2C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C6B85-B978-49BD-981D-2A5833B15C93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F5393-7686-41DB-A287-BCB0EC2FD9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B7F6B-8980-4B96-84FC-D0EC859CA6B6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CC133-873D-4DDD-A2EC-BF5B922684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B209-FE1F-4A75-887C-EB7E16D8307B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976F6-E139-4B17-83CF-53EE3387FBA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034F-B087-42B5-A47F-3308592763BF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DD7C-7994-43A6-9D46-BD5EF323B3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8021-63E6-4C75-BDD5-E504229CB463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13DE-F526-4D1B-8E22-D30B78EE04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BAB6-F291-4F81-92BA-5F41E42FD91B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4086D-DD08-457C-B6DF-71A4F709F0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446D-C6FA-4116-A1A0-AE72BEC5F39F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D8DC-92E5-46D5-965F-E2D6A27114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3A044-F2E2-4CD1-9DAF-F0E87BDF77AD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EE29-82B8-4E1F-9716-80B0540590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03FC-DA18-4C77-A0D6-698B52868AF0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52D62-170B-44D6-948D-74732267BD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0D45-7DDC-49AF-94D6-C0C55BF8C646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2B24-C061-4433-82D8-274F093512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0CCE0-F458-4BF0-8AEF-B22FE79E605E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E46C-5680-4149-AA9B-73CE9D9B87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yangkang\Desktop\TO-卡瓦\首界面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4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9F896288-475F-40AB-BAE7-0B079099A1BB}" type="datetimeFigureOut">
              <a:rPr lang="zh-CN" altLang="en-US"/>
              <a:pPr>
                <a:defRPr/>
              </a:pPr>
              <a:t>2017/8/30</a:t>
            </a:fld>
            <a:endParaRPr lang="zh-CN" altLang="en-US"/>
          </a:p>
        </p:txBody>
      </p:sp>
      <p:sp>
        <p:nvSpPr>
          <p:cNvPr id="2055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6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5106C89C-8636-4F7F-95D4-66670BF388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SimSun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SimSun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SimSun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SimSun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2366963"/>
            <a:ext cx="9144000" cy="1443037"/>
          </a:xfrm>
          <a:prstGeom prst="rect">
            <a:avLst/>
          </a:prstGeom>
          <a:ln/>
          <a:extLst>
            <a:ext uri="{91240B29-F687-4F45-9708-019B960494DF}"/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d-ID" altLang="en-US">
              <a:solidFill>
                <a:srgbClr val="FFFFFF"/>
              </a:solidFill>
            </a:endParaRP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838200" y="5410200"/>
            <a:ext cx="7315200" cy="10156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BADAN KEPEGAWAIAN, PENDIDIKAN DAN PELATIHAN</a:t>
            </a:r>
          </a:p>
          <a:p>
            <a:pPr algn="ctr"/>
            <a:r>
              <a:rPr lang="en-US" sz="2000" b="1" dirty="0" smtClean="0"/>
              <a:t>KOTA SEMARANG</a:t>
            </a:r>
          </a:p>
          <a:p>
            <a:pPr algn="ctr"/>
            <a:r>
              <a:rPr lang="en-US" sz="2000" b="1" dirty="0" smtClean="0"/>
              <a:t>2017</a:t>
            </a:r>
            <a:endParaRPr lang="id-ID" altLang="en-US" sz="2000" b="1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2438400"/>
            <a:ext cx="8458200" cy="1447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PERATURAN WALIKOTA SEMARANG NOMOR: 56 TAHUN 2016 TENTANG LAPORAN HARTA KEKAYAAN APARATUR SIPIL NEGARA (LHKAS) DI LINGKUNGAN PEMERINTAH KOTA SEMARANG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</p:txBody>
      </p:sp>
      <p:pic>
        <p:nvPicPr>
          <p:cNvPr id="9" name="Picture 1" descr="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10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TUGAS KOORDINATOR LHKASN</a:t>
            </a:r>
            <a:br>
              <a:rPr lang="id-ID" sz="4000" dirty="0" smtClean="0">
                <a:solidFill>
                  <a:schemeClr val="bg1"/>
                </a:solidFill>
              </a:rPr>
            </a:br>
            <a:r>
              <a:rPr lang="id-ID" sz="4000" dirty="0" smtClean="0">
                <a:solidFill>
                  <a:schemeClr val="bg1"/>
                </a:solidFill>
              </a:rPr>
              <a:t>(BKD)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1219200" y="1905000"/>
            <a:ext cx="71628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mensosialisasikan Surat Edaran Menteri Pendayagunaan Aparatur Negara dan Reformasi Birokrasi Nomor 1 Tahun 2015 tentang Kewajiban Penyampaian LHKASN di lingkungan instansi pemerintah;</a:t>
            </a:r>
          </a:p>
          <a:p>
            <a:pPr marL="342900" lvl="0" indent="-342900">
              <a:buAutoNum type="arabicPeriod" startAt="2"/>
            </a:pPr>
            <a:r>
              <a:rPr lang="id-ID" dirty="0" smtClean="0">
                <a:solidFill>
                  <a:schemeClr val="tx1"/>
                </a:solidFill>
              </a:rPr>
              <a:t>mengadakan Bimbingan Tehnis Aplikasi Pengisian Formulir dan sistem laporan LHKASN kepada </a:t>
            </a:r>
            <a:r>
              <a:rPr lang="en-US" dirty="0" smtClean="0">
                <a:solidFill>
                  <a:schemeClr val="tx1"/>
                </a:solidFill>
              </a:rPr>
              <a:t>PNS </a:t>
            </a:r>
            <a:r>
              <a:rPr lang="id-ID" dirty="0" smtClean="0">
                <a:solidFill>
                  <a:schemeClr val="tx1"/>
                </a:solidFill>
              </a:rPr>
              <a:t>di lingkungan 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id-ID" dirty="0" smtClean="0">
                <a:solidFill>
                  <a:schemeClr val="tx1"/>
                </a:solidFill>
              </a:rPr>
              <a:t>emerintah Kota Semarang; </a:t>
            </a:r>
          </a:p>
          <a:p>
            <a:pPr marL="342900" lvl="0" indent="-342900">
              <a:buAutoNum type="arabicPeriod" startAt="2"/>
            </a:pPr>
            <a:r>
              <a:rPr lang="id-ID" dirty="0" smtClean="0">
                <a:solidFill>
                  <a:schemeClr val="tx1"/>
                </a:solidFill>
              </a:rPr>
              <a:t>memberikan </a:t>
            </a:r>
            <a:r>
              <a:rPr lang="id-ID" i="1" dirty="0" smtClean="0">
                <a:solidFill>
                  <a:schemeClr val="tx1"/>
                </a:solidFill>
              </a:rPr>
              <a:t>database</a:t>
            </a:r>
            <a:r>
              <a:rPr lang="id-ID" dirty="0" smtClean="0">
                <a:solidFill>
                  <a:schemeClr val="tx1"/>
                </a:solidFill>
              </a:rPr>
              <a:t> ASN wajib LHKASN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kepada Pengelola LHKASN;</a:t>
            </a:r>
          </a:p>
          <a:p>
            <a:pPr marL="342900" lvl="0" indent="-342900"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asistensi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pengisian</a:t>
            </a:r>
            <a:r>
              <a:rPr lang="en-US" dirty="0" smtClean="0">
                <a:solidFill>
                  <a:schemeClr val="tx1"/>
                </a:solidFill>
              </a:rPr>
              <a:t> LHKASN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Perangkat</a:t>
            </a:r>
            <a:r>
              <a:rPr lang="en-US" dirty="0" smtClean="0">
                <a:solidFill>
                  <a:schemeClr val="tx1"/>
                </a:solidFill>
              </a:rPr>
              <a:t> Daerah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Kota Semarang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d-ID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52400"/>
            <a:ext cx="2990850" cy="212507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48000" y="2667000"/>
            <a:ext cx="5486400" cy="312420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000" dirty="0" smtClean="0">
                <a:solidFill>
                  <a:schemeClr val="tx1"/>
                </a:solidFill>
              </a:rPr>
              <a:t>Pengumpulan dan  pengkoordinasian LHKASN di masing-masing perangkat daerah dilaksanakan oleh Pejabat yang membidangi kepegawaian, selanjutnya dilaporkan kepada Walikota melalui Inspektur Kota Semarang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897063" y="2095500"/>
            <a:ext cx="4948237" cy="2312988"/>
            <a:chOff x="1897759" y="1701105"/>
            <a:chExt cx="4947636" cy="2313258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897759" y="1701105"/>
              <a:ext cx="4947636" cy="1008460"/>
              <a:chOff x="1478754" y="1447105"/>
              <a:chExt cx="4947636" cy="10084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478754" y="1532235"/>
                <a:ext cx="807246" cy="92333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dirty="0">
                    <a:ln w="50800"/>
                    <a:solidFill>
                      <a:srgbClr val="FFFFFF">
                        <a:shade val="50000"/>
                      </a:srgbClr>
                    </a:solidFill>
                    <a:latin typeface="Eras Bold ITC" pitchFamily="34" charset="0"/>
                  </a:rPr>
                  <a:t>T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 rot="20139065">
                <a:off x="2357831" y="1532235"/>
                <a:ext cx="807246" cy="92333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dirty="0">
                    <a:ln w="50800"/>
                    <a:solidFill>
                      <a:srgbClr val="FFFFFF">
                        <a:shade val="50000"/>
                      </a:srgbClr>
                    </a:solidFill>
                    <a:latin typeface="Eras Bold ITC" pitchFamily="34" charset="0"/>
                  </a:rPr>
                  <a:t>e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 rot="854772">
                <a:off x="3155154" y="1532235"/>
                <a:ext cx="807246" cy="92333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dirty="0">
                    <a:ln w="50800"/>
                    <a:solidFill>
                      <a:srgbClr val="FFFFFF">
                        <a:shade val="50000"/>
                      </a:srgbClr>
                    </a:solidFill>
                    <a:latin typeface="Eras Bold ITC" pitchFamily="34" charset="0"/>
                  </a:rPr>
                  <a:t>r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 rot="21189568">
                <a:off x="3967954" y="1532235"/>
                <a:ext cx="807246" cy="92333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dirty="0">
                    <a:ln w="50800"/>
                    <a:solidFill>
                      <a:srgbClr val="FFFFFF">
                        <a:shade val="50000"/>
                      </a:srgbClr>
                    </a:solidFill>
                    <a:latin typeface="Eras Bold ITC" pitchFamily="34" charset="0"/>
                  </a:rPr>
                  <a:t>i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 rot="844907">
                <a:off x="4711700" y="1447105"/>
                <a:ext cx="807246" cy="923330"/>
              </a:xfrm>
              <a:prstGeom prst="rect">
                <a:avLst/>
              </a:prstGeom>
              <a:solidFill>
                <a:srgbClr val="660033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dirty="0">
                    <a:ln w="50800"/>
                    <a:solidFill>
                      <a:srgbClr val="FFFFFF">
                        <a:shade val="50000"/>
                      </a:srgbClr>
                    </a:solidFill>
                    <a:latin typeface="Eras Bold ITC" pitchFamily="34" charset="0"/>
                  </a:rPr>
                  <a:t>m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 rot="20697745">
                <a:off x="5619144" y="1487447"/>
                <a:ext cx="807246" cy="923330"/>
              </a:xfrm>
              <a:prstGeom prst="rect">
                <a:avLst/>
              </a:prstGeom>
              <a:solidFill>
                <a:srgbClr val="0099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dirty="0">
                    <a:ln w="50800"/>
                    <a:solidFill>
                      <a:srgbClr val="FFFFFF">
                        <a:shade val="50000"/>
                      </a:srgbClr>
                    </a:solidFill>
                    <a:latin typeface="Eras Bold ITC" pitchFamily="34" charset="0"/>
                  </a:rPr>
                  <a:t>a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 rot="20889395">
              <a:off x="2175931" y="3039652"/>
              <a:ext cx="807246" cy="923330"/>
            </a:xfrm>
            <a:prstGeom prst="rect">
              <a:avLst/>
            </a:prstGeom>
            <a:solidFill>
              <a:srgbClr val="CC33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 w="50800"/>
                  <a:solidFill>
                    <a:srgbClr val="FFFFFF">
                      <a:shade val="50000"/>
                    </a:srgbClr>
                  </a:solidFill>
                  <a:latin typeface="Eras Bold ITC" pitchFamily="34" charset="0"/>
                </a:rPr>
                <a:t>k</a:t>
              </a:r>
            </a:p>
          </p:txBody>
        </p:sp>
        <p:sp>
          <p:nvSpPr>
            <p:cNvPr id="11" name="Rectangle 10"/>
            <p:cNvSpPr/>
            <p:nvPr/>
          </p:nvSpPr>
          <p:spPr>
            <a:xfrm rot="925959">
              <a:off x="2961037" y="2965945"/>
              <a:ext cx="807246" cy="923330"/>
            </a:xfrm>
            <a:prstGeom prst="rect">
              <a:avLst/>
            </a:prstGeom>
            <a:solidFill>
              <a:srgbClr val="660066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 w="50800"/>
                  <a:solidFill>
                    <a:srgbClr val="FFFFFF">
                      <a:shade val="50000"/>
                    </a:srgbClr>
                  </a:solidFill>
                  <a:latin typeface="Eras Bold ITC" pitchFamily="34" charset="0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27240" y="3039652"/>
              <a:ext cx="807246" cy="923330"/>
            </a:xfrm>
            <a:prstGeom prst="rect">
              <a:avLst/>
            </a:prstGeom>
            <a:solidFill>
              <a:srgbClr val="3333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 w="50800"/>
                  <a:solidFill>
                    <a:srgbClr val="FFFFFF">
                      <a:shade val="50000"/>
                    </a:srgbClr>
                  </a:solidFill>
                  <a:latin typeface="Eras Bold ITC" pitchFamily="34" charset="0"/>
                </a:rPr>
                <a:t>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 rot="953057">
              <a:off x="4388326" y="3091033"/>
              <a:ext cx="807246" cy="923330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 w="50800"/>
                  <a:solidFill>
                    <a:srgbClr val="FFFFFF">
                      <a:shade val="50000"/>
                    </a:srgbClr>
                  </a:solidFill>
                  <a:latin typeface="Eras Bold ITC" pitchFamily="34" charset="0"/>
                </a:rPr>
                <a:t>i</a:t>
              </a:r>
            </a:p>
          </p:txBody>
        </p:sp>
        <p:sp>
          <p:nvSpPr>
            <p:cNvPr id="14" name="Rectangle 13"/>
            <p:cNvSpPr/>
            <p:nvPr/>
          </p:nvSpPr>
          <p:spPr>
            <a:xfrm rot="20640298">
              <a:off x="5142096" y="3019317"/>
              <a:ext cx="807246" cy="923330"/>
            </a:xfrm>
            <a:prstGeom prst="rect">
              <a:avLst/>
            </a:prstGeom>
            <a:solidFill>
              <a:schemeClr val="tx1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>
                  <a:ln w="50800"/>
                  <a:solidFill>
                    <a:srgbClr val="FFFFFF">
                      <a:shade val="50000"/>
                    </a:srgbClr>
                  </a:solidFill>
                  <a:latin typeface="Eras Bold ITC" pitchFamily="34" charset="0"/>
                </a:rPr>
                <a:t>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90775" y="4724400"/>
            <a:ext cx="49768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pc="600" dirty="0">
                <a:latin typeface="Britannic Bold" pitchFamily="34" charset="0"/>
                <a:ea typeface="宋体" charset="-122"/>
                <a:cs typeface="+mn-cs"/>
              </a:rPr>
              <a:t>SEMOGA BERMANFAAT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ject 3"/>
          <p:cNvSpPr txBox="1">
            <a:spLocks noChangeArrowheads="1"/>
          </p:cNvSpPr>
          <p:nvPr/>
        </p:nvSpPr>
        <p:spPr bwMode="auto">
          <a:xfrm>
            <a:off x="228600" y="2438400"/>
            <a:ext cx="8458200" cy="2621230"/>
          </a:xfrm>
          <a:prstGeom prst="rect">
            <a:avLst/>
          </a:prstGeom>
          <a:solidFill>
            <a:srgbClr val="EDEBE0"/>
          </a:solidFill>
          <a:ln w="9525">
            <a:noFill/>
            <a:miter lim="800000"/>
            <a:headEnd/>
            <a:tailEnd/>
          </a:ln>
        </p:spPr>
        <p:txBody>
          <a:bodyPr wrap="square" lIns="0" tIns="35560" rIns="0" bIns="0">
            <a:spAutoFit/>
          </a:bodyPr>
          <a:lstStyle/>
          <a:p>
            <a:pPr marL="90488" algn="just">
              <a:spcBef>
                <a:spcPts val="275"/>
              </a:spcBef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tercapainya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integritas</a:t>
            </a:r>
            <a:r>
              <a:rPr lang="en-US" sz="2800" dirty="0" smtClean="0"/>
              <a:t> </a:t>
            </a:r>
            <a:r>
              <a:rPr lang="en-US" sz="2800" dirty="0" err="1" smtClean="0"/>
              <a:t>Aparatur</a:t>
            </a:r>
            <a:r>
              <a:rPr lang="en-US" sz="2800" dirty="0" smtClean="0"/>
              <a:t> </a:t>
            </a:r>
            <a:r>
              <a:rPr lang="en-US" sz="2800" dirty="0" err="1" smtClean="0"/>
              <a:t>Sipil</a:t>
            </a:r>
            <a:r>
              <a:rPr lang="en-US" sz="2800" dirty="0" smtClean="0"/>
              <a:t> Negara (ASN)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pencegahan</a:t>
            </a:r>
            <a:r>
              <a:rPr lang="en-US" sz="2800" dirty="0" smtClean="0"/>
              <a:t> </a:t>
            </a:r>
            <a:r>
              <a:rPr lang="en-US" sz="2800" dirty="0" err="1" smtClean="0"/>
              <a:t>Korupsi</a:t>
            </a:r>
            <a:r>
              <a:rPr lang="en-US" sz="2800" dirty="0" smtClean="0"/>
              <a:t>, </a:t>
            </a:r>
            <a:r>
              <a:rPr lang="en-US" sz="2800" dirty="0" err="1" smtClean="0"/>
              <a:t>Kolusi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nepotisme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komitmen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ASN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Kota Semarang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melaporkan</a:t>
            </a:r>
            <a:r>
              <a:rPr lang="en-US" sz="2800" dirty="0" smtClean="0"/>
              <a:t> </a:t>
            </a:r>
            <a:r>
              <a:rPr lang="en-US" sz="2800" dirty="0" err="1" smtClean="0"/>
              <a:t>harta</a:t>
            </a:r>
            <a:r>
              <a:rPr lang="en-US" sz="2800" dirty="0" smtClean="0"/>
              <a:t> </a:t>
            </a:r>
            <a:r>
              <a:rPr lang="en-US" sz="2800" dirty="0" err="1" smtClean="0"/>
              <a:t>kepayaannya</a:t>
            </a:r>
            <a:r>
              <a:rPr lang="en-US" sz="2800" dirty="0" smtClean="0"/>
              <a:t>.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object 5"/>
          <p:cNvSpPr>
            <a:spLocks noChangeArrowheads="1"/>
          </p:cNvSpPr>
          <p:nvPr/>
        </p:nvSpPr>
        <p:spPr bwMode="auto">
          <a:xfrm>
            <a:off x="7086600" y="457200"/>
            <a:ext cx="1828800" cy="18049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 tIns="338327" rtlCol="0"/>
          <a:lstStyle/>
          <a:p>
            <a:pPr marL="90488">
              <a:spcBef>
                <a:spcPts val="238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MAKSUD DAN TUJUAN</a:t>
            </a:r>
            <a:endParaRPr lang="id-ID" sz="4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dirty="0" smtClean="0"/>
              <a:t>LHKASN</a:t>
            </a:r>
            <a:endParaRPr lang="en-US" dirty="0"/>
          </a:p>
        </p:txBody>
      </p:sp>
      <p:pic>
        <p:nvPicPr>
          <p:cNvPr id="5" name="Content Placeholder 3" descr="sihar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199" y="304800"/>
            <a:ext cx="3352801" cy="32408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219200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dirty="0" smtClean="0">
                <a:solidFill>
                  <a:schemeClr val="bg1"/>
                </a:solidFill>
              </a:rPr>
              <a:t>daftar seluruh Harta Kekayaan Aparatur Sipil Negara yang dituangkan dalam formulir LHKASN yang ditetapkan oleh Menteri Pendayagunaan Aparatur Negara dan Reformasi Birokrasi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895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HARTA KEKAYAAN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962400"/>
            <a:ext cx="86868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810000"/>
            <a:ext cx="74676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accent6"/>
                </a:solidFill>
              </a:rPr>
              <a:t>Adalah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harta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benda</a:t>
            </a:r>
            <a:r>
              <a:rPr lang="en-US" dirty="0" smtClean="0">
                <a:solidFill>
                  <a:schemeClr val="accent6"/>
                </a:solidFill>
              </a:rPr>
              <a:t> yang </a:t>
            </a:r>
            <a:r>
              <a:rPr lang="en-US" dirty="0" err="1" smtClean="0">
                <a:solidFill>
                  <a:schemeClr val="accent6"/>
                </a:solidFill>
              </a:rPr>
              <a:t>dimiliki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oleh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Pegawai</a:t>
            </a:r>
            <a:r>
              <a:rPr lang="en-US" dirty="0" smtClean="0">
                <a:solidFill>
                  <a:schemeClr val="accent6"/>
                </a:solidFill>
              </a:rPr>
              <a:t> ASN </a:t>
            </a:r>
            <a:r>
              <a:rPr lang="en-US" dirty="0" err="1" smtClean="0">
                <a:solidFill>
                  <a:schemeClr val="accent6"/>
                </a:solidFill>
              </a:rPr>
              <a:t>beserta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suami</a:t>
            </a:r>
            <a:r>
              <a:rPr lang="en-US" dirty="0" smtClean="0">
                <a:solidFill>
                  <a:schemeClr val="accent6"/>
                </a:solidFill>
              </a:rPr>
              <a:t>/</a:t>
            </a:r>
            <a:r>
              <a:rPr lang="en-US" dirty="0" err="1" smtClean="0">
                <a:solidFill>
                  <a:schemeClr val="accent6"/>
                </a:solidFill>
              </a:rPr>
              <a:t>istri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dan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anak</a:t>
            </a:r>
            <a:r>
              <a:rPr lang="en-US" dirty="0" smtClean="0">
                <a:solidFill>
                  <a:schemeClr val="accent6"/>
                </a:solidFill>
              </a:rPr>
              <a:t> yang </a:t>
            </a:r>
            <a:r>
              <a:rPr lang="en-US" dirty="0" err="1" smtClean="0">
                <a:solidFill>
                  <a:schemeClr val="accent6"/>
                </a:solidFill>
              </a:rPr>
              <a:t>masih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menjadi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tanggungan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baik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berupa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harta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bergerak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harta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tidak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bergerak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maupun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hak-hak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lainnya</a:t>
            </a:r>
            <a:r>
              <a:rPr lang="en-US" dirty="0" smtClean="0">
                <a:solidFill>
                  <a:schemeClr val="accent6"/>
                </a:solidFill>
              </a:rPr>
              <a:t>, yang </a:t>
            </a:r>
            <a:r>
              <a:rPr lang="en-US" dirty="0" err="1" smtClean="0">
                <a:solidFill>
                  <a:schemeClr val="accent6"/>
                </a:solidFill>
              </a:rPr>
              <a:t>dapat</a:t>
            </a:r>
            <a:r>
              <a:rPr lang="en-US" dirty="0" smtClean="0">
                <a:solidFill>
                  <a:schemeClr val="accent6"/>
                </a:solidFill>
              </a:rPr>
              <a:t> d</a:t>
            </a:r>
            <a:r>
              <a:rPr lang="id-ID" dirty="0" smtClean="0">
                <a:solidFill>
                  <a:schemeClr val="accent6"/>
                </a:solidFill>
              </a:rPr>
              <a:t>i</a:t>
            </a:r>
            <a:r>
              <a:rPr lang="en-US" dirty="0" err="1" smtClean="0">
                <a:solidFill>
                  <a:schemeClr val="accent6"/>
                </a:solidFill>
              </a:rPr>
              <a:t>nilai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dengan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uang</a:t>
            </a:r>
            <a:r>
              <a:rPr lang="en-US" dirty="0" smtClean="0">
                <a:solidFill>
                  <a:schemeClr val="accent6"/>
                </a:solidFill>
              </a:rPr>
              <a:t> yang </a:t>
            </a:r>
            <a:r>
              <a:rPr lang="en-US" dirty="0" err="1" smtClean="0">
                <a:solidFill>
                  <a:schemeClr val="accent6"/>
                </a:solidFill>
              </a:rPr>
              <a:t>diperoleh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sebelum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selama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dan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setelah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memangku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jabatan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 tIns="442213" rtlCol="0"/>
          <a:lstStyle/>
          <a:p>
            <a:pPr marL="2724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PENYAMPAIAN LHKASN</a:t>
            </a:r>
            <a:endParaRPr spc="-5" dirty="0">
              <a:solidFill>
                <a:schemeClr val="bg1"/>
              </a:solidFill>
            </a:endParaRPr>
          </a:p>
        </p:txBody>
      </p:sp>
      <p:sp>
        <p:nvSpPr>
          <p:cNvPr id="9221" name="object 5"/>
          <p:cNvSpPr>
            <a:spLocks/>
          </p:cNvSpPr>
          <p:nvPr/>
        </p:nvSpPr>
        <p:spPr bwMode="auto">
          <a:xfrm>
            <a:off x="981075" y="1657350"/>
            <a:ext cx="5719763" cy="822325"/>
          </a:xfrm>
          <a:custGeom>
            <a:avLst/>
            <a:gdLst>
              <a:gd name="T0" fmla="*/ 0 w 5720080"/>
              <a:gd name="T1" fmla="*/ 0 h 822960"/>
              <a:gd name="T2" fmla="*/ 5308092 w 5720080"/>
              <a:gd name="T3" fmla="*/ 0 h 822960"/>
              <a:gd name="T4" fmla="*/ 5719572 w 5720080"/>
              <a:gd name="T5" fmla="*/ 411479 h 822960"/>
              <a:gd name="T6" fmla="*/ 5308092 w 5720080"/>
              <a:gd name="T7" fmla="*/ 822960 h 822960"/>
              <a:gd name="T8" fmla="*/ 0 w 5720080"/>
              <a:gd name="T9" fmla="*/ 822960 h 822960"/>
              <a:gd name="T10" fmla="*/ 0 w 5720080"/>
              <a:gd name="T11" fmla="*/ 0 h 822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822960"/>
              <a:gd name="T20" fmla="*/ 5720080 w 5720080"/>
              <a:gd name="T21" fmla="*/ 822960 h 8229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822960">
                <a:moveTo>
                  <a:pt x="0" y="0"/>
                </a:moveTo>
                <a:lnTo>
                  <a:pt x="5308092" y="0"/>
                </a:lnTo>
                <a:lnTo>
                  <a:pt x="5719572" y="411479"/>
                </a:lnTo>
                <a:lnTo>
                  <a:pt x="5308092" y="822960"/>
                </a:lnTo>
                <a:lnTo>
                  <a:pt x="0" y="822960"/>
                </a:lnTo>
                <a:lnTo>
                  <a:pt x="0" y="0"/>
                </a:lnTo>
                <a:close/>
              </a:path>
            </a:pathLst>
          </a:custGeom>
          <a:noFill/>
          <a:ln w="12192">
            <a:solidFill>
              <a:srgbClr val="70883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object 7"/>
          <p:cNvSpPr>
            <a:spLocks/>
          </p:cNvSpPr>
          <p:nvPr/>
        </p:nvSpPr>
        <p:spPr bwMode="auto">
          <a:xfrm>
            <a:off x="981075" y="2536825"/>
            <a:ext cx="5719763" cy="1266825"/>
          </a:xfrm>
          <a:custGeom>
            <a:avLst/>
            <a:gdLst>
              <a:gd name="T0" fmla="*/ 0 w 5720080"/>
              <a:gd name="T1" fmla="*/ 0 h 1266825"/>
              <a:gd name="T2" fmla="*/ 5086350 w 5720080"/>
              <a:gd name="T3" fmla="*/ 0 h 1266825"/>
              <a:gd name="T4" fmla="*/ 5719572 w 5720080"/>
              <a:gd name="T5" fmla="*/ 633222 h 1266825"/>
              <a:gd name="T6" fmla="*/ 5086350 w 5720080"/>
              <a:gd name="T7" fmla="*/ 1266444 h 1266825"/>
              <a:gd name="T8" fmla="*/ 0 w 5720080"/>
              <a:gd name="T9" fmla="*/ 1266444 h 1266825"/>
              <a:gd name="T10" fmla="*/ 0 w 5720080"/>
              <a:gd name="T11" fmla="*/ 0 h 1266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1266825"/>
              <a:gd name="T20" fmla="*/ 5720080 w 5720080"/>
              <a:gd name="T21" fmla="*/ 1266825 h 12668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1266825">
                <a:moveTo>
                  <a:pt x="0" y="0"/>
                </a:moveTo>
                <a:lnTo>
                  <a:pt x="5086350" y="0"/>
                </a:lnTo>
                <a:lnTo>
                  <a:pt x="5719572" y="633222"/>
                </a:lnTo>
                <a:lnTo>
                  <a:pt x="5086350" y="1266444"/>
                </a:lnTo>
                <a:lnTo>
                  <a:pt x="0" y="1266444"/>
                </a:lnTo>
                <a:lnTo>
                  <a:pt x="0" y="0"/>
                </a:lnTo>
                <a:close/>
              </a:path>
            </a:pathLst>
          </a:custGeom>
          <a:noFill/>
          <a:ln w="12192">
            <a:solidFill>
              <a:srgbClr val="70883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object 9"/>
          <p:cNvSpPr>
            <a:spLocks/>
          </p:cNvSpPr>
          <p:nvPr/>
        </p:nvSpPr>
        <p:spPr bwMode="auto">
          <a:xfrm>
            <a:off x="981075" y="3862388"/>
            <a:ext cx="5719763" cy="822325"/>
          </a:xfrm>
          <a:custGeom>
            <a:avLst/>
            <a:gdLst>
              <a:gd name="T0" fmla="*/ 0 w 5720080"/>
              <a:gd name="T1" fmla="*/ 0 h 822960"/>
              <a:gd name="T2" fmla="*/ 5308092 w 5720080"/>
              <a:gd name="T3" fmla="*/ 0 h 822960"/>
              <a:gd name="T4" fmla="*/ 5719572 w 5720080"/>
              <a:gd name="T5" fmla="*/ 411479 h 822960"/>
              <a:gd name="T6" fmla="*/ 5308092 w 5720080"/>
              <a:gd name="T7" fmla="*/ 822959 h 822960"/>
              <a:gd name="T8" fmla="*/ 0 w 5720080"/>
              <a:gd name="T9" fmla="*/ 822959 h 822960"/>
              <a:gd name="T10" fmla="*/ 0 w 5720080"/>
              <a:gd name="T11" fmla="*/ 0 h 822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822960"/>
              <a:gd name="T20" fmla="*/ 5720080 w 5720080"/>
              <a:gd name="T21" fmla="*/ 822960 h 8229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822960">
                <a:moveTo>
                  <a:pt x="0" y="0"/>
                </a:moveTo>
                <a:lnTo>
                  <a:pt x="5308092" y="0"/>
                </a:lnTo>
                <a:lnTo>
                  <a:pt x="5719572" y="411479"/>
                </a:lnTo>
                <a:lnTo>
                  <a:pt x="5308092" y="822959"/>
                </a:lnTo>
                <a:lnTo>
                  <a:pt x="0" y="822959"/>
                </a:lnTo>
                <a:lnTo>
                  <a:pt x="0" y="0"/>
                </a:lnTo>
                <a:close/>
              </a:path>
            </a:pathLst>
          </a:custGeom>
          <a:noFill/>
          <a:ln w="12191">
            <a:solidFill>
              <a:srgbClr val="70883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7" name="object 11"/>
          <p:cNvSpPr>
            <a:spLocks/>
          </p:cNvSpPr>
          <p:nvPr/>
        </p:nvSpPr>
        <p:spPr bwMode="auto">
          <a:xfrm>
            <a:off x="981075" y="4743450"/>
            <a:ext cx="5719763" cy="692150"/>
          </a:xfrm>
          <a:custGeom>
            <a:avLst/>
            <a:gdLst>
              <a:gd name="T0" fmla="*/ 0 w 5720080"/>
              <a:gd name="T1" fmla="*/ 0 h 693420"/>
              <a:gd name="T2" fmla="*/ 5372861 w 5720080"/>
              <a:gd name="T3" fmla="*/ 0 h 693420"/>
              <a:gd name="T4" fmla="*/ 5719572 w 5720080"/>
              <a:gd name="T5" fmla="*/ 346710 h 693420"/>
              <a:gd name="T6" fmla="*/ 5372861 w 5720080"/>
              <a:gd name="T7" fmla="*/ 693420 h 693420"/>
              <a:gd name="T8" fmla="*/ 0 w 5720080"/>
              <a:gd name="T9" fmla="*/ 693420 h 693420"/>
              <a:gd name="T10" fmla="*/ 0 w 5720080"/>
              <a:gd name="T11" fmla="*/ 0 h 6934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693420"/>
              <a:gd name="T20" fmla="*/ 5720080 w 5720080"/>
              <a:gd name="T21" fmla="*/ 693420 h 6934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693420">
                <a:moveTo>
                  <a:pt x="0" y="0"/>
                </a:moveTo>
                <a:lnTo>
                  <a:pt x="5372861" y="0"/>
                </a:lnTo>
                <a:lnTo>
                  <a:pt x="5719572" y="346710"/>
                </a:lnTo>
                <a:lnTo>
                  <a:pt x="5372861" y="693420"/>
                </a:lnTo>
                <a:lnTo>
                  <a:pt x="0" y="693420"/>
                </a:lnTo>
                <a:lnTo>
                  <a:pt x="0" y="0"/>
                </a:lnTo>
                <a:close/>
              </a:path>
            </a:pathLst>
          </a:custGeom>
          <a:noFill/>
          <a:ln w="12191">
            <a:solidFill>
              <a:srgbClr val="8B383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9" name="object 13"/>
          <p:cNvSpPr>
            <a:spLocks/>
          </p:cNvSpPr>
          <p:nvPr/>
        </p:nvSpPr>
        <p:spPr bwMode="auto">
          <a:xfrm>
            <a:off x="981075" y="5494338"/>
            <a:ext cx="5719763" cy="673100"/>
          </a:xfrm>
          <a:custGeom>
            <a:avLst/>
            <a:gdLst>
              <a:gd name="T0" fmla="*/ 0 w 5720080"/>
              <a:gd name="T1" fmla="*/ 0 h 673735"/>
              <a:gd name="T2" fmla="*/ 5382768 w 5720080"/>
              <a:gd name="T3" fmla="*/ 0 h 673735"/>
              <a:gd name="T4" fmla="*/ 5719572 w 5720080"/>
              <a:gd name="T5" fmla="*/ 336803 h 673735"/>
              <a:gd name="T6" fmla="*/ 5382768 w 5720080"/>
              <a:gd name="T7" fmla="*/ 673607 h 673735"/>
              <a:gd name="T8" fmla="*/ 0 w 5720080"/>
              <a:gd name="T9" fmla="*/ 673607 h 673735"/>
              <a:gd name="T10" fmla="*/ 0 w 5720080"/>
              <a:gd name="T11" fmla="*/ 0 h 6737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673735"/>
              <a:gd name="T20" fmla="*/ 5720080 w 5720080"/>
              <a:gd name="T21" fmla="*/ 673735 h 6737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673735">
                <a:moveTo>
                  <a:pt x="0" y="0"/>
                </a:moveTo>
                <a:lnTo>
                  <a:pt x="5382768" y="0"/>
                </a:lnTo>
                <a:lnTo>
                  <a:pt x="5719572" y="336803"/>
                </a:lnTo>
                <a:lnTo>
                  <a:pt x="5382768" y="673607"/>
                </a:lnTo>
                <a:lnTo>
                  <a:pt x="0" y="673607"/>
                </a:lnTo>
                <a:lnTo>
                  <a:pt x="0" y="0"/>
                </a:lnTo>
                <a:close/>
              </a:path>
            </a:pathLst>
          </a:custGeom>
          <a:noFill/>
          <a:ln w="12191">
            <a:solidFill>
              <a:srgbClr val="8B383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" name="Picture 16" descr="form lhkas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2667000" cy="274320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304800" y="1524000"/>
            <a:ext cx="5562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PNS </a:t>
            </a:r>
            <a:r>
              <a:rPr lang="en-US" sz="2400" dirty="0" err="1" smtClean="0">
                <a:solidFill>
                  <a:schemeClr val="tx1"/>
                </a:solidFill>
              </a:rPr>
              <a:t>Wajib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menyampaikan</a:t>
            </a:r>
            <a:r>
              <a:rPr lang="en-US" sz="2400" dirty="0" smtClean="0">
                <a:solidFill>
                  <a:schemeClr val="tx1"/>
                </a:solidFill>
              </a:rPr>
              <a:t> LHKASN, </a:t>
            </a:r>
            <a:r>
              <a:rPr lang="en-US" sz="2400" dirty="0" err="1" smtClean="0">
                <a:solidFill>
                  <a:schemeClr val="tx1"/>
                </a:solidFill>
              </a:rPr>
              <a:t>kecuali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penyelenggara</a:t>
            </a:r>
            <a:r>
              <a:rPr lang="en-US" sz="2400" dirty="0" smtClean="0">
                <a:solidFill>
                  <a:schemeClr val="tx1"/>
                </a:solidFill>
              </a:rPr>
              <a:t> Negara yang </a:t>
            </a:r>
            <a:r>
              <a:rPr lang="en-US" sz="2400" dirty="0" err="1" smtClean="0">
                <a:solidFill>
                  <a:schemeClr val="tx1"/>
                </a:solidFill>
              </a:rPr>
              <a:t>wajib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menyampaikan</a:t>
            </a:r>
            <a:r>
              <a:rPr lang="en-US" sz="2400" dirty="0" smtClean="0">
                <a:solidFill>
                  <a:schemeClr val="tx1"/>
                </a:solidFill>
              </a:rPr>
              <a:t> LHKPN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KPK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2000" y="3200400"/>
            <a:ext cx="55626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ysClr val="windowText" lastClr="000000"/>
                </a:solidFill>
              </a:rPr>
              <a:t>LHKASN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dibuat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dengan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mengisi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formulir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melalui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aplikasi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dengan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</a:rPr>
              <a:t>alamat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website https://siharka.menpan.go.id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90600" y="5181600"/>
            <a:ext cx="7162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Bukti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lapor</a:t>
            </a:r>
            <a:r>
              <a:rPr lang="en-US" sz="2400" dirty="0" smtClean="0">
                <a:solidFill>
                  <a:schemeClr val="tx1"/>
                </a:solidFill>
              </a:rPr>
              <a:t> LHKASN </a:t>
            </a:r>
            <a:r>
              <a:rPr lang="en-US" sz="2400" dirty="0" err="1" smtClean="0">
                <a:solidFill>
                  <a:schemeClr val="tx1"/>
                </a:solidFill>
              </a:rPr>
              <a:t>disampaikan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Perangkat</a:t>
            </a:r>
            <a:r>
              <a:rPr lang="en-US" sz="2400" dirty="0" smtClean="0">
                <a:solidFill>
                  <a:schemeClr val="tx1"/>
                </a:solidFill>
              </a:rPr>
              <a:t> Daerah </a:t>
            </a:r>
            <a:r>
              <a:rPr lang="en-US" sz="2400" dirty="0" err="1" smtClean="0">
                <a:solidFill>
                  <a:schemeClr val="tx1"/>
                </a:solidFill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melalui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Pejabat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membidangi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kepegawaian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 tIns="442213" rtlCol="0"/>
          <a:lstStyle/>
          <a:p>
            <a:pPr marL="2724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PENYAMPAIAN LHKASN</a:t>
            </a:r>
            <a:endParaRPr spc="-5" dirty="0">
              <a:solidFill>
                <a:schemeClr val="bg1"/>
              </a:solidFill>
            </a:endParaRPr>
          </a:p>
        </p:txBody>
      </p:sp>
      <p:sp>
        <p:nvSpPr>
          <p:cNvPr id="9221" name="object 5"/>
          <p:cNvSpPr>
            <a:spLocks/>
          </p:cNvSpPr>
          <p:nvPr/>
        </p:nvSpPr>
        <p:spPr bwMode="auto">
          <a:xfrm>
            <a:off x="981075" y="1657350"/>
            <a:ext cx="5719763" cy="822325"/>
          </a:xfrm>
          <a:custGeom>
            <a:avLst/>
            <a:gdLst>
              <a:gd name="T0" fmla="*/ 0 w 5720080"/>
              <a:gd name="T1" fmla="*/ 0 h 822960"/>
              <a:gd name="T2" fmla="*/ 5308092 w 5720080"/>
              <a:gd name="T3" fmla="*/ 0 h 822960"/>
              <a:gd name="T4" fmla="*/ 5719572 w 5720080"/>
              <a:gd name="T5" fmla="*/ 411479 h 822960"/>
              <a:gd name="T6" fmla="*/ 5308092 w 5720080"/>
              <a:gd name="T7" fmla="*/ 822960 h 822960"/>
              <a:gd name="T8" fmla="*/ 0 w 5720080"/>
              <a:gd name="T9" fmla="*/ 822960 h 822960"/>
              <a:gd name="T10" fmla="*/ 0 w 5720080"/>
              <a:gd name="T11" fmla="*/ 0 h 822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822960"/>
              <a:gd name="T20" fmla="*/ 5720080 w 5720080"/>
              <a:gd name="T21" fmla="*/ 822960 h 8229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822960">
                <a:moveTo>
                  <a:pt x="0" y="0"/>
                </a:moveTo>
                <a:lnTo>
                  <a:pt x="5308092" y="0"/>
                </a:lnTo>
                <a:lnTo>
                  <a:pt x="5719572" y="411479"/>
                </a:lnTo>
                <a:lnTo>
                  <a:pt x="5308092" y="822960"/>
                </a:lnTo>
                <a:lnTo>
                  <a:pt x="0" y="822960"/>
                </a:lnTo>
                <a:lnTo>
                  <a:pt x="0" y="0"/>
                </a:lnTo>
                <a:close/>
              </a:path>
            </a:pathLst>
          </a:custGeom>
          <a:noFill/>
          <a:ln w="12192">
            <a:solidFill>
              <a:srgbClr val="70883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object 7"/>
          <p:cNvSpPr>
            <a:spLocks/>
          </p:cNvSpPr>
          <p:nvPr/>
        </p:nvSpPr>
        <p:spPr bwMode="auto">
          <a:xfrm>
            <a:off x="981075" y="2536825"/>
            <a:ext cx="5719763" cy="1266825"/>
          </a:xfrm>
          <a:custGeom>
            <a:avLst/>
            <a:gdLst>
              <a:gd name="T0" fmla="*/ 0 w 5720080"/>
              <a:gd name="T1" fmla="*/ 0 h 1266825"/>
              <a:gd name="T2" fmla="*/ 5086350 w 5720080"/>
              <a:gd name="T3" fmla="*/ 0 h 1266825"/>
              <a:gd name="T4" fmla="*/ 5719572 w 5720080"/>
              <a:gd name="T5" fmla="*/ 633222 h 1266825"/>
              <a:gd name="T6" fmla="*/ 5086350 w 5720080"/>
              <a:gd name="T7" fmla="*/ 1266444 h 1266825"/>
              <a:gd name="T8" fmla="*/ 0 w 5720080"/>
              <a:gd name="T9" fmla="*/ 1266444 h 1266825"/>
              <a:gd name="T10" fmla="*/ 0 w 5720080"/>
              <a:gd name="T11" fmla="*/ 0 h 1266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1266825"/>
              <a:gd name="T20" fmla="*/ 5720080 w 5720080"/>
              <a:gd name="T21" fmla="*/ 1266825 h 12668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1266825">
                <a:moveTo>
                  <a:pt x="0" y="0"/>
                </a:moveTo>
                <a:lnTo>
                  <a:pt x="5086350" y="0"/>
                </a:lnTo>
                <a:lnTo>
                  <a:pt x="5719572" y="633222"/>
                </a:lnTo>
                <a:lnTo>
                  <a:pt x="5086350" y="1266444"/>
                </a:lnTo>
                <a:lnTo>
                  <a:pt x="0" y="1266444"/>
                </a:lnTo>
                <a:lnTo>
                  <a:pt x="0" y="0"/>
                </a:lnTo>
                <a:close/>
              </a:path>
            </a:pathLst>
          </a:custGeom>
          <a:noFill/>
          <a:ln w="12192">
            <a:solidFill>
              <a:srgbClr val="70883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5" name="object 9"/>
          <p:cNvSpPr>
            <a:spLocks/>
          </p:cNvSpPr>
          <p:nvPr/>
        </p:nvSpPr>
        <p:spPr bwMode="auto">
          <a:xfrm>
            <a:off x="981075" y="3862388"/>
            <a:ext cx="5719763" cy="822325"/>
          </a:xfrm>
          <a:custGeom>
            <a:avLst/>
            <a:gdLst>
              <a:gd name="T0" fmla="*/ 0 w 5720080"/>
              <a:gd name="T1" fmla="*/ 0 h 822960"/>
              <a:gd name="T2" fmla="*/ 5308092 w 5720080"/>
              <a:gd name="T3" fmla="*/ 0 h 822960"/>
              <a:gd name="T4" fmla="*/ 5719572 w 5720080"/>
              <a:gd name="T5" fmla="*/ 411479 h 822960"/>
              <a:gd name="T6" fmla="*/ 5308092 w 5720080"/>
              <a:gd name="T7" fmla="*/ 822959 h 822960"/>
              <a:gd name="T8" fmla="*/ 0 w 5720080"/>
              <a:gd name="T9" fmla="*/ 822959 h 822960"/>
              <a:gd name="T10" fmla="*/ 0 w 5720080"/>
              <a:gd name="T11" fmla="*/ 0 h 8229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20080"/>
              <a:gd name="T19" fmla="*/ 0 h 822960"/>
              <a:gd name="T20" fmla="*/ 5720080 w 5720080"/>
              <a:gd name="T21" fmla="*/ 822960 h 8229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20080" h="822960">
                <a:moveTo>
                  <a:pt x="0" y="0"/>
                </a:moveTo>
                <a:lnTo>
                  <a:pt x="5308092" y="0"/>
                </a:lnTo>
                <a:lnTo>
                  <a:pt x="5719572" y="411479"/>
                </a:lnTo>
                <a:lnTo>
                  <a:pt x="5308092" y="822959"/>
                </a:lnTo>
                <a:lnTo>
                  <a:pt x="0" y="822959"/>
                </a:lnTo>
                <a:lnTo>
                  <a:pt x="0" y="0"/>
                </a:lnTo>
                <a:close/>
              </a:path>
            </a:pathLst>
          </a:custGeom>
          <a:noFill/>
          <a:ln w="12191">
            <a:solidFill>
              <a:srgbClr val="70883E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0" y="1600200"/>
            <a:ext cx="8915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ysClr val="windowText" lastClr="000000"/>
                </a:solidFill>
              </a:rPr>
              <a:t>LHKASN </a:t>
            </a:r>
            <a:r>
              <a:rPr lang="en-US" sz="3600" b="1" dirty="0" err="1" smtClean="0">
                <a:solidFill>
                  <a:sysClr val="windowText" lastClr="000000"/>
                </a:solidFill>
              </a:rPr>
              <a:t>disampaikan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 paling lama:</a:t>
            </a:r>
          </a:p>
          <a:p>
            <a:pPr marL="342900" indent="-342900" algn="just">
              <a:buAutoNum type="arabicParenR"/>
            </a:pPr>
            <a:r>
              <a:rPr lang="en-US" sz="2800" dirty="0" smtClean="0">
                <a:solidFill>
                  <a:sysClr val="windowText" lastClr="000000"/>
                </a:solidFill>
              </a:rPr>
              <a:t> 3 (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tiga</a:t>
            </a:r>
            <a:r>
              <a:rPr lang="en-US" sz="2800" dirty="0" smtClean="0">
                <a:solidFill>
                  <a:sysClr val="windowText" lastClr="000000"/>
                </a:solidFill>
              </a:rPr>
              <a:t>)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bulan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sejak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Peraturan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Walikota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 Semarang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Nomor</a:t>
            </a:r>
            <a:r>
              <a:rPr lang="en-US" sz="2800" dirty="0" smtClean="0">
                <a:solidFill>
                  <a:sysClr val="windowText" lastClr="000000"/>
                </a:solidFill>
              </a:rPr>
              <a:t>: 56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Tahun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2016</a:t>
            </a:r>
          </a:p>
          <a:p>
            <a:pPr marL="342900" indent="-342900" algn="just">
              <a:buAutoNum type="arabicParenR"/>
            </a:pPr>
            <a:r>
              <a:rPr lang="en-US" sz="2800" dirty="0" smtClean="0">
                <a:solidFill>
                  <a:sysClr val="windowText" lastClr="000000"/>
                </a:solidFill>
              </a:rPr>
              <a:t> 1 (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satu</a:t>
            </a:r>
            <a:r>
              <a:rPr lang="en-US" sz="2800" dirty="0" smtClean="0">
                <a:solidFill>
                  <a:sysClr val="windowText" lastClr="000000"/>
                </a:solidFill>
              </a:rPr>
              <a:t>)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bulan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sejak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PNS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diangkat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dalam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jabatan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mutasi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/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atau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promosi</a:t>
            </a:r>
            <a:r>
              <a:rPr lang="en-US" sz="2800" dirty="0" smtClean="0">
                <a:solidFill>
                  <a:sysClr val="windowText" lastClr="000000"/>
                </a:solidFill>
              </a:rPr>
              <a:t>;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dan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/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atau</a:t>
            </a:r>
            <a:endParaRPr lang="en-US" sz="2800" dirty="0" smtClean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/>
            </a:pPr>
            <a:r>
              <a:rPr lang="en-US" sz="2800" dirty="0" smtClean="0">
                <a:solidFill>
                  <a:sysClr val="windowText" lastClr="000000"/>
                </a:solidFill>
              </a:rPr>
              <a:t> 1 (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satu</a:t>
            </a:r>
            <a:r>
              <a:rPr lang="en-US" sz="2800" dirty="0" smtClean="0">
                <a:solidFill>
                  <a:sysClr val="windowText" lastClr="000000"/>
                </a:solidFill>
              </a:rPr>
              <a:t>)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bulan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sejak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PNS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berhenti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dari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Jabatan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SANKSI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id-ID" dirty="0" smtClean="0"/>
          </a:p>
          <a:p>
            <a:pPr marL="0" lvl="0" indent="0" algn="just">
              <a:buNone/>
            </a:pPr>
            <a:endParaRPr lang="id-ID" dirty="0" smtClean="0"/>
          </a:p>
          <a:p>
            <a:pPr lvl="1"/>
            <a:endParaRPr lang="id-ID" dirty="0" smtClean="0"/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371600"/>
            <a:ext cx="73152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dirty="0" smtClean="0">
                <a:solidFill>
                  <a:schemeClr val="tx1"/>
                </a:solidFill>
              </a:rPr>
              <a:t>PNS yang y</a:t>
            </a:r>
            <a:r>
              <a:rPr lang="id-ID" sz="2400" dirty="0" smtClean="0">
                <a:solidFill>
                  <a:schemeClr val="tx1"/>
                </a:solidFill>
              </a:rPr>
              <a:t>ang tidak menyampaikan LHKASN (kecuali PNS yang wajib LHKPN) </a:t>
            </a:r>
            <a:r>
              <a:rPr lang="en-US" sz="2400" dirty="0" err="1" smtClean="0">
                <a:solidFill>
                  <a:schemeClr val="tx1"/>
                </a:solidFill>
              </a:rPr>
              <a:t>dikenai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sanksi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berupa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id-ID" sz="2400" dirty="0" smtClean="0">
                <a:solidFill>
                  <a:schemeClr val="tx1"/>
                </a:solidFill>
              </a:rPr>
              <a:t>enundaan kenaikan gaji berkala selama 1 (satu) tahun;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id-ID" sz="2400" dirty="0" smtClean="0">
                <a:solidFill>
                  <a:schemeClr val="tx1"/>
                </a:solidFill>
              </a:rPr>
              <a:t>enundaan kenaikan pangkat selama 1 (satu) tahun</a:t>
            </a:r>
            <a:r>
              <a:rPr lang="en-US" sz="2400" dirty="0" smtClean="0">
                <a:solidFill>
                  <a:schemeClr val="tx1"/>
                </a:solidFill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id-ID" sz="2400" dirty="0" smtClean="0">
                <a:solidFill>
                  <a:schemeClr val="tx1"/>
                </a:solidFill>
              </a:rPr>
              <a:t>enurunan pangkat setingkat lebih rendah selama 1 (satu) tahun. </a:t>
            </a:r>
          </a:p>
          <a:p>
            <a:pPr lvl="0" algn="just"/>
            <a:endParaRPr lang="id-ID" sz="2400" dirty="0" smtClean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PENGELOLAAN LHKASN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600200"/>
            <a:ext cx="3352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PENGELOLA LHKASN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200400" y="2286000"/>
            <a:ext cx="609600" cy="5334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28956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Aparat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Pengawas</a:t>
            </a:r>
            <a:r>
              <a:rPr lang="en-US" dirty="0" smtClean="0">
                <a:solidFill>
                  <a:sysClr val="windowText" lastClr="000000"/>
                </a:solidFill>
              </a:rPr>
              <a:t> Internal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Pemerintah</a:t>
            </a:r>
            <a:r>
              <a:rPr lang="en-US" dirty="0" smtClean="0">
                <a:solidFill>
                  <a:sysClr val="windowText" lastClr="000000"/>
                </a:solidFill>
              </a:rPr>
              <a:t> (APIP)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200400" y="3581400"/>
            <a:ext cx="609600" cy="5334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4114800"/>
            <a:ext cx="7086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APIP </a:t>
            </a:r>
            <a:r>
              <a:rPr lang="en-US" dirty="0" err="1" smtClean="0"/>
              <a:t>bertugas</a:t>
            </a:r>
            <a:r>
              <a:rPr lang="en-US" dirty="0" smtClean="0"/>
              <a:t>:</a:t>
            </a:r>
          </a:p>
          <a:p>
            <a:pPr marL="447675" lvl="0" indent="-447675" algn="just"/>
            <a:r>
              <a:rPr lang="id-ID" dirty="0" smtClean="0"/>
              <a:t>1. memonitor kepatuhan penyampaian LHKASN kepada Pimpinan oleh wajib lapor;</a:t>
            </a:r>
          </a:p>
          <a:p>
            <a:pPr marL="447675" lvl="0" indent="-447675" algn="just">
              <a:buAutoNum type="arabicPeriod" startAt="2"/>
            </a:pPr>
            <a:r>
              <a:rPr lang="id-ID" dirty="0" smtClean="0"/>
              <a:t>berkoordinasi dengan </a:t>
            </a:r>
            <a:r>
              <a:rPr lang="en-US" dirty="0" smtClean="0"/>
              <a:t>BKD</a:t>
            </a:r>
            <a:r>
              <a:rPr lang="id-ID" dirty="0" smtClean="0"/>
              <a:t> selaku koordinator LHKASN  dalam rangka pelaksanaan tugas monitoring kepatuhan penyampaian LHKASN </a:t>
            </a:r>
          </a:p>
          <a:p>
            <a:pPr marL="447675" indent="-447675" algn="just">
              <a:buFontTx/>
              <a:buAutoNum type="arabicPeriod" startAt="2"/>
            </a:pPr>
            <a:r>
              <a:rPr lang="id-ID" dirty="0" smtClean="0"/>
              <a:t>melakukan verifikasi atas kewajaran LHKASN yang disampaikan oleh wajib LHKASN kepada Walikota</a:t>
            </a:r>
            <a:endParaRPr lang="en-US" dirty="0" smtClean="0"/>
          </a:p>
          <a:p>
            <a:pPr marL="447675" lvl="0" indent="-447675"/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/>
          <p:cNvSpPr/>
          <p:nvPr/>
        </p:nvSpPr>
        <p:spPr>
          <a:xfrm>
            <a:off x="3200400" y="2286000"/>
            <a:ext cx="609600" cy="5334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28956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Aparat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Pengawas</a:t>
            </a:r>
            <a:r>
              <a:rPr lang="en-US" dirty="0" smtClean="0">
                <a:solidFill>
                  <a:sysClr val="windowText" lastClr="000000"/>
                </a:solidFill>
              </a:rPr>
              <a:t> Internal </a:t>
            </a:r>
            <a:r>
              <a:rPr lang="en-US" dirty="0" err="1" smtClean="0">
                <a:solidFill>
                  <a:sysClr val="windowText" lastClr="000000"/>
                </a:solidFill>
              </a:rPr>
              <a:t>Pemerintah</a:t>
            </a:r>
            <a:r>
              <a:rPr lang="en-US" dirty="0" smtClean="0">
                <a:solidFill>
                  <a:sysClr val="windowText" lastClr="000000"/>
                </a:solidFill>
              </a:rPr>
              <a:t> (APIP)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…. </a:t>
            </a:r>
            <a:r>
              <a:rPr lang="en-US" sz="4000" dirty="0" err="1" smtClean="0">
                <a:solidFill>
                  <a:schemeClr val="bg1"/>
                </a:solidFill>
              </a:rPr>
              <a:t>Apip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bertugas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4800" y="1219200"/>
            <a:ext cx="78486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2209799"/>
          </a:xfrm>
        </p:spPr>
        <p:txBody>
          <a:bodyPr>
            <a:normAutofit fontScale="62500" lnSpcReduction="20000"/>
          </a:bodyPr>
          <a:lstStyle/>
          <a:p>
            <a:pPr marL="404813" lvl="0" indent="-404813">
              <a:buNone/>
            </a:pPr>
            <a:r>
              <a:rPr lang="id-ID" dirty="0" smtClean="0"/>
              <a:t>4. melakukan klarifikasi kepada wajib LHKASN jika verifikasi yang dilakukan menunjukkan potensi ketidak wajaran;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5</a:t>
            </a:r>
            <a:r>
              <a:rPr lang="en-US" dirty="0" smtClean="0"/>
              <a:t>. </a:t>
            </a:r>
            <a:r>
              <a:rPr lang="id-ID" dirty="0" smtClean="0"/>
              <a:t>melakukan pemeriksaan dengan tujuan tertentu jika hasil klarifikasi juga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id-ID" dirty="0" smtClean="0"/>
              <a:t>adanya ketidakwajaran</a:t>
            </a:r>
          </a:p>
          <a:p>
            <a:pPr>
              <a:buNone/>
            </a:pPr>
            <a:r>
              <a:rPr lang="id-ID" dirty="0" smtClean="0"/>
              <a:t>6. Menyampaikan laporan atas pelaksanaan tugas setiap akhir tahun kepada Walikota dan Menpan dan RB</a:t>
            </a:r>
          </a:p>
          <a:p>
            <a:pPr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657600" y="3810000"/>
            <a:ext cx="990600" cy="8382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62000" y="4648200"/>
            <a:ext cx="7162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43000" y="4876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Tugas</a:t>
            </a:r>
            <a:r>
              <a:rPr lang="en-US" sz="2400" dirty="0" smtClean="0"/>
              <a:t> APIP </a:t>
            </a:r>
            <a:r>
              <a:rPr lang="en-US" sz="2400" dirty="0" err="1" smtClean="0"/>
              <a:t>dibantu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Sekretariat</a:t>
            </a:r>
            <a:r>
              <a:rPr lang="en-US" sz="2400" dirty="0" smtClean="0"/>
              <a:t> LHKASN yang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Inspektur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762000"/>
            <a:ext cx="4267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9144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APIP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Kerahasiaan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Harta</a:t>
            </a:r>
            <a:r>
              <a:rPr lang="en-US" sz="2400" dirty="0" smtClean="0"/>
              <a:t>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 ASN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85800" y="2971800"/>
            <a:ext cx="31242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Right Arrow 8"/>
          <p:cNvSpPr/>
          <p:nvPr/>
        </p:nvSpPr>
        <p:spPr>
          <a:xfrm>
            <a:off x="0" y="2438400"/>
            <a:ext cx="533400" cy="1219200"/>
          </a:xfrm>
          <a:prstGeom prst="curv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APIP </a:t>
            </a:r>
            <a:r>
              <a:rPr lang="en-US" sz="2000" dirty="0" err="1" smtClean="0">
                <a:solidFill>
                  <a:schemeClr val="bg1"/>
                </a:solidFill>
              </a:rPr>
              <a:t>melanggar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4343400"/>
            <a:ext cx="7315200" cy="21336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5000" y="4572000"/>
            <a:ext cx="647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pelanggarannya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unit </a:t>
            </a:r>
            <a:r>
              <a:rPr lang="en-US" dirty="0" err="1" smtClean="0"/>
              <a:t>kerja</a:t>
            </a:r>
            <a:r>
              <a:rPr lang="en-US" dirty="0" smtClean="0"/>
              <a:t> 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pelanggarannya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pelanggarannya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3" name="Content Placeholder 5" descr="menjaga raha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0" y="914400"/>
            <a:ext cx="3228975" cy="2819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sdiklat, 04122014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574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Pusdiklat, 04122014</vt:lpstr>
      <vt:lpstr>Slide 1</vt:lpstr>
      <vt:lpstr>MAKSUD DAN TUJUAN</vt:lpstr>
      <vt:lpstr>LHKASN</vt:lpstr>
      <vt:lpstr>PENYAMPAIAN LHKASN</vt:lpstr>
      <vt:lpstr>PENYAMPAIAN LHKASN</vt:lpstr>
      <vt:lpstr>SANKSI</vt:lpstr>
      <vt:lpstr>PENGELOLAAN LHKASN</vt:lpstr>
      <vt:lpstr>…. Apip bertugas</vt:lpstr>
      <vt:lpstr>Slide 9</vt:lpstr>
      <vt:lpstr>TUGAS KOORDINATOR LHKASN (BKD)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BKD_BID_IV5</dc:creator>
  <cp:lastModifiedBy>HP</cp:lastModifiedBy>
  <cp:revision>88</cp:revision>
  <dcterms:created xsi:type="dcterms:W3CDTF">2017-07-11T06:52:23Z</dcterms:created>
  <dcterms:modified xsi:type="dcterms:W3CDTF">2017-08-29T23:47:42Z</dcterms:modified>
</cp:coreProperties>
</file>