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81" r:id="rId2"/>
  </p:sldMasterIdLst>
  <p:notesMasterIdLst>
    <p:notesMasterId r:id="rId78"/>
  </p:notesMasterIdLst>
  <p:sldIdLst>
    <p:sldId id="2147470601" r:id="rId3"/>
    <p:sldId id="2147470602" r:id="rId4"/>
    <p:sldId id="4795" r:id="rId5"/>
    <p:sldId id="4797" r:id="rId6"/>
    <p:sldId id="4794" r:id="rId7"/>
    <p:sldId id="4799" r:id="rId8"/>
    <p:sldId id="4800" r:id="rId9"/>
    <p:sldId id="2147470591" r:id="rId10"/>
    <p:sldId id="2147470625" r:id="rId11"/>
    <p:sldId id="303" r:id="rId12"/>
    <p:sldId id="304" r:id="rId13"/>
    <p:sldId id="305" r:id="rId14"/>
    <p:sldId id="362" r:id="rId15"/>
    <p:sldId id="364" r:id="rId16"/>
    <p:sldId id="365" r:id="rId17"/>
    <p:sldId id="369" r:id="rId18"/>
    <p:sldId id="370" r:id="rId19"/>
    <p:sldId id="371" r:id="rId20"/>
    <p:sldId id="373" r:id="rId21"/>
    <p:sldId id="374" r:id="rId22"/>
    <p:sldId id="270" r:id="rId23"/>
    <p:sldId id="272" r:id="rId24"/>
    <p:sldId id="349" r:id="rId25"/>
    <p:sldId id="274" r:id="rId26"/>
    <p:sldId id="382" r:id="rId27"/>
    <p:sldId id="279" r:id="rId28"/>
    <p:sldId id="271" r:id="rId29"/>
    <p:sldId id="280" r:id="rId30"/>
    <p:sldId id="281" r:id="rId31"/>
    <p:sldId id="283" r:id="rId32"/>
    <p:sldId id="273" r:id="rId33"/>
    <p:sldId id="284" r:id="rId34"/>
    <p:sldId id="285" r:id="rId35"/>
    <p:sldId id="383" r:id="rId36"/>
    <p:sldId id="384" r:id="rId37"/>
    <p:sldId id="385" r:id="rId38"/>
    <p:sldId id="386" r:id="rId39"/>
    <p:sldId id="387" r:id="rId40"/>
    <p:sldId id="388" r:id="rId41"/>
    <p:sldId id="389" r:id="rId42"/>
    <p:sldId id="390" r:id="rId43"/>
    <p:sldId id="391" r:id="rId44"/>
    <p:sldId id="392" r:id="rId45"/>
    <p:sldId id="393" r:id="rId46"/>
    <p:sldId id="394" r:id="rId47"/>
    <p:sldId id="395" r:id="rId48"/>
    <p:sldId id="396" r:id="rId49"/>
    <p:sldId id="397" r:id="rId50"/>
    <p:sldId id="398" r:id="rId51"/>
    <p:sldId id="399" r:id="rId52"/>
    <p:sldId id="400" r:id="rId53"/>
    <p:sldId id="401" r:id="rId54"/>
    <p:sldId id="402" r:id="rId55"/>
    <p:sldId id="403" r:id="rId56"/>
    <p:sldId id="404" r:id="rId57"/>
    <p:sldId id="405" r:id="rId58"/>
    <p:sldId id="406" r:id="rId59"/>
    <p:sldId id="407" r:id="rId60"/>
    <p:sldId id="408" r:id="rId61"/>
    <p:sldId id="409" r:id="rId62"/>
    <p:sldId id="410" r:id="rId63"/>
    <p:sldId id="411" r:id="rId64"/>
    <p:sldId id="412" r:id="rId65"/>
    <p:sldId id="413" r:id="rId66"/>
    <p:sldId id="414" r:id="rId67"/>
    <p:sldId id="415" r:id="rId68"/>
    <p:sldId id="416" r:id="rId69"/>
    <p:sldId id="317" r:id="rId70"/>
    <p:sldId id="417" r:id="rId71"/>
    <p:sldId id="418" r:id="rId72"/>
    <p:sldId id="420" r:id="rId73"/>
    <p:sldId id="421" r:id="rId74"/>
    <p:sldId id="422" r:id="rId75"/>
    <p:sldId id="2088197544" r:id="rId76"/>
    <p:sldId id="380" r:id="rId77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1F761E"/>
    <a:srgbClr val="CCFFFF"/>
    <a:srgbClr val="F7F7F7"/>
    <a:srgbClr val="FCC32A"/>
    <a:srgbClr val="F9FAFE"/>
    <a:srgbClr val="F7F8FC"/>
    <a:srgbClr val="FFFFFF"/>
    <a:srgbClr val="FEC81D"/>
    <a:srgbClr val="ED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6" autoAdjust="0"/>
    <p:restoredTop sz="95501" autoAdjust="0"/>
  </p:normalViewPr>
  <p:slideViewPr>
    <p:cSldViewPr snapToGrid="0">
      <p:cViewPr varScale="1">
        <p:scale>
          <a:sx n="84" d="100"/>
          <a:sy n="84" d="100"/>
        </p:scale>
        <p:origin x="52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BDB59-B08F-4B4C-9BCD-9A5AC78F9AC8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983CD-7AB1-4925-84D0-C6758973283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986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B3566-B177-4EDB-B360-21DB482916E4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951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Panduan e-Filing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B19FB-BC2A-4D68-A305-BC943D6DB08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34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d-ID"/>
              <a:t>DJPonline sekarang dapat diakses melalui mobile phone, tablet, atau PC/Notebook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8365B-84B3-482F-A828-A2C9F0B03809}" type="slidenum">
              <a:rPr lang="id-ID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52528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Simulasi Pengisian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B19FB-BC2A-4D68-A305-BC943D6DB08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57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983CD-7AB1-4925-84D0-C67589732834}" type="slidenum">
              <a:rPr lang="id-ID" smtClean="0"/>
              <a:pPr/>
              <a:t>43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6284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983CD-7AB1-4925-84D0-C67589732834}" type="slidenum">
              <a:rPr lang="id-ID" smtClean="0"/>
              <a:pPr/>
              <a:t>67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1911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atin typeface="Trebuchet MS" pitchFamily="34" charset="0"/>
              </a:rPr>
              <a:t>BAGAIMANA JIKA SPT BERSTATUS </a:t>
            </a:r>
            <a:r>
              <a:rPr lang="en-US" sz="2000" b="1">
                <a:latin typeface="Trebuchet MS" pitchFamily="34" charset="0"/>
              </a:rPr>
              <a:t>KURANG BAYAR?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983CD-7AB1-4925-84D0-C67589732834}" type="slidenum">
              <a:rPr lang="id-ID" smtClean="0"/>
              <a:pPr/>
              <a:t>68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7434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atin typeface="Trebuchet MS" pitchFamily="34" charset="0"/>
              </a:rPr>
              <a:t>BAGAIMANA JIKA SPT BERSTATUS </a:t>
            </a:r>
            <a:r>
              <a:rPr lang="en-US" sz="2000" b="1">
                <a:latin typeface="Trebuchet MS" pitchFamily="34" charset="0"/>
              </a:rPr>
              <a:t>KURANG BAYAR?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983CD-7AB1-4925-84D0-C67589732834}" type="slidenum">
              <a:rPr lang="id-ID" smtClean="0"/>
              <a:pPr/>
              <a:t>72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6877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983CD-7AB1-4925-84D0-C67589732834}" type="slidenum">
              <a:rPr lang="id-ID" smtClean="0"/>
              <a:pPr/>
              <a:t>73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44279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2276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B3566-B177-4EDB-B360-21DB482916E4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7868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B3566-B177-4EDB-B360-21DB482916E4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771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B3566-B177-4EDB-B360-21DB482916E4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723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B3566-B177-4EDB-B360-21DB482916E4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8122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300" dirty="0"/>
              <a:t>Keuntungan Lapor SPT dengan e-filing:</a:t>
            </a:r>
          </a:p>
          <a:p>
            <a:pPr marL="238929" indent="-238929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1300" dirty="0">
                <a:solidFill>
                  <a:srgbClr val="FF0000"/>
                </a:solidFill>
                <a:latin typeface="Arial" panose="020B0604020202020204" pitchFamily="34" charset="0"/>
              </a:rPr>
              <a:t>cepat</a:t>
            </a:r>
            <a:r>
              <a:rPr lang="id-ID" sz="1300" dirty="0">
                <a:latin typeface="Arial" panose="020B0604020202020204" pitchFamily="34" charset="0"/>
              </a:rPr>
              <a:t>, aman, dan kapan saja (24x7)</a:t>
            </a:r>
          </a:p>
          <a:p>
            <a:pPr marL="238929" indent="-238929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1300" dirty="0">
                <a:solidFill>
                  <a:srgbClr val="FF0000"/>
                </a:solidFill>
                <a:latin typeface="Arial" panose="020B0604020202020204" pitchFamily="34" charset="0"/>
              </a:rPr>
              <a:t>Murah</a:t>
            </a:r>
            <a:r>
              <a:rPr lang="id-ID" sz="1300" dirty="0">
                <a:latin typeface="Arial" panose="020B0604020202020204" pitchFamily="34" charset="0"/>
              </a:rPr>
              <a:t>, tidak dikenakan biaya pada saat pelaporan SPT</a:t>
            </a:r>
          </a:p>
          <a:p>
            <a:pPr marL="238929" indent="-238929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1300" dirty="0">
                <a:latin typeface="Arial" panose="020B0604020202020204" pitchFamily="34" charset="0"/>
              </a:rPr>
              <a:t>Penghitungan dilakukan secara </a:t>
            </a:r>
            <a:r>
              <a:rPr lang="id-ID" sz="1300" dirty="0">
                <a:solidFill>
                  <a:srgbClr val="FF0000"/>
                </a:solidFill>
                <a:latin typeface="Arial" panose="020B0604020202020204" pitchFamily="34" charset="0"/>
              </a:rPr>
              <a:t>tepat</a:t>
            </a:r>
            <a:r>
              <a:rPr lang="id-ID" sz="1300" dirty="0">
                <a:latin typeface="Arial" panose="020B0604020202020204" pitchFamily="34" charset="0"/>
              </a:rPr>
              <a:t> karena menggunakan sistem komputer</a:t>
            </a:r>
          </a:p>
          <a:p>
            <a:pPr marL="238929" indent="-238929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1300" dirty="0">
                <a:latin typeface="Arial" panose="020B0604020202020204" pitchFamily="34" charset="0"/>
              </a:rPr>
              <a:t>Ke</a:t>
            </a:r>
            <a:r>
              <a:rPr lang="id-ID" sz="1300" dirty="0">
                <a:solidFill>
                  <a:srgbClr val="FF0000"/>
                </a:solidFill>
                <a:latin typeface="Arial" panose="020B0604020202020204" pitchFamily="34" charset="0"/>
              </a:rPr>
              <a:t>mudah</a:t>
            </a:r>
            <a:r>
              <a:rPr lang="id-ID" sz="1300" dirty="0">
                <a:latin typeface="Arial" panose="020B0604020202020204" pitchFamily="34" charset="0"/>
              </a:rPr>
              <a:t>an dalam mengisi SPT karena pengisian SPT dalam bentuk </a:t>
            </a:r>
            <a:r>
              <a:rPr lang="en-US" sz="1300" dirty="0" err="1">
                <a:latin typeface="Arial" panose="020B0604020202020204" pitchFamily="34" charset="0"/>
              </a:rPr>
              <a:t>panduan</a:t>
            </a:r>
            <a:endParaRPr lang="id-ID" sz="1300" dirty="0">
              <a:latin typeface="Arial" panose="020B0604020202020204" pitchFamily="34" charset="0"/>
            </a:endParaRPr>
          </a:p>
          <a:p>
            <a:pPr marL="238929" indent="-238929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1300" dirty="0">
                <a:latin typeface="Arial" panose="020B0604020202020204" pitchFamily="34" charset="0"/>
              </a:rPr>
              <a:t>Data yang disampaikan WP selalu </a:t>
            </a:r>
            <a:r>
              <a:rPr lang="id-ID" sz="1300" dirty="0">
                <a:solidFill>
                  <a:srgbClr val="FF0000"/>
                </a:solidFill>
                <a:latin typeface="Arial" panose="020B0604020202020204" pitchFamily="34" charset="0"/>
              </a:rPr>
              <a:t>lengkap</a:t>
            </a:r>
            <a:r>
              <a:rPr lang="id-ID" sz="1300" dirty="0">
                <a:latin typeface="Arial" panose="020B0604020202020204" pitchFamily="34" charset="0"/>
              </a:rPr>
              <a:t> karena ada validasi pengisian SPT</a:t>
            </a:r>
          </a:p>
          <a:p>
            <a:pPr marL="238929" indent="-238929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1300" dirty="0">
                <a:solidFill>
                  <a:srgbClr val="FF0000"/>
                </a:solidFill>
                <a:latin typeface="Arial" panose="020B0604020202020204" pitchFamily="34" charset="0"/>
              </a:rPr>
              <a:t>Ramah</a:t>
            </a:r>
            <a:r>
              <a:rPr lang="id-ID" sz="1300" dirty="0">
                <a:latin typeface="Arial" panose="020B0604020202020204" pitchFamily="34" charset="0"/>
              </a:rPr>
              <a:t> lingkungan dengan mengurangi penggunaan kertas</a:t>
            </a:r>
          </a:p>
          <a:p>
            <a:pPr marL="238929" indent="-238929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1300" dirty="0">
                <a:latin typeface="Arial" panose="020B0604020202020204" pitchFamily="34" charset="0"/>
              </a:rPr>
              <a:t>Dokumen pelengkap </a:t>
            </a:r>
            <a:r>
              <a:rPr lang="id-ID" sz="1300" dirty="0">
                <a:solidFill>
                  <a:srgbClr val="FF0000"/>
                </a:solidFill>
                <a:latin typeface="Arial" panose="020B0604020202020204" pitchFamily="34" charset="0"/>
              </a:rPr>
              <a:t>tidak perlu dikirim</a:t>
            </a:r>
            <a:r>
              <a:rPr lang="id-ID" sz="1300" dirty="0">
                <a:latin typeface="Arial" panose="020B0604020202020204" pitchFamily="34" charset="0"/>
              </a:rPr>
              <a:t> lagi kecuali diminta oleh KPP melalui Account Representative (AR)</a:t>
            </a:r>
            <a:endParaRPr lang="id-ID" dirty="0">
              <a:latin typeface="Arial" panose="020B0604020202020204" pitchFamily="34" charset="0"/>
            </a:endParaRPr>
          </a:p>
          <a:p>
            <a:pPr marL="238929" indent="-238929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id-ID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D00729-E36A-4952-AD1E-FC733D7DB087}" type="slidenum">
              <a:rPr lang="id-ID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578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i="1"/>
              <a:t>How?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B19FB-BC2A-4D68-A305-BC943D6DB08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3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Reminder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983CD-7AB1-4925-84D0-C67589732834}" type="slidenum">
              <a:rPr lang="id-ID" smtClean="0"/>
              <a:pPr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7068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983CD-7AB1-4925-84D0-C67589732834}" type="slidenum">
              <a:rPr lang="id-ID" smtClean="0"/>
              <a:pPr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668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914400" y="211303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936485" y="4711979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9229876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  <a:defRPr/>
            </a:pPr>
            <a:fld id="{00000000-1234-1234-1234-123412341234}" type="slidenum">
              <a:rPr lang="en-US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  <a:defRPr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17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804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97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30660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1713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1424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18214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9793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0643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4125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112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9229876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  <a:defRPr/>
            </a:pPr>
            <a:fld id="{00000000-1234-1234-1234-123412341234}" type="slidenum">
              <a:rPr lang="en-US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  <a:defRPr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27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1461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si Presentasi Branding Baru - Putih Pol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E9859-E358-4A00-88C7-43972BFE0B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9001"/>
            <a:ext cx="10515600" cy="567162"/>
          </a:xfrm>
        </p:spPr>
        <p:txBody>
          <a:bodyPr/>
          <a:lstStyle>
            <a:lvl1pPr algn="ctr"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Layout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tabel</a:t>
            </a:r>
            <a:r>
              <a:rPr lang="en-US" dirty="0"/>
              <a:t>/data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622745" y="6356352"/>
            <a:ext cx="3185984" cy="365125"/>
          </a:xfrm>
        </p:spPr>
        <p:txBody>
          <a:bodyPr/>
          <a:lstStyle>
            <a:lvl1pPr algn="r">
              <a:defRPr/>
            </a:lvl1pPr>
          </a:lstStyle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09761" y="6356352"/>
            <a:ext cx="787968" cy="365125"/>
          </a:xfrm>
        </p:spPr>
        <p:txBody>
          <a:bodyPr/>
          <a:lstStyle>
            <a:lvl1pPr algn="r">
              <a:defRPr/>
            </a:lvl1pPr>
          </a:lstStyle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526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Presentasi Branding Baru - Puti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00649"/>
            <a:ext cx="10363200" cy="2276417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err="1"/>
              <a:t>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Presentasi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6487" y="4522185"/>
            <a:ext cx="9144000" cy="1005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Subjudul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disini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438876" y="6356352"/>
            <a:ext cx="3185984" cy="365125"/>
          </a:xfrm>
        </p:spPr>
        <p:txBody>
          <a:bodyPr/>
          <a:lstStyle/>
          <a:p>
            <a:fld id="{B49EBC4A-F3A9-4A13-988E-BA8079DC3422}" type="datetimeFigureOut">
              <a:rPr lang="id-ID" smtClean="0"/>
              <a:pPr/>
              <a:t>23/02/2024</a:t>
            </a:fld>
            <a:endParaRPr lang="id-ID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9103" y="6356352"/>
            <a:ext cx="787968" cy="365125"/>
          </a:xfrm>
        </p:spPr>
        <p:txBody>
          <a:bodyPr/>
          <a:lstStyle>
            <a:lvl1pPr algn="l">
              <a:defRPr/>
            </a:lvl1pPr>
          </a:lstStyle>
          <a:p>
            <a:fld id="{B928FC29-BFAF-4A63-9FB3-CDEA2BFD0F5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35923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FAF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19201" y="2497138"/>
            <a:ext cx="11002433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536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9229876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  <a:defRPr/>
            </a:pPr>
            <a:fld id="{00000000-1234-1234-1234-123412341234}" type="slidenum">
              <a:rPr lang="en-US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  <a:defRPr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07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9229876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  <a:defRPr/>
            </a:pPr>
            <a:fld id="{00000000-1234-1234-1234-123412341234}" type="slidenum">
              <a:rPr lang="en-US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  <a:defRPr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89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839788" y="457201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9229876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  <a:defRPr/>
            </a:pPr>
            <a:fld id="{00000000-1234-1234-1234-123412341234}" type="slidenum">
              <a:rPr lang="en-US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  <a:defRPr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660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839788" y="457201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9229876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  <a:defRPr/>
            </a:pPr>
            <a:fld id="{00000000-1234-1234-1234-123412341234}" type="slidenum">
              <a:rPr lang="en-US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  <a:defRPr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65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7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9229876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  <a:defRPr/>
            </a:pPr>
            <a:fld id="{00000000-1234-1234-1234-123412341234}" type="slidenum">
              <a:rPr lang="en-US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  <a:defRPr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22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 rot="5400000">
            <a:off x="7133430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9229876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  <a:defRPr/>
            </a:pPr>
            <a:fld id="{00000000-1234-1234-1234-123412341234}" type="slidenum">
              <a:rPr lang="en-US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  <a:defRPr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03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855378"/>
            <a:ext cx="75184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0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1207369"/>
            <a:ext cx="54864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3130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ID"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9229876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  <a:defRPr/>
            </a:pPr>
            <a:fld id="{00000000-1234-1234-1234-123412341234}" type="slidenum">
              <a:rPr lang="en-US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  <a:defRPr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102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D" ker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D" ker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buSzPct val="25000"/>
              <a:defRPr/>
            </a:pPr>
            <a:fld id="{00000000-1234-1234-1234-123412341234}" type="slidenum">
              <a:rPr lang="en-US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  <a:defRPr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15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5" r:id="rId12"/>
    <p:sldLayoutId id="2147483796" r:id="rId13"/>
    <p:sldLayoutId id="2147483676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5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0EDE3-029C-4923-9FCF-3C3D40A22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5" r="8271" b="9385"/>
          <a:stretch/>
        </p:blipFill>
        <p:spPr>
          <a:xfrm>
            <a:off x="3203355" y="-69996"/>
            <a:ext cx="9144175" cy="70934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D448ED-B446-403C-BE64-51E7EF86BB0D}"/>
              </a:ext>
            </a:extLst>
          </p:cNvPr>
          <p:cNvSpPr/>
          <p:nvPr/>
        </p:nvSpPr>
        <p:spPr>
          <a:xfrm>
            <a:off x="0" y="-69995"/>
            <a:ext cx="12347532" cy="70934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4000">
                <a:srgbClr val="FBFCFE"/>
              </a:gs>
              <a:gs pos="8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7" name="object 7"/>
          <p:cNvGrpSpPr/>
          <p:nvPr/>
        </p:nvGrpSpPr>
        <p:grpSpPr>
          <a:xfrm>
            <a:off x="532637" y="408812"/>
            <a:ext cx="2833878" cy="972819"/>
            <a:chOff x="532637" y="408812"/>
            <a:chExt cx="2833878" cy="972819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2637" y="503681"/>
              <a:ext cx="846582" cy="7635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415" y="448055"/>
              <a:ext cx="1562100" cy="914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49348" y="408812"/>
              <a:ext cx="0" cy="972819"/>
            </a:xfrm>
            <a:custGeom>
              <a:avLst/>
              <a:gdLst/>
              <a:ahLst/>
              <a:cxnLst/>
              <a:rect l="l" t="t" r="r" b="b"/>
              <a:pathLst>
                <a:path h="972819">
                  <a:moveTo>
                    <a:pt x="0" y="0"/>
                  </a:moveTo>
                  <a:lnTo>
                    <a:pt x="0" y="972820"/>
                  </a:lnTo>
                </a:path>
              </a:pathLst>
            </a:custGeom>
            <a:ln w="12700">
              <a:solidFill>
                <a:srgbClr val="1C2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715262B-F4FB-4BC9-BFD4-722B704DCB49}"/>
              </a:ext>
            </a:extLst>
          </p:cNvPr>
          <p:cNvSpPr txBox="1">
            <a:spLocks/>
          </p:cNvSpPr>
          <p:nvPr/>
        </p:nvSpPr>
        <p:spPr>
          <a:xfrm>
            <a:off x="77174" y="4493882"/>
            <a:ext cx="7475694" cy="12598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TENTANG PETUNJUK PELAKSANAAN PEMOTONGAN PAJAK ATAS PENGHASILAN SEHUBUNGAN DENGAN PEKERJAAN, JASA, ATAU KEGIATAN ORANG PRIBADI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E889E1-08B2-40D6-B90E-269D71E15EE1}"/>
              </a:ext>
            </a:extLst>
          </p:cNvPr>
          <p:cNvSpPr/>
          <p:nvPr/>
        </p:nvSpPr>
        <p:spPr>
          <a:xfrm>
            <a:off x="-143145" y="3759158"/>
            <a:ext cx="7734113" cy="62029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Subtitle 4">
            <a:extLst>
              <a:ext uri="{FF2B5EF4-FFF2-40B4-BE49-F238E27FC236}">
                <a16:creationId xmlns:a16="http://schemas.microsoft.com/office/drawing/2014/main" id="{94C927C5-2A79-44CF-896A-BB757125502F}"/>
              </a:ext>
            </a:extLst>
          </p:cNvPr>
          <p:cNvSpPr txBox="1">
            <a:spLocks/>
          </p:cNvSpPr>
          <p:nvPr/>
        </p:nvSpPr>
        <p:spPr>
          <a:xfrm>
            <a:off x="58124" y="3911684"/>
            <a:ext cx="7734113" cy="6026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PERATURAN MENTERI KEUANGAN NOMOR 168 TAHUN 2023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4D54E8-B05D-4746-8F6C-35343D64E816}"/>
              </a:ext>
            </a:extLst>
          </p:cNvPr>
          <p:cNvGrpSpPr/>
          <p:nvPr/>
        </p:nvGrpSpPr>
        <p:grpSpPr>
          <a:xfrm>
            <a:off x="6827520" y="6500201"/>
            <a:ext cx="5323332" cy="261610"/>
            <a:chOff x="6827520" y="6570482"/>
            <a:chExt cx="5323332" cy="2616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A8A57C-07EF-444D-947D-4A945964081E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FA521C-CB55-48FF-846D-8E64D3E2988E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9D381A-FD71-44A6-98D0-37956B5440FB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100">
                <a:solidFill>
                  <a:srgbClr val="1B28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877" y="0"/>
            <a:ext cx="6685680" cy="767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697556" y="2044004"/>
            <a:ext cx="449365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Bentuk</a:t>
            </a:r>
            <a:endParaRPr lang="en-US" sz="28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d-ID" sz="2800" b="1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Bukti Potong</a:t>
            </a:r>
            <a:endParaRPr lang="en-US" sz="28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d-ID" sz="2800" b="1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PPh Pasal 21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d-ID" sz="2400" b="1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(Formulir 1721 – A1</a:t>
            </a:r>
            <a:r>
              <a:rPr lang="en-US" sz="2400" b="1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/A2</a:t>
            </a:r>
            <a:r>
              <a:rPr lang="id-ID" sz="2400" b="1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E8914E-63EC-4BF6-8551-CA11A71EF692}"/>
              </a:ext>
            </a:extLst>
          </p:cNvPr>
          <p:cNvGrpSpPr/>
          <p:nvPr/>
        </p:nvGrpSpPr>
        <p:grpSpPr>
          <a:xfrm>
            <a:off x="6828314" y="6493017"/>
            <a:ext cx="5323332" cy="261610"/>
            <a:chOff x="6827520" y="6570482"/>
            <a:chExt cx="5323332" cy="26161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EFB88F-0DA4-44D8-9436-5D5136C4C823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7F7427-2D0B-4F20-AB10-FF6A635C78B6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30C113-4BE3-45C1-8CE5-28174C4C34A5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1B285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www.pajak.go.id</a:t>
              </a:r>
              <a:endParaRPr lang="en-ID" sz="1100" dirty="0">
                <a:solidFill>
                  <a:srgbClr val="1B2852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9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3137" y="1"/>
            <a:ext cx="6680346" cy="764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693483" y="1981200"/>
            <a:ext cx="449772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Bentuk</a:t>
            </a:r>
            <a:r>
              <a:rPr lang="id-ID" sz="2800" b="1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br>
              <a:rPr lang="id-ID" sz="2800" b="1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id-ID" sz="2800" b="1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Bukti Potong PPh Pasal 21 Lainnya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2800" b="1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(Tidak Final)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E8914E-63EC-4BF6-8551-CA11A71EF692}"/>
              </a:ext>
            </a:extLst>
          </p:cNvPr>
          <p:cNvGrpSpPr/>
          <p:nvPr/>
        </p:nvGrpSpPr>
        <p:grpSpPr>
          <a:xfrm>
            <a:off x="6828314" y="6493017"/>
            <a:ext cx="5323332" cy="261610"/>
            <a:chOff x="6827520" y="6570482"/>
            <a:chExt cx="5323332" cy="26161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EFB88F-0DA4-44D8-9436-5D5136C4C823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7F7427-2D0B-4F20-AB10-FF6A635C78B6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30C113-4BE3-45C1-8CE5-28174C4C34A5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1B285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www.pajak.go.id</a:t>
              </a:r>
              <a:endParaRPr lang="en-ID" sz="1100" dirty="0">
                <a:solidFill>
                  <a:srgbClr val="1B2852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9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50" y="1"/>
            <a:ext cx="6680346" cy="76491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699497" y="1981200"/>
            <a:ext cx="449171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Bentuk</a:t>
            </a:r>
            <a:r>
              <a:rPr lang="id-ID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br>
              <a:rPr lang="id-ID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id-ID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Bukti Potong PPh Pasal 21 Lainnya</a:t>
            </a:r>
          </a:p>
          <a:p>
            <a:r>
              <a:rPr lang="id-ID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(Final)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E8914E-63EC-4BF6-8551-CA11A71EF692}"/>
              </a:ext>
            </a:extLst>
          </p:cNvPr>
          <p:cNvGrpSpPr/>
          <p:nvPr/>
        </p:nvGrpSpPr>
        <p:grpSpPr>
          <a:xfrm>
            <a:off x="6828314" y="6493017"/>
            <a:ext cx="5323332" cy="261610"/>
            <a:chOff x="6827520" y="6570482"/>
            <a:chExt cx="5323332" cy="2616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7EFB88F-0DA4-44D8-9436-5D5136C4C823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7F7427-2D0B-4F20-AB10-FF6A635C78B6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30C113-4BE3-45C1-8CE5-28174C4C34A5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206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www.pajak.go.id</a:t>
              </a:r>
              <a:endParaRPr lang="en-ID" sz="1100" dirty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106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89F0132-6FE4-43A1-9AEA-C0BC35E9C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3742"/>
          <a:stretch/>
        </p:blipFill>
        <p:spPr>
          <a:xfrm>
            <a:off x="0" y="228791"/>
            <a:ext cx="1528618" cy="80156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875D03-B567-48A5-9285-86FE3976F111}"/>
              </a:ext>
            </a:extLst>
          </p:cNvPr>
          <p:cNvCxnSpPr/>
          <p:nvPr/>
        </p:nvCxnSpPr>
        <p:spPr>
          <a:xfrm>
            <a:off x="1457558" y="135799"/>
            <a:ext cx="0" cy="9728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A0111F3-919E-4351-BE98-E17447EFF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78" y="173905"/>
            <a:ext cx="1562524" cy="9143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729E4E-5412-45F2-94D3-15EE2962CFF7}"/>
              </a:ext>
            </a:extLst>
          </p:cNvPr>
          <p:cNvSpPr txBox="1"/>
          <p:nvPr/>
        </p:nvSpPr>
        <p:spPr>
          <a:xfrm>
            <a:off x="1720213" y="4343400"/>
            <a:ext cx="457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&lt;TEMPAT&gt;, &lt;TANGGAL&gt;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704EB-9748-40E1-AB8A-29A8ED75CD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8" y="383096"/>
            <a:ext cx="846380" cy="763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F0D971-387D-4D02-9DDC-132AD0C4FD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77" y="328030"/>
            <a:ext cx="1562524" cy="91439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FBA568-9096-48BE-A1B3-90D559407D1F}"/>
              </a:ext>
            </a:extLst>
          </p:cNvPr>
          <p:cNvCxnSpPr/>
          <p:nvPr/>
        </p:nvCxnSpPr>
        <p:spPr>
          <a:xfrm>
            <a:off x="1609958" y="288199"/>
            <a:ext cx="0" cy="972820"/>
          </a:xfrm>
          <a:prstGeom prst="line">
            <a:avLst/>
          </a:prstGeom>
          <a:ln w="12700">
            <a:solidFill>
              <a:srgbClr val="1C28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1C628B69-453F-4628-9370-228C89285FB2}"/>
              </a:ext>
            </a:extLst>
          </p:cNvPr>
          <p:cNvSpPr txBox="1">
            <a:spLocks/>
          </p:cNvSpPr>
          <p:nvPr/>
        </p:nvSpPr>
        <p:spPr>
          <a:xfrm>
            <a:off x="8030996" y="573423"/>
            <a:ext cx="3685482" cy="593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KPP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Pratama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Semarang Tengah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4137D5-6D51-42A5-8227-ACECD0199372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F62043-69A1-4F5F-A706-F74E8035A729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0F0D9C-7CE2-4B80-A41B-C36B3D4D6A52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8AC3EC-AEAA-4356-B236-CD925CD88590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1B2852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1B285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D1AB1A7-2544-4B70-8A8F-C0651D3FF2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90" y="2003328"/>
            <a:ext cx="6072047" cy="29242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1757" y="1888958"/>
            <a:ext cx="44190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3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Tata Cara Pelaporan </a:t>
            </a:r>
            <a:r>
              <a:rPr lang="id-ID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Tahunan</a:t>
            </a:r>
            <a:r>
              <a:rPr lang="id-ID" sz="3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d-ID" sz="3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 dan 1770SS Melalui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66" y="4118850"/>
            <a:ext cx="1903275" cy="7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53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FFD94-BC08-471B-B333-FF3376B56836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DBB757-FE13-4A55-951A-CCD3078F4E8F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C98119-B78A-44CC-82BA-255AF3BFE8A9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63AF80-0E9D-46B3-8945-5D4E7177A51A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6" name="object 7">
            <a:extLst>
              <a:ext uri="{FF2B5EF4-FFF2-40B4-BE49-F238E27FC236}">
                <a16:creationId xmlns:a16="http://schemas.microsoft.com/office/drawing/2014/main" id="{CFE999F8-A124-4DDF-8C74-A1AE1B6A350B}"/>
              </a:ext>
            </a:extLst>
          </p:cNvPr>
          <p:cNvSpPr/>
          <p:nvPr/>
        </p:nvSpPr>
        <p:spPr>
          <a:xfrm>
            <a:off x="0" y="320444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1EA8680D-A7E8-48CF-8063-CCA44863F328}"/>
              </a:ext>
            </a:extLst>
          </p:cNvPr>
          <p:cNvSpPr txBox="1">
            <a:spLocks/>
          </p:cNvSpPr>
          <p:nvPr/>
        </p:nvSpPr>
        <p:spPr bwMode="auto">
          <a:xfrm>
            <a:off x="1227222" y="4139914"/>
            <a:ext cx="10147036" cy="15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5725" lv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adalah sistem pelaporan pajak tahunan (SPT Tahunan) yang dilakukan secara </a:t>
            </a:r>
            <a:r>
              <a:rPr lang="id-ID" sz="20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online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altLang="en-US" sz="20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  <a:r>
              <a:rPr lang="en-US" altLang="en-US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</a:t>
            </a:r>
            <a:r>
              <a:rPr lang="en-US" altLang="en-US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melalui</a:t>
            </a:r>
            <a:r>
              <a:rPr lang="en-US" alt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internet </a:t>
            </a:r>
            <a:r>
              <a:rPr lang="en-US" alt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pada</a:t>
            </a:r>
            <a:r>
              <a:rPr lang="en-US" alt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website</a:t>
            </a:r>
            <a:r>
              <a:rPr lang="en-US" alt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DJP </a:t>
            </a:r>
            <a:r>
              <a:rPr lang="id-ID" altLang="en-US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www.djponline.pajak.go.id</a:t>
            </a:r>
            <a:r>
              <a:rPr lang="en-US" alt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US" alt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ASP</a:t>
            </a:r>
            <a:r>
              <a:rPr lang="id-ID" alt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id-ID" altLang="en-US" sz="20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</a:t>
            </a:r>
            <a:r>
              <a:rPr lang="en-US" altLang="en-US" sz="20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id-ID" altLang="en-US" sz="20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lication Service Provider/</a:t>
            </a:r>
            <a:r>
              <a:rPr lang="id-ID" alt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Penyedia Jasa Aplikasi).</a:t>
            </a:r>
            <a:endParaRPr lang="en-US" altLang="en-US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/>
          <a:stretch/>
        </p:blipFill>
        <p:spPr>
          <a:xfrm>
            <a:off x="3810724" y="1096111"/>
            <a:ext cx="5105810" cy="30438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05805" y="279029"/>
            <a:ext cx="4166984" cy="934559"/>
            <a:chOff x="705805" y="279029"/>
            <a:chExt cx="4166984" cy="934559"/>
          </a:xfrm>
        </p:grpSpPr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61B1E462-28C9-4F25-AE1B-337CB4D48B9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5805" y="402392"/>
              <a:ext cx="4166984" cy="811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r>
                <a:rPr lang="en-US" altLang="en-US" sz="4000" b="1" dirty="0" err="1">
                  <a:ln w="0"/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Apa</a:t>
              </a:r>
              <a:r>
                <a:rPr lang="en-US" altLang="en-US" sz="4000" b="1" dirty="0">
                  <a:ln w="0"/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en-US" sz="4000" b="1" dirty="0" err="1">
                  <a:ln w="0"/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itu</a:t>
              </a:r>
              <a:r>
                <a:rPr lang="id-ID" altLang="en-US" sz="4000" b="1" dirty="0">
                  <a:ln w="0"/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            ?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326" y="279029"/>
              <a:ext cx="2156311" cy="898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4232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FFD94-BC08-471B-B333-FF3376B56836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DBB757-FE13-4A55-951A-CCD3078F4E8F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C98119-B78A-44CC-82BA-255AF3BFE8A9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63AF80-0E9D-46B3-8945-5D4E7177A51A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6" name="object 7">
            <a:extLst>
              <a:ext uri="{FF2B5EF4-FFF2-40B4-BE49-F238E27FC236}">
                <a16:creationId xmlns:a16="http://schemas.microsoft.com/office/drawing/2014/main" id="{CFE999F8-A124-4DDF-8C74-A1AE1B6A350B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47273" y="1681033"/>
            <a:ext cx="3603265" cy="3059409"/>
            <a:chOff x="1223210" y="1765254"/>
            <a:chExt cx="3603265" cy="3059409"/>
          </a:xfrm>
        </p:grpSpPr>
        <p:sp>
          <p:nvSpPr>
            <p:cNvPr id="19" name="Title 5">
              <a:extLst>
                <a:ext uri="{FF2B5EF4-FFF2-40B4-BE49-F238E27FC236}">
                  <a16:creationId xmlns:a16="http://schemas.microsoft.com/office/drawing/2014/main" id="{37819DA5-9C5F-4AD7-B6D5-F8D62E3FB45A}"/>
                </a:ext>
              </a:extLst>
            </p:cNvPr>
            <p:cNvSpPr txBox="1">
              <a:spLocks/>
            </p:cNvSpPr>
            <p:nvPr/>
          </p:nvSpPr>
          <p:spPr>
            <a:xfrm>
              <a:off x="1494260" y="1765254"/>
              <a:ext cx="3332215" cy="294848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5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Mengapa</a:t>
              </a:r>
              <a:r>
                <a:rPr lang="en-US" sz="44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harus</a:t>
              </a:r>
              <a:endParaRPr lang="id-ID" sz="4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l"/>
              <a:r>
                <a:rPr lang="id-ID" sz="66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        </a:t>
              </a:r>
              <a:r>
                <a:rPr lang="id-ID" sz="5400" dirty="0">
                  <a:solidFill>
                    <a:srgbClr val="002060"/>
                  </a:solidFill>
                  <a:latin typeface="Segoe UI Semibold" panose="020B07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?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0" y="3654295"/>
              <a:ext cx="2808881" cy="117036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474" t="15754" r="45789" b="12666"/>
          <a:stretch/>
        </p:blipFill>
        <p:spPr>
          <a:xfrm>
            <a:off x="5900942" y="845213"/>
            <a:ext cx="4927078" cy="486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43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FFD94-BC08-471B-B333-FF3376B56836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DBB757-FE13-4A55-951A-CCD3078F4E8F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C98119-B78A-44CC-82BA-255AF3BFE8A9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63AF80-0E9D-46B3-8945-5D4E7177A51A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6" name="object 7">
            <a:extLst>
              <a:ext uri="{FF2B5EF4-FFF2-40B4-BE49-F238E27FC236}">
                <a16:creationId xmlns:a16="http://schemas.microsoft.com/office/drawing/2014/main" id="{CFE999F8-A124-4DDF-8C74-A1AE1B6A350B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7" y="604585"/>
            <a:ext cx="10111874" cy="56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40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FFD94-BC08-471B-B333-FF3376B56836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DBB757-FE13-4A55-951A-CCD3078F4E8F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C98119-B78A-44CC-82BA-255AF3BFE8A9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63AF80-0E9D-46B3-8945-5D4E7177A51A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6" name="object 7">
            <a:extLst>
              <a:ext uri="{FF2B5EF4-FFF2-40B4-BE49-F238E27FC236}">
                <a16:creationId xmlns:a16="http://schemas.microsoft.com/office/drawing/2014/main" id="{CFE999F8-A124-4DDF-8C74-A1AE1B6A350B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06" y="787316"/>
            <a:ext cx="9149014" cy="51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88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FFD94-BC08-471B-B333-FF3376B56836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DBB757-FE13-4A55-951A-CCD3078F4E8F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C98119-B78A-44CC-82BA-255AF3BFE8A9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63AF80-0E9D-46B3-8945-5D4E7177A51A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6" name="object 7">
            <a:extLst>
              <a:ext uri="{FF2B5EF4-FFF2-40B4-BE49-F238E27FC236}">
                <a16:creationId xmlns:a16="http://schemas.microsoft.com/office/drawing/2014/main" id="{CFE999F8-A124-4DDF-8C74-A1AE1B6A350B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/>
          <a:stretch/>
        </p:blipFill>
        <p:spPr>
          <a:xfrm>
            <a:off x="1130969" y="577515"/>
            <a:ext cx="9877204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0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D25F86AA-CACF-4553-B227-F86C62383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79345"/>
            <a:ext cx="12538553" cy="568533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36F834C-524D-4FD9-96D8-03DFE84CB442}"/>
              </a:ext>
            </a:extLst>
          </p:cNvPr>
          <p:cNvGrpSpPr/>
          <p:nvPr/>
        </p:nvGrpSpPr>
        <p:grpSpPr>
          <a:xfrm>
            <a:off x="348986" y="510071"/>
            <a:ext cx="6777614" cy="4492635"/>
            <a:chOff x="-168531" y="-5760763"/>
            <a:chExt cx="8737664" cy="1038389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3C9A624-22FF-4C61-82E8-3705F14BD4B9}"/>
                </a:ext>
              </a:extLst>
            </p:cNvPr>
            <p:cNvGrpSpPr/>
            <p:nvPr/>
          </p:nvGrpSpPr>
          <p:grpSpPr>
            <a:xfrm>
              <a:off x="3336875" y="1283177"/>
              <a:ext cx="1969058" cy="1027150"/>
              <a:chOff x="3336875" y="1283177"/>
              <a:chExt cx="1969058" cy="1027150"/>
            </a:xfrm>
          </p:grpSpPr>
          <p:sp>
            <p:nvSpPr>
              <p:cNvPr id="80" name="Freeform 8">
                <a:extLst>
                  <a:ext uri="{FF2B5EF4-FFF2-40B4-BE49-F238E27FC236}">
                    <a16:creationId xmlns:a16="http://schemas.microsoft.com/office/drawing/2014/main" id="{559B3033-F046-42ED-98D5-6BFA76F76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875" y="1283177"/>
                <a:ext cx="1651022" cy="1027150"/>
              </a:xfrm>
              <a:custGeom>
                <a:avLst/>
                <a:gdLst>
                  <a:gd name="T0" fmla="*/ 0 w 4689"/>
                  <a:gd name="T1" fmla="*/ 1546 h 2914"/>
                  <a:gd name="T2" fmla="*/ 2078 w 4689"/>
                  <a:gd name="T3" fmla="*/ 0 h 2914"/>
                  <a:gd name="T4" fmla="*/ 4689 w 4689"/>
                  <a:gd name="T5" fmla="*/ 633 h 2914"/>
                  <a:gd name="T6" fmla="*/ 3827 w 4689"/>
                  <a:gd name="T7" fmla="*/ 1546 h 2914"/>
                  <a:gd name="T8" fmla="*/ 2344 w 4689"/>
                  <a:gd name="T9" fmla="*/ 2610 h 2914"/>
                  <a:gd name="T10" fmla="*/ 0 w 4689"/>
                  <a:gd name="T11" fmla="*/ 1546 h 2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89" h="2914">
                    <a:moveTo>
                      <a:pt x="0" y="1546"/>
                    </a:moveTo>
                    <a:cubicBezTo>
                      <a:pt x="0" y="1546"/>
                      <a:pt x="1318" y="1013"/>
                      <a:pt x="2078" y="0"/>
                    </a:cubicBezTo>
                    <a:cubicBezTo>
                      <a:pt x="2078" y="0"/>
                      <a:pt x="3269" y="988"/>
                      <a:pt x="4689" y="633"/>
                    </a:cubicBezTo>
                    <a:cubicBezTo>
                      <a:pt x="4689" y="633"/>
                      <a:pt x="4207" y="1318"/>
                      <a:pt x="3827" y="1546"/>
                    </a:cubicBezTo>
                    <a:cubicBezTo>
                      <a:pt x="3827" y="1546"/>
                      <a:pt x="4055" y="2914"/>
                      <a:pt x="2344" y="2610"/>
                    </a:cubicBezTo>
                    <a:cubicBezTo>
                      <a:pt x="2344" y="2610"/>
                      <a:pt x="1343" y="2382"/>
                      <a:pt x="0" y="1546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id-ID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 9">
                <a:extLst>
                  <a:ext uri="{FF2B5EF4-FFF2-40B4-BE49-F238E27FC236}">
                    <a16:creationId xmlns:a16="http://schemas.microsoft.com/office/drawing/2014/main" id="{20DDBE1A-F9D2-48F3-9B31-D0B9A4215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9039" y="1374519"/>
                <a:ext cx="816894" cy="854809"/>
              </a:xfrm>
              <a:custGeom>
                <a:avLst/>
                <a:gdLst>
                  <a:gd name="T0" fmla="*/ 209 w 2327"/>
                  <a:gd name="T1" fmla="*/ 1504 h 2431"/>
                  <a:gd name="T2" fmla="*/ 1663 w 2327"/>
                  <a:gd name="T3" fmla="*/ 0 h 2431"/>
                  <a:gd name="T4" fmla="*/ 1097 w 2327"/>
                  <a:gd name="T5" fmla="*/ 1507 h 2431"/>
                  <a:gd name="T6" fmla="*/ 0 w 2327"/>
                  <a:gd name="T7" fmla="*/ 2417 h 2431"/>
                  <a:gd name="T8" fmla="*/ 209 w 2327"/>
                  <a:gd name="T9" fmla="*/ 1504 h 2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7" h="2431">
                    <a:moveTo>
                      <a:pt x="209" y="1504"/>
                    </a:moveTo>
                    <a:cubicBezTo>
                      <a:pt x="209" y="1504"/>
                      <a:pt x="1461" y="380"/>
                      <a:pt x="1663" y="0"/>
                    </a:cubicBezTo>
                    <a:cubicBezTo>
                      <a:pt x="1663" y="0"/>
                      <a:pt x="2327" y="277"/>
                      <a:pt x="1097" y="1507"/>
                    </a:cubicBezTo>
                    <a:cubicBezTo>
                      <a:pt x="173" y="2431"/>
                      <a:pt x="0" y="2417"/>
                      <a:pt x="0" y="2417"/>
                    </a:cubicBezTo>
                    <a:cubicBezTo>
                      <a:pt x="0" y="2417"/>
                      <a:pt x="319" y="1972"/>
                      <a:pt x="209" y="1504"/>
                    </a:cubicBezTo>
                    <a:close/>
                  </a:path>
                </a:pathLst>
              </a:custGeom>
              <a:solidFill>
                <a:srgbClr val="F2F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id-ID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FD81B0A8-3C8B-40A5-B58A-6A539480E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8531" y="3678710"/>
              <a:ext cx="1340809" cy="944426"/>
            </a:xfrm>
            <a:custGeom>
              <a:avLst/>
              <a:gdLst>
                <a:gd name="T0" fmla="*/ 3814 w 3814"/>
                <a:gd name="T1" fmla="*/ 1694 h 2685"/>
                <a:gd name="T2" fmla="*/ 1369 w 3814"/>
                <a:gd name="T3" fmla="*/ 0 h 2685"/>
                <a:gd name="T4" fmla="*/ 0 w 3814"/>
                <a:gd name="T5" fmla="*/ 1124 h 2685"/>
                <a:gd name="T6" fmla="*/ 2152 w 3814"/>
                <a:gd name="T7" fmla="*/ 2685 h 2685"/>
                <a:gd name="T8" fmla="*/ 3814 w 3814"/>
                <a:gd name="T9" fmla="*/ 1694 h 2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4" h="2685">
                  <a:moveTo>
                    <a:pt x="3814" y="1694"/>
                  </a:moveTo>
                  <a:cubicBezTo>
                    <a:pt x="3814" y="1694"/>
                    <a:pt x="2255" y="1055"/>
                    <a:pt x="1369" y="0"/>
                  </a:cubicBezTo>
                  <a:cubicBezTo>
                    <a:pt x="1369" y="0"/>
                    <a:pt x="337" y="997"/>
                    <a:pt x="0" y="1124"/>
                  </a:cubicBezTo>
                  <a:cubicBezTo>
                    <a:pt x="0" y="1124"/>
                    <a:pt x="548" y="2010"/>
                    <a:pt x="2152" y="2685"/>
                  </a:cubicBezTo>
                  <a:cubicBezTo>
                    <a:pt x="2152" y="2685"/>
                    <a:pt x="3476" y="1779"/>
                    <a:pt x="3814" y="1694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105F0629-7056-4ED8-AE5F-7DD07FD46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536" y="3353416"/>
              <a:ext cx="1340809" cy="944426"/>
            </a:xfrm>
            <a:custGeom>
              <a:avLst/>
              <a:gdLst>
                <a:gd name="T0" fmla="*/ 0 w 3814"/>
                <a:gd name="T1" fmla="*/ 1694 h 2685"/>
                <a:gd name="T2" fmla="*/ 2445 w 3814"/>
                <a:gd name="T3" fmla="*/ 0 h 2685"/>
                <a:gd name="T4" fmla="*/ 3814 w 3814"/>
                <a:gd name="T5" fmla="*/ 1124 h 2685"/>
                <a:gd name="T6" fmla="*/ 1662 w 3814"/>
                <a:gd name="T7" fmla="*/ 2685 h 2685"/>
                <a:gd name="T8" fmla="*/ 0 w 3814"/>
                <a:gd name="T9" fmla="*/ 1694 h 2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4" h="2685">
                  <a:moveTo>
                    <a:pt x="0" y="1694"/>
                  </a:moveTo>
                  <a:cubicBezTo>
                    <a:pt x="0" y="1694"/>
                    <a:pt x="1559" y="1055"/>
                    <a:pt x="2445" y="0"/>
                  </a:cubicBezTo>
                  <a:cubicBezTo>
                    <a:pt x="2445" y="0"/>
                    <a:pt x="3477" y="997"/>
                    <a:pt x="3814" y="1124"/>
                  </a:cubicBezTo>
                  <a:cubicBezTo>
                    <a:pt x="3814" y="1124"/>
                    <a:pt x="3266" y="2010"/>
                    <a:pt x="1662" y="2685"/>
                  </a:cubicBezTo>
                  <a:cubicBezTo>
                    <a:pt x="1662" y="2685"/>
                    <a:pt x="338" y="1778"/>
                    <a:pt x="0" y="1694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19B58A20-8EC4-4BEE-A6AA-5F8E22844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768" y="-471250"/>
              <a:ext cx="682468" cy="851362"/>
            </a:xfrm>
            <a:custGeom>
              <a:avLst/>
              <a:gdLst>
                <a:gd name="T0" fmla="*/ 1601 w 1933"/>
                <a:gd name="T1" fmla="*/ 0 h 2418"/>
                <a:gd name="T2" fmla="*/ 0 w 1933"/>
                <a:gd name="T3" fmla="*/ 1290 h 2418"/>
                <a:gd name="T4" fmla="*/ 477 w 1933"/>
                <a:gd name="T5" fmla="*/ 2418 h 2418"/>
                <a:gd name="T6" fmla="*/ 1933 w 1933"/>
                <a:gd name="T7" fmla="*/ 1296 h 2418"/>
                <a:gd name="T8" fmla="*/ 1601 w 1933"/>
                <a:gd name="T9" fmla="*/ 0 h 2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3" h="2418">
                  <a:moveTo>
                    <a:pt x="1601" y="0"/>
                  </a:moveTo>
                  <a:cubicBezTo>
                    <a:pt x="1601" y="0"/>
                    <a:pt x="872" y="908"/>
                    <a:pt x="0" y="1290"/>
                  </a:cubicBezTo>
                  <a:cubicBezTo>
                    <a:pt x="0" y="1290"/>
                    <a:pt x="459" y="2169"/>
                    <a:pt x="477" y="2418"/>
                  </a:cubicBezTo>
                  <a:cubicBezTo>
                    <a:pt x="477" y="2418"/>
                    <a:pt x="1172" y="2227"/>
                    <a:pt x="1933" y="1296"/>
                  </a:cubicBezTo>
                  <a:cubicBezTo>
                    <a:pt x="1933" y="1296"/>
                    <a:pt x="1591" y="240"/>
                    <a:pt x="160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reeform 13">
              <a:extLst>
                <a:ext uri="{FF2B5EF4-FFF2-40B4-BE49-F238E27FC236}">
                  <a16:creationId xmlns:a16="http://schemas.microsoft.com/office/drawing/2014/main" id="{3ED41BDC-F7DF-40A5-BDDE-461519CAE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6877" y="269814"/>
              <a:ext cx="1182256" cy="830681"/>
            </a:xfrm>
            <a:custGeom>
              <a:avLst/>
              <a:gdLst>
                <a:gd name="T0" fmla="*/ 0 w 3357"/>
                <a:gd name="T1" fmla="*/ 1491 h 2364"/>
                <a:gd name="T2" fmla="*/ 2152 w 3357"/>
                <a:gd name="T3" fmla="*/ 0 h 2364"/>
                <a:gd name="T4" fmla="*/ 3357 w 3357"/>
                <a:gd name="T5" fmla="*/ 989 h 2364"/>
                <a:gd name="T6" fmla="*/ 1463 w 3357"/>
                <a:gd name="T7" fmla="*/ 2364 h 2364"/>
                <a:gd name="T8" fmla="*/ 0 w 3357"/>
                <a:gd name="T9" fmla="*/ 1491 h 2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7" h="2364">
                  <a:moveTo>
                    <a:pt x="0" y="1491"/>
                  </a:moveTo>
                  <a:cubicBezTo>
                    <a:pt x="0" y="1491"/>
                    <a:pt x="1372" y="929"/>
                    <a:pt x="2152" y="0"/>
                  </a:cubicBezTo>
                  <a:cubicBezTo>
                    <a:pt x="2152" y="0"/>
                    <a:pt x="3060" y="878"/>
                    <a:pt x="3357" y="989"/>
                  </a:cubicBezTo>
                  <a:cubicBezTo>
                    <a:pt x="3357" y="989"/>
                    <a:pt x="2874" y="1769"/>
                    <a:pt x="1463" y="2364"/>
                  </a:cubicBezTo>
                  <a:cubicBezTo>
                    <a:pt x="1463" y="2364"/>
                    <a:pt x="297" y="1565"/>
                    <a:pt x="0" y="149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5D2361E-7918-4D22-86C8-B4F7909C56E3}"/>
                </a:ext>
              </a:extLst>
            </p:cNvPr>
            <p:cNvGrpSpPr/>
            <p:nvPr/>
          </p:nvGrpSpPr>
          <p:grpSpPr>
            <a:xfrm flipH="1">
              <a:off x="5998744" y="-2388401"/>
              <a:ext cx="2068086" cy="1027150"/>
              <a:chOff x="10756770" y="1565019"/>
              <a:chExt cx="2068086" cy="1027150"/>
            </a:xfrm>
          </p:grpSpPr>
          <p:sp>
            <p:nvSpPr>
              <p:cNvPr id="78" name="Freeform 8">
                <a:extLst>
                  <a:ext uri="{FF2B5EF4-FFF2-40B4-BE49-F238E27FC236}">
                    <a16:creationId xmlns:a16="http://schemas.microsoft.com/office/drawing/2014/main" id="{CDA36E9D-7B17-4F1D-AA77-AB30C05D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6770" y="1565019"/>
                <a:ext cx="1651022" cy="1027150"/>
              </a:xfrm>
              <a:custGeom>
                <a:avLst/>
                <a:gdLst>
                  <a:gd name="T0" fmla="*/ 0 w 4689"/>
                  <a:gd name="T1" fmla="*/ 1546 h 2914"/>
                  <a:gd name="T2" fmla="*/ 2078 w 4689"/>
                  <a:gd name="T3" fmla="*/ 0 h 2914"/>
                  <a:gd name="T4" fmla="*/ 4689 w 4689"/>
                  <a:gd name="T5" fmla="*/ 633 h 2914"/>
                  <a:gd name="T6" fmla="*/ 3827 w 4689"/>
                  <a:gd name="T7" fmla="*/ 1546 h 2914"/>
                  <a:gd name="T8" fmla="*/ 2344 w 4689"/>
                  <a:gd name="T9" fmla="*/ 2610 h 2914"/>
                  <a:gd name="T10" fmla="*/ 0 w 4689"/>
                  <a:gd name="T11" fmla="*/ 1546 h 2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89" h="2914">
                    <a:moveTo>
                      <a:pt x="0" y="1546"/>
                    </a:moveTo>
                    <a:cubicBezTo>
                      <a:pt x="0" y="1546"/>
                      <a:pt x="1318" y="1013"/>
                      <a:pt x="2078" y="0"/>
                    </a:cubicBezTo>
                    <a:cubicBezTo>
                      <a:pt x="2078" y="0"/>
                      <a:pt x="3269" y="988"/>
                      <a:pt x="4689" y="633"/>
                    </a:cubicBezTo>
                    <a:cubicBezTo>
                      <a:pt x="4689" y="633"/>
                      <a:pt x="4207" y="1318"/>
                      <a:pt x="3827" y="1546"/>
                    </a:cubicBezTo>
                    <a:cubicBezTo>
                      <a:pt x="3827" y="1546"/>
                      <a:pt x="4055" y="2914"/>
                      <a:pt x="2344" y="2610"/>
                    </a:cubicBezTo>
                    <a:cubicBezTo>
                      <a:pt x="2344" y="2610"/>
                      <a:pt x="1343" y="2382"/>
                      <a:pt x="0" y="1546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id-ID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 9">
                <a:extLst>
                  <a:ext uri="{FF2B5EF4-FFF2-40B4-BE49-F238E27FC236}">
                    <a16:creationId xmlns:a16="http://schemas.microsoft.com/office/drawing/2014/main" id="{EE1723C0-2DBF-4800-9CAF-A21A8EC1B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7962" y="1565019"/>
                <a:ext cx="816894" cy="854809"/>
              </a:xfrm>
              <a:custGeom>
                <a:avLst/>
                <a:gdLst>
                  <a:gd name="T0" fmla="*/ 209 w 2327"/>
                  <a:gd name="T1" fmla="*/ 1504 h 2431"/>
                  <a:gd name="T2" fmla="*/ 1663 w 2327"/>
                  <a:gd name="T3" fmla="*/ 0 h 2431"/>
                  <a:gd name="T4" fmla="*/ 1097 w 2327"/>
                  <a:gd name="T5" fmla="*/ 1507 h 2431"/>
                  <a:gd name="T6" fmla="*/ 0 w 2327"/>
                  <a:gd name="T7" fmla="*/ 2417 h 2431"/>
                  <a:gd name="T8" fmla="*/ 209 w 2327"/>
                  <a:gd name="T9" fmla="*/ 1504 h 2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7" h="2431">
                    <a:moveTo>
                      <a:pt x="209" y="1504"/>
                    </a:moveTo>
                    <a:cubicBezTo>
                      <a:pt x="209" y="1504"/>
                      <a:pt x="1461" y="380"/>
                      <a:pt x="1663" y="0"/>
                    </a:cubicBezTo>
                    <a:cubicBezTo>
                      <a:pt x="1663" y="0"/>
                      <a:pt x="2327" y="277"/>
                      <a:pt x="1097" y="1507"/>
                    </a:cubicBezTo>
                    <a:cubicBezTo>
                      <a:pt x="173" y="2431"/>
                      <a:pt x="0" y="2417"/>
                      <a:pt x="0" y="2417"/>
                    </a:cubicBezTo>
                    <a:cubicBezTo>
                      <a:pt x="0" y="2417"/>
                      <a:pt x="319" y="1972"/>
                      <a:pt x="209" y="1504"/>
                    </a:cubicBezTo>
                    <a:close/>
                  </a:path>
                </a:pathLst>
              </a:custGeom>
              <a:solidFill>
                <a:srgbClr val="F2F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id-ID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B8B3DFD6-943A-47B1-BC69-F54A31DC6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232" y="-1106039"/>
              <a:ext cx="682468" cy="851362"/>
            </a:xfrm>
            <a:custGeom>
              <a:avLst/>
              <a:gdLst>
                <a:gd name="T0" fmla="*/ 1601 w 1933"/>
                <a:gd name="T1" fmla="*/ 0 h 2418"/>
                <a:gd name="T2" fmla="*/ 0 w 1933"/>
                <a:gd name="T3" fmla="*/ 1290 h 2418"/>
                <a:gd name="T4" fmla="*/ 477 w 1933"/>
                <a:gd name="T5" fmla="*/ 2418 h 2418"/>
                <a:gd name="T6" fmla="*/ 1933 w 1933"/>
                <a:gd name="T7" fmla="*/ 1296 h 2418"/>
                <a:gd name="T8" fmla="*/ 1601 w 1933"/>
                <a:gd name="T9" fmla="*/ 0 h 2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3" h="2418">
                  <a:moveTo>
                    <a:pt x="1601" y="0"/>
                  </a:moveTo>
                  <a:cubicBezTo>
                    <a:pt x="1601" y="0"/>
                    <a:pt x="872" y="908"/>
                    <a:pt x="0" y="1290"/>
                  </a:cubicBezTo>
                  <a:cubicBezTo>
                    <a:pt x="0" y="1290"/>
                    <a:pt x="459" y="2169"/>
                    <a:pt x="477" y="2418"/>
                  </a:cubicBezTo>
                  <a:cubicBezTo>
                    <a:pt x="477" y="2418"/>
                    <a:pt x="1172" y="2227"/>
                    <a:pt x="1933" y="1296"/>
                  </a:cubicBezTo>
                  <a:cubicBezTo>
                    <a:pt x="1933" y="1296"/>
                    <a:pt x="1591" y="240"/>
                    <a:pt x="160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4E082723-34C9-4FF2-BEA4-0CD786625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827" y="-4159454"/>
              <a:ext cx="1182256" cy="830681"/>
            </a:xfrm>
            <a:custGeom>
              <a:avLst/>
              <a:gdLst>
                <a:gd name="T0" fmla="*/ 0 w 3357"/>
                <a:gd name="T1" fmla="*/ 1491 h 2364"/>
                <a:gd name="T2" fmla="*/ 2152 w 3357"/>
                <a:gd name="T3" fmla="*/ 0 h 2364"/>
                <a:gd name="T4" fmla="*/ 3357 w 3357"/>
                <a:gd name="T5" fmla="*/ 989 h 2364"/>
                <a:gd name="T6" fmla="*/ 1463 w 3357"/>
                <a:gd name="T7" fmla="*/ 2364 h 2364"/>
                <a:gd name="T8" fmla="*/ 0 w 3357"/>
                <a:gd name="T9" fmla="*/ 1491 h 2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7" h="2364">
                  <a:moveTo>
                    <a:pt x="0" y="1491"/>
                  </a:moveTo>
                  <a:cubicBezTo>
                    <a:pt x="0" y="1491"/>
                    <a:pt x="1372" y="929"/>
                    <a:pt x="2152" y="0"/>
                  </a:cubicBezTo>
                  <a:cubicBezTo>
                    <a:pt x="2152" y="0"/>
                    <a:pt x="3060" y="878"/>
                    <a:pt x="3357" y="989"/>
                  </a:cubicBezTo>
                  <a:cubicBezTo>
                    <a:pt x="3357" y="989"/>
                    <a:pt x="2874" y="1769"/>
                    <a:pt x="1463" y="2364"/>
                  </a:cubicBezTo>
                  <a:cubicBezTo>
                    <a:pt x="1463" y="2364"/>
                    <a:pt x="297" y="1565"/>
                    <a:pt x="0" y="149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9A17536F-DAC9-4E59-AC93-D210AD8AB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56" y="-2975741"/>
              <a:ext cx="1340809" cy="944426"/>
            </a:xfrm>
            <a:custGeom>
              <a:avLst/>
              <a:gdLst>
                <a:gd name="T0" fmla="*/ 3814 w 3814"/>
                <a:gd name="T1" fmla="*/ 1694 h 2685"/>
                <a:gd name="T2" fmla="*/ 1369 w 3814"/>
                <a:gd name="T3" fmla="*/ 0 h 2685"/>
                <a:gd name="T4" fmla="*/ 0 w 3814"/>
                <a:gd name="T5" fmla="*/ 1124 h 2685"/>
                <a:gd name="T6" fmla="*/ 2152 w 3814"/>
                <a:gd name="T7" fmla="*/ 2685 h 2685"/>
                <a:gd name="T8" fmla="*/ 3814 w 3814"/>
                <a:gd name="T9" fmla="*/ 1694 h 2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4" h="2685">
                  <a:moveTo>
                    <a:pt x="3814" y="1694"/>
                  </a:moveTo>
                  <a:cubicBezTo>
                    <a:pt x="3814" y="1694"/>
                    <a:pt x="2255" y="1055"/>
                    <a:pt x="1369" y="0"/>
                  </a:cubicBezTo>
                  <a:cubicBezTo>
                    <a:pt x="1369" y="0"/>
                    <a:pt x="337" y="997"/>
                    <a:pt x="0" y="1124"/>
                  </a:cubicBezTo>
                  <a:cubicBezTo>
                    <a:pt x="0" y="1124"/>
                    <a:pt x="548" y="2010"/>
                    <a:pt x="2152" y="2685"/>
                  </a:cubicBezTo>
                  <a:cubicBezTo>
                    <a:pt x="2152" y="2685"/>
                    <a:pt x="3476" y="1779"/>
                    <a:pt x="3814" y="1694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7876D9EC-E3E5-4BF8-BFBE-1B60020BA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0119" y="-5279472"/>
              <a:ext cx="1340809" cy="944426"/>
            </a:xfrm>
            <a:custGeom>
              <a:avLst/>
              <a:gdLst>
                <a:gd name="T0" fmla="*/ 3814 w 3814"/>
                <a:gd name="T1" fmla="*/ 1694 h 2685"/>
                <a:gd name="T2" fmla="*/ 1369 w 3814"/>
                <a:gd name="T3" fmla="*/ 0 h 2685"/>
                <a:gd name="T4" fmla="*/ 0 w 3814"/>
                <a:gd name="T5" fmla="*/ 1124 h 2685"/>
                <a:gd name="T6" fmla="*/ 2152 w 3814"/>
                <a:gd name="T7" fmla="*/ 2685 h 2685"/>
                <a:gd name="T8" fmla="*/ 3814 w 3814"/>
                <a:gd name="T9" fmla="*/ 1694 h 2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4" h="2685">
                  <a:moveTo>
                    <a:pt x="3814" y="1694"/>
                  </a:moveTo>
                  <a:cubicBezTo>
                    <a:pt x="3814" y="1694"/>
                    <a:pt x="2255" y="1055"/>
                    <a:pt x="1369" y="0"/>
                  </a:cubicBezTo>
                  <a:cubicBezTo>
                    <a:pt x="1369" y="0"/>
                    <a:pt x="337" y="997"/>
                    <a:pt x="0" y="1124"/>
                  </a:cubicBezTo>
                  <a:cubicBezTo>
                    <a:pt x="0" y="1124"/>
                    <a:pt x="548" y="2010"/>
                    <a:pt x="2152" y="2685"/>
                  </a:cubicBezTo>
                  <a:cubicBezTo>
                    <a:pt x="2152" y="2685"/>
                    <a:pt x="3476" y="1779"/>
                    <a:pt x="3814" y="1694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3CD59113-3331-4F02-8A7F-C2E0A9406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80" y="-5760763"/>
              <a:ext cx="682468" cy="851362"/>
            </a:xfrm>
            <a:custGeom>
              <a:avLst/>
              <a:gdLst>
                <a:gd name="T0" fmla="*/ 1601 w 1933"/>
                <a:gd name="T1" fmla="*/ 0 h 2418"/>
                <a:gd name="T2" fmla="*/ 0 w 1933"/>
                <a:gd name="T3" fmla="*/ 1290 h 2418"/>
                <a:gd name="T4" fmla="*/ 477 w 1933"/>
                <a:gd name="T5" fmla="*/ 2418 h 2418"/>
                <a:gd name="T6" fmla="*/ 1933 w 1933"/>
                <a:gd name="T7" fmla="*/ 1296 h 2418"/>
                <a:gd name="T8" fmla="*/ 1601 w 1933"/>
                <a:gd name="T9" fmla="*/ 0 h 2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3" h="2418">
                  <a:moveTo>
                    <a:pt x="1601" y="0"/>
                  </a:moveTo>
                  <a:cubicBezTo>
                    <a:pt x="1601" y="0"/>
                    <a:pt x="872" y="908"/>
                    <a:pt x="0" y="1290"/>
                  </a:cubicBezTo>
                  <a:cubicBezTo>
                    <a:pt x="0" y="1290"/>
                    <a:pt x="459" y="2169"/>
                    <a:pt x="477" y="2418"/>
                  </a:cubicBezTo>
                  <a:cubicBezTo>
                    <a:pt x="477" y="2418"/>
                    <a:pt x="1172" y="2227"/>
                    <a:pt x="1933" y="1296"/>
                  </a:cubicBezTo>
                  <a:cubicBezTo>
                    <a:pt x="1933" y="1296"/>
                    <a:pt x="1591" y="240"/>
                    <a:pt x="160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569F525-C0DD-4656-A827-780DD7A655CC}"/>
              </a:ext>
            </a:extLst>
          </p:cNvPr>
          <p:cNvGrpSpPr/>
          <p:nvPr/>
        </p:nvGrpSpPr>
        <p:grpSpPr>
          <a:xfrm>
            <a:off x="4207452" y="325899"/>
            <a:ext cx="7427745" cy="4492635"/>
            <a:chOff x="-168531" y="-5760763"/>
            <a:chExt cx="8737664" cy="10383899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3CBAB47-83E4-460B-874C-2ADD5177C710}"/>
                </a:ext>
              </a:extLst>
            </p:cNvPr>
            <p:cNvGrpSpPr/>
            <p:nvPr/>
          </p:nvGrpSpPr>
          <p:grpSpPr>
            <a:xfrm>
              <a:off x="3336875" y="1283177"/>
              <a:ext cx="1969058" cy="1027150"/>
              <a:chOff x="3336875" y="1283177"/>
              <a:chExt cx="1969058" cy="1027150"/>
            </a:xfrm>
          </p:grpSpPr>
          <p:sp>
            <p:nvSpPr>
              <p:cNvPr id="96" name="Freeform 8">
                <a:extLst>
                  <a:ext uri="{FF2B5EF4-FFF2-40B4-BE49-F238E27FC236}">
                    <a16:creationId xmlns:a16="http://schemas.microsoft.com/office/drawing/2014/main" id="{3157D10E-E080-4E13-82F6-F68512077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875" y="1283177"/>
                <a:ext cx="1651022" cy="1027150"/>
              </a:xfrm>
              <a:custGeom>
                <a:avLst/>
                <a:gdLst>
                  <a:gd name="T0" fmla="*/ 0 w 4689"/>
                  <a:gd name="T1" fmla="*/ 1546 h 2914"/>
                  <a:gd name="T2" fmla="*/ 2078 w 4689"/>
                  <a:gd name="T3" fmla="*/ 0 h 2914"/>
                  <a:gd name="T4" fmla="*/ 4689 w 4689"/>
                  <a:gd name="T5" fmla="*/ 633 h 2914"/>
                  <a:gd name="T6" fmla="*/ 3827 w 4689"/>
                  <a:gd name="T7" fmla="*/ 1546 h 2914"/>
                  <a:gd name="T8" fmla="*/ 2344 w 4689"/>
                  <a:gd name="T9" fmla="*/ 2610 h 2914"/>
                  <a:gd name="T10" fmla="*/ 0 w 4689"/>
                  <a:gd name="T11" fmla="*/ 1546 h 2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89" h="2914">
                    <a:moveTo>
                      <a:pt x="0" y="1546"/>
                    </a:moveTo>
                    <a:cubicBezTo>
                      <a:pt x="0" y="1546"/>
                      <a:pt x="1318" y="1013"/>
                      <a:pt x="2078" y="0"/>
                    </a:cubicBezTo>
                    <a:cubicBezTo>
                      <a:pt x="2078" y="0"/>
                      <a:pt x="3269" y="988"/>
                      <a:pt x="4689" y="633"/>
                    </a:cubicBezTo>
                    <a:cubicBezTo>
                      <a:pt x="4689" y="633"/>
                      <a:pt x="4207" y="1318"/>
                      <a:pt x="3827" y="1546"/>
                    </a:cubicBezTo>
                    <a:cubicBezTo>
                      <a:pt x="3827" y="1546"/>
                      <a:pt x="4055" y="2914"/>
                      <a:pt x="2344" y="2610"/>
                    </a:cubicBezTo>
                    <a:cubicBezTo>
                      <a:pt x="2344" y="2610"/>
                      <a:pt x="1343" y="2382"/>
                      <a:pt x="0" y="1546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id-ID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 9">
                <a:extLst>
                  <a:ext uri="{FF2B5EF4-FFF2-40B4-BE49-F238E27FC236}">
                    <a16:creationId xmlns:a16="http://schemas.microsoft.com/office/drawing/2014/main" id="{D6A7F04C-E3CF-4833-B590-ABF2C392B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9039" y="1374519"/>
                <a:ext cx="816894" cy="854809"/>
              </a:xfrm>
              <a:custGeom>
                <a:avLst/>
                <a:gdLst>
                  <a:gd name="T0" fmla="*/ 209 w 2327"/>
                  <a:gd name="T1" fmla="*/ 1504 h 2431"/>
                  <a:gd name="T2" fmla="*/ 1663 w 2327"/>
                  <a:gd name="T3" fmla="*/ 0 h 2431"/>
                  <a:gd name="T4" fmla="*/ 1097 w 2327"/>
                  <a:gd name="T5" fmla="*/ 1507 h 2431"/>
                  <a:gd name="T6" fmla="*/ 0 w 2327"/>
                  <a:gd name="T7" fmla="*/ 2417 h 2431"/>
                  <a:gd name="T8" fmla="*/ 209 w 2327"/>
                  <a:gd name="T9" fmla="*/ 1504 h 2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7" h="2431">
                    <a:moveTo>
                      <a:pt x="209" y="1504"/>
                    </a:moveTo>
                    <a:cubicBezTo>
                      <a:pt x="209" y="1504"/>
                      <a:pt x="1461" y="380"/>
                      <a:pt x="1663" y="0"/>
                    </a:cubicBezTo>
                    <a:cubicBezTo>
                      <a:pt x="1663" y="0"/>
                      <a:pt x="2327" y="277"/>
                      <a:pt x="1097" y="1507"/>
                    </a:cubicBezTo>
                    <a:cubicBezTo>
                      <a:pt x="173" y="2431"/>
                      <a:pt x="0" y="2417"/>
                      <a:pt x="0" y="2417"/>
                    </a:cubicBezTo>
                    <a:cubicBezTo>
                      <a:pt x="0" y="2417"/>
                      <a:pt x="319" y="1972"/>
                      <a:pt x="209" y="1504"/>
                    </a:cubicBezTo>
                    <a:close/>
                  </a:path>
                </a:pathLst>
              </a:custGeom>
              <a:solidFill>
                <a:srgbClr val="F2F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id-ID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AE8AD957-4C75-4D77-9BB7-BB20411A0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8531" y="3678710"/>
              <a:ext cx="1340809" cy="944426"/>
            </a:xfrm>
            <a:custGeom>
              <a:avLst/>
              <a:gdLst>
                <a:gd name="T0" fmla="*/ 3814 w 3814"/>
                <a:gd name="T1" fmla="*/ 1694 h 2685"/>
                <a:gd name="T2" fmla="*/ 1369 w 3814"/>
                <a:gd name="T3" fmla="*/ 0 h 2685"/>
                <a:gd name="T4" fmla="*/ 0 w 3814"/>
                <a:gd name="T5" fmla="*/ 1124 h 2685"/>
                <a:gd name="T6" fmla="*/ 2152 w 3814"/>
                <a:gd name="T7" fmla="*/ 2685 h 2685"/>
                <a:gd name="T8" fmla="*/ 3814 w 3814"/>
                <a:gd name="T9" fmla="*/ 1694 h 2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4" h="2685">
                  <a:moveTo>
                    <a:pt x="3814" y="1694"/>
                  </a:moveTo>
                  <a:cubicBezTo>
                    <a:pt x="3814" y="1694"/>
                    <a:pt x="2255" y="1055"/>
                    <a:pt x="1369" y="0"/>
                  </a:cubicBezTo>
                  <a:cubicBezTo>
                    <a:pt x="1369" y="0"/>
                    <a:pt x="337" y="997"/>
                    <a:pt x="0" y="1124"/>
                  </a:cubicBezTo>
                  <a:cubicBezTo>
                    <a:pt x="0" y="1124"/>
                    <a:pt x="548" y="2010"/>
                    <a:pt x="2152" y="2685"/>
                  </a:cubicBezTo>
                  <a:cubicBezTo>
                    <a:pt x="2152" y="2685"/>
                    <a:pt x="3476" y="1779"/>
                    <a:pt x="3814" y="1694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BE23CEB9-68CD-465B-8146-C17F8934C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536" y="3353416"/>
              <a:ext cx="1340809" cy="944426"/>
            </a:xfrm>
            <a:custGeom>
              <a:avLst/>
              <a:gdLst>
                <a:gd name="T0" fmla="*/ 0 w 3814"/>
                <a:gd name="T1" fmla="*/ 1694 h 2685"/>
                <a:gd name="T2" fmla="*/ 2445 w 3814"/>
                <a:gd name="T3" fmla="*/ 0 h 2685"/>
                <a:gd name="T4" fmla="*/ 3814 w 3814"/>
                <a:gd name="T5" fmla="*/ 1124 h 2685"/>
                <a:gd name="T6" fmla="*/ 1662 w 3814"/>
                <a:gd name="T7" fmla="*/ 2685 h 2685"/>
                <a:gd name="T8" fmla="*/ 0 w 3814"/>
                <a:gd name="T9" fmla="*/ 1694 h 2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4" h="2685">
                  <a:moveTo>
                    <a:pt x="0" y="1694"/>
                  </a:moveTo>
                  <a:cubicBezTo>
                    <a:pt x="0" y="1694"/>
                    <a:pt x="1559" y="1055"/>
                    <a:pt x="2445" y="0"/>
                  </a:cubicBezTo>
                  <a:cubicBezTo>
                    <a:pt x="2445" y="0"/>
                    <a:pt x="3477" y="997"/>
                    <a:pt x="3814" y="1124"/>
                  </a:cubicBezTo>
                  <a:cubicBezTo>
                    <a:pt x="3814" y="1124"/>
                    <a:pt x="3266" y="2010"/>
                    <a:pt x="1662" y="2685"/>
                  </a:cubicBezTo>
                  <a:cubicBezTo>
                    <a:pt x="1662" y="2685"/>
                    <a:pt x="338" y="1778"/>
                    <a:pt x="0" y="1694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57EDF2E0-85F8-4238-BAE4-1153D12DD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768" y="-471250"/>
              <a:ext cx="682468" cy="851362"/>
            </a:xfrm>
            <a:custGeom>
              <a:avLst/>
              <a:gdLst>
                <a:gd name="T0" fmla="*/ 1601 w 1933"/>
                <a:gd name="T1" fmla="*/ 0 h 2418"/>
                <a:gd name="T2" fmla="*/ 0 w 1933"/>
                <a:gd name="T3" fmla="*/ 1290 h 2418"/>
                <a:gd name="T4" fmla="*/ 477 w 1933"/>
                <a:gd name="T5" fmla="*/ 2418 h 2418"/>
                <a:gd name="T6" fmla="*/ 1933 w 1933"/>
                <a:gd name="T7" fmla="*/ 1296 h 2418"/>
                <a:gd name="T8" fmla="*/ 1601 w 1933"/>
                <a:gd name="T9" fmla="*/ 0 h 2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3" h="2418">
                  <a:moveTo>
                    <a:pt x="1601" y="0"/>
                  </a:moveTo>
                  <a:cubicBezTo>
                    <a:pt x="1601" y="0"/>
                    <a:pt x="872" y="908"/>
                    <a:pt x="0" y="1290"/>
                  </a:cubicBezTo>
                  <a:cubicBezTo>
                    <a:pt x="0" y="1290"/>
                    <a:pt x="459" y="2169"/>
                    <a:pt x="477" y="2418"/>
                  </a:cubicBezTo>
                  <a:cubicBezTo>
                    <a:pt x="477" y="2418"/>
                    <a:pt x="1172" y="2227"/>
                    <a:pt x="1933" y="1296"/>
                  </a:cubicBezTo>
                  <a:cubicBezTo>
                    <a:pt x="1933" y="1296"/>
                    <a:pt x="1591" y="240"/>
                    <a:pt x="160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AACAE847-8E5A-4FC7-82ED-D487056B1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6877" y="269814"/>
              <a:ext cx="1182256" cy="830681"/>
            </a:xfrm>
            <a:custGeom>
              <a:avLst/>
              <a:gdLst>
                <a:gd name="T0" fmla="*/ 0 w 3357"/>
                <a:gd name="T1" fmla="*/ 1491 h 2364"/>
                <a:gd name="T2" fmla="*/ 2152 w 3357"/>
                <a:gd name="T3" fmla="*/ 0 h 2364"/>
                <a:gd name="T4" fmla="*/ 3357 w 3357"/>
                <a:gd name="T5" fmla="*/ 989 h 2364"/>
                <a:gd name="T6" fmla="*/ 1463 w 3357"/>
                <a:gd name="T7" fmla="*/ 2364 h 2364"/>
                <a:gd name="T8" fmla="*/ 0 w 3357"/>
                <a:gd name="T9" fmla="*/ 1491 h 2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7" h="2364">
                  <a:moveTo>
                    <a:pt x="0" y="1491"/>
                  </a:moveTo>
                  <a:cubicBezTo>
                    <a:pt x="0" y="1491"/>
                    <a:pt x="1372" y="929"/>
                    <a:pt x="2152" y="0"/>
                  </a:cubicBezTo>
                  <a:cubicBezTo>
                    <a:pt x="2152" y="0"/>
                    <a:pt x="3060" y="878"/>
                    <a:pt x="3357" y="989"/>
                  </a:cubicBezTo>
                  <a:cubicBezTo>
                    <a:pt x="3357" y="989"/>
                    <a:pt x="2874" y="1769"/>
                    <a:pt x="1463" y="2364"/>
                  </a:cubicBezTo>
                  <a:cubicBezTo>
                    <a:pt x="1463" y="2364"/>
                    <a:pt x="297" y="1565"/>
                    <a:pt x="0" y="149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C8D878F-6293-4965-95E7-E93EC61E07AC}"/>
                </a:ext>
              </a:extLst>
            </p:cNvPr>
            <p:cNvGrpSpPr/>
            <p:nvPr/>
          </p:nvGrpSpPr>
          <p:grpSpPr>
            <a:xfrm flipH="1">
              <a:off x="5998744" y="-2388401"/>
              <a:ext cx="2068086" cy="1027150"/>
              <a:chOff x="10756770" y="1565019"/>
              <a:chExt cx="2068086" cy="1027150"/>
            </a:xfrm>
          </p:grpSpPr>
          <p:sp>
            <p:nvSpPr>
              <p:cNvPr id="94" name="Freeform 8">
                <a:extLst>
                  <a:ext uri="{FF2B5EF4-FFF2-40B4-BE49-F238E27FC236}">
                    <a16:creationId xmlns:a16="http://schemas.microsoft.com/office/drawing/2014/main" id="{27A0D94C-5AD1-43B8-8FF4-485BAAADF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6770" y="1565019"/>
                <a:ext cx="1651022" cy="1027150"/>
              </a:xfrm>
              <a:custGeom>
                <a:avLst/>
                <a:gdLst>
                  <a:gd name="T0" fmla="*/ 0 w 4689"/>
                  <a:gd name="T1" fmla="*/ 1546 h 2914"/>
                  <a:gd name="T2" fmla="*/ 2078 w 4689"/>
                  <a:gd name="T3" fmla="*/ 0 h 2914"/>
                  <a:gd name="T4" fmla="*/ 4689 w 4689"/>
                  <a:gd name="T5" fmla="*/ 633 h 2914"/>
                  <a:gd name="T6" fmla="*/ 3827 w 4689"/>
                  <a:gd name="T7" fmla="*/ 1546 h 2914"/>
                  <a:gd name="T8" fmla="*/ 2344 w 4689"/>
                  <a:gd name="T9" fmla="*/ 2610 h 2914"/>
                  <a:gd name="T10" fmla="*/ 0 w 4689"/>
                  <a:gd name="T11" fmla="*/ 1546 h 2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89" h="2914">
                    <a:moveTo>
                      <a:pt x="0" y="1546"/>
                    </a:moveTo>
                    <a:cubicBezTo>
                      <a:pt x="0" y="1546"/>
                      <a:pt x="1318" y="1013"/>
                      <a:pt x="2078" y="0"/>
                    </a:cubicBezTo>
                    <a:cubicBezTo>
                      <a:pt x="2078" y="0"/>
                      <a:pt x="3269" y="988"/>
                      <a:pt x="4689" y="633"/>
                    </a:cubicBezTo>
                    <a:cubicBezTo>
                      <a:pt x="4689" y="633"/>
                      <a:pt x="4207" y="1318"/>
                      <a:pt x="3827" y="1546"/>
                    </a:cubicBezTo>
                    <a:cubicBezTo>
                      <a:pt x="3827" y="1546"/>
                      <a:pt x="4055" y="2914"/>
                      <a:pt x="2344" y="2610"/>
                    </a:cubicBezTo>
                    <a:cubicBezTo>
                      <a:pt x="2344" y="2610"/>
                      <a:pt x="1343" y="2382"/>
                      <a:pt x="0" y="1546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id-ID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 9">
                <a:extLst>
                  <a:ext uri="{FF2B5EF4-FFF2-40B4-BE49-F238E27FC236}">
                    <a16:creationId xmlns:a16="http://schemas.microsoft.com/office/drawing/2014/main" id="{B97EE6D7-3068-43C0-990D-01DBACEA7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7962" y="1565019"/>
                <a:ext cx="816894" cy="854809"/>
              </a:xfrm>
              <a:custGeom>
                <a:avLst/>
                <a:gdLst>
                  <a:gd name="T0" fmla="*/ 209 w 2327"/>
                  <a:gd name="T1" fmla="*/ 1504 h 2431"/>
                  <a:gd name="T2" fmla="*/ 1663 w 2327"/>
                  <a:gd name="T3" fmla="*/ 0 h 2431"/>
                  <a:gd name="T4" fmla="*/ 1097 w 2327"/>
                  <a:gd name="T5" fmla="*/ 1507 h 2431"/>
                  <a:gd name="T6" fmla="*/ 0 w 2327"/>
                  <a:gd name="T7" fmla="*/ 2417 h 2431"/>
                  <a:gd name="T8" fmla="*/ 209 w 2327"/>
                  <a:gd name="T9" fmla="*/ 1504 h 2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7" h="2431">
                    <a:moveTo>
                      <a:pt x="209" y="1504"/>
                    </a:moveTo>
                    <a:cubicBezTo>
                      <a:pt x="209" y="1504"/>
                      <a:pt x="1461" y="380"/>
                      <a:pt x="1663" y="0"/>
                    </a:cubicBezTo>
                    <a:cubicBezTo>
                      <a:pt x="1663" y="0"/>
                      <a:pt x="2327" y="277"/>
                      <a:pt x="1097" y="1507"/>
                    </a:cubicBezTo>
                    <a:cubicBezTo>
                      <a:pt x="173" y="2431"/>
                      <a:pt x="0" y="2417"/>
                      <a:pt x="0" y="2417"/>
                    </a:cubicBezTo>
                    <a:cubicBezTo>
                      <a:pt x="0" y="2417"/>
                      <a:pt x="319" y="1972"/>
                      <a:pt x="209" y="1504"/>
                    </a:cubicBezTo>
                    <a:close/>
                  </a:path>
                </a:pathLst>
              </a:custGeom>
              <a:solidFill>
                <a:srgbClr val="F2F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id-ID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3A5A7EBA-6208-4DFE-98E9-6C71445BA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232" y="-1106039"/>
              <a:ext cx="682468" cy="851362"/>
            </a:xfrm>
            <a:custGeom>
              <a:avLst/>
              <a:gdLst>
                <a:gd name="T0" fmla="*/ 1601 w 1933"/>
                <a:gd name="T1" fmla="*/ 0 h 2418"/>
                <a:gd name="T2" fmla="*/ 0 w 1933"/>
                <a:gd name="T3" fmla="*/ 1290 h 2418"/>
                <a:gd name="T4" fmla="*/ 477 w 1933"/>
                <a:gd name="T5" fmla="*/ 2418 h 2418"/>
                <a:gd name="T6" fmla="*/ 1933 w 1933"/>
                <a:gd name="T7" fmla="*/ 1296 h 2418"/>
                <a:gd name="T8" fmla="*/ 1601 w 1933"/>
                <a:gd name="T9" fmla="*/ 0 h 2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3" h="2418">
                  <a:moveTo>
                    <a:pt x="1601" y="0"/>
                  </a:moveTo>
                  <a:cubicBezTo>
                    <a:pt x="1601" y="0"/>
                    <a:pt x="872" y="908"/>
                    <a:pt x="0" y="1290"/>
                  </a:cubicBezTo>
                  <a:cubicBezTo>
                    <a:pt x="0" y="1290"/>
                    <a:pt x="459" y="2169"/>
                    <a:pt x="477" y="2418"/>
                  </a:cubicBezTo>
                  <a:cubicBezTo>
                    <a:pt x="477" y="2418"/>
                    <a:pt x="1172" y="2227"/>
                    <a:pt x="1933" y="1296"/>
                  </a:cubicBezTo>
                  <a:cubicBezTo>
                    <a:pt x="1933" y="1296"/>
                    <a:pt x="1591" y="240"/>
                    <a:pt x="160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823798ED-C29A-4930-AD32-C001EC16C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827" y="-4159454"/>
              <a:ext cx="1182256" cy="830681"/>
            </a:xfrm>
            <a:custGeom>
              <a:avLst/>
              <a:gdLst>
                <a:gd name="T0" fmla="*/ 0 w 3357"/>
                <a:gd name="T1" fmla="*/ 1491 h 2364"/>
                <a:gd name="T2" fmla="*/ 2152 w 3357"/>
                <a:gd name="T3" fmla="*/ 0 h 2364"/>
                <a:gd name="T4" fmla="*/ 3357 w 3357"/>
                <a:gd name="T5" fmla="*/ 989 h 2364"/>
                <a:gd name="T6" fmla="*/ 1463 w 3357"/>
                <a:gd name="T7" fmla="*/ 2364 h 2364"/>
                <a:gd name="T8" fmla="*/ 0 w 3357"/>
                <a:gd name="T9" fmla="*/ 1491 h 2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7" h="2364">
                  <a:moveTo>
                    <a:pt x="0" y="1491"/>
                  </a:moveTo>
                  <a:cubicBezTo>
                    <a:pt x="0" y="1491"/>
                    <a:pt x="1372" y="929"/>
                    <a:pt x="2152" y="0"/>
                  </a:cubicBezTo>
                  <a:cubicBezTo>
                    <a:pt x="2152" y="0"/>
                    <a:pt x="3060" y="878"/>
                    <a:pt x="3357" y="989"/>
                  </a:cubicBezTo>
                  <a:cubicBezTo>
                    <a:pt x="3357" y="989"/>
                    <a:pt x="2874" y="1769"/>
                    <a:pt x="1463" y="2364"/>
                  </a:cubicBezTo>
                  <a:cubicBezTo>
                    <a:pt x="1463" y="2364"/>
                    <a:pt x="297" y="1565"/>
                    <a:pt x="0" y="149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reeform 10">
              <a:extLst>
                <a:ext uri="{FF2B5EF4-FFF2-40B4-BE49-F238E27FC236}">
                  <a16:creationId xmlns:a16="http://schemas.microsoft.com/office/drawing/2014/main" id="{ABF386FF-04CD-406C-9E2B-78D4A4301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56" y="-2975741"/>
              <a:ext cx="1340809" cy="944426"/>
            </a:xfrm>
            <a:custGeom>
              <a:avLst/>
              <a:gdLst>
                <a:gd name="T0" fmla="*/ 3814 w 3814"/>
                <a:gd name="T1" fmla="*/ 1694 h 2685"/>
                <a:gd name="T2" fmla="*/ 1369 w 3814"/>
                <a:gd name="T3" fmla="*/ 0 h 2685"/>
                <a:gd name="T4" fmla="*/ 0 w 3814"/>
                <a:gd name="T5" fmla="*/ 1124 h 2685"/>
                <a:gd name="T6" fmla="*/ 2152 w 3814"/>
                <a:gd name="T7" fmla="*/ 2685 h 2685"/>
                <a:gd name="T8" fmla="*/ 3814 w 3814"/>
                <a:gd name="T9" fmla="*/ 1694 h 2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4" h="2685">
                  <a:moveTo>
                    <a:pt x="3814" y="1694"/>
                  </a:moveTo>
                  <a:cubicBezTo>
                    <a:pt x="3814" y="1694"/>
                    <a:pt x="2255" y="1055"/>
                    <a:pt x="1369" y="0"/>
                  </a:cubicBezTo>
                  <a:cubicBezTo>
                    <a:pt x="1369" y="0"/>
                    <a:pt x="337" y="997"/>
                    <a:pt x="0" y="1124"/>
                  </a:cubicBezTo>
                  <a:cubicBezTo>
                    <a:pt x="0" y="1124"/>
                    <a:pt x="548" y="2010"/>
                    <a:pt x="2152" y="2685"/>
                  </a:cubicBezTo>
                  <a:cubicBezTo>
                    <a:pt x="2152" y="2685"/>
                    <a:pt x="3476" y="1779"/>
                    <a:pt x="3814" y="1694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50D51164-141A-4433-A889-1326E78A2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0119" y="-5279472"/>
              <a:ext cx="1340809" cy="944426"/>
            </a:xfrm>
            <a:custGeom>
              <a:avLst/>
              <a:gdLst>
                <a:gd name="T0" fmla="*/ 3814 w 3814"/>
                <a:gd name="T1" fmla="*/ 1694 h 2685"/>
                <a:gd name="T2" fmla="*/ 1369 w 3814"/>
                <a:gd name="T3" fmla="*/ 0 h 2685"/>
                <a:gd name="T4" fmla="*/ 0 w 3814"/>
                <a:gd name="T5" fmla="*/ 1124 h 2685"/>
                <a:gd name="T6" fmla="*/ 2152 w 3814"/>
                <a:gd name="T7" fmla="*/ 2685 h 2685"/>
                <a:gd name="T8" fmla="*/ 3814 w 3814"/>
                <a:gd name="T9" fmla="*/ 1694 h 2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4" h="2685">
                  <a:moveTo>
                    <a:pt x="3814" y="1694"/>
                  </a:moveTo>
                  <a:cubicBezTo>
                    <a:pt x="3814" y="1694"/>
                    <a:pt x="2255" y="1055"/>
                    <a:pt x="1369" y="0"/>
                  </a:cubicBezTo>
                  <a:cubicBezTo>
                    <a:pt x="1369" y="0"/>
                    <a:pt x="337" y="997"/>
                    <a:pt x="0" y="1124"/>
                  </a:cubicBezTo>
                  <a:cubicBezTo>
                    <a:pt x="0" y="1124"/>
                    <a:pt x="548" y="2010"/>
                    <a:pt x="2152" y="2685"/>
                  </a:cubicBezTo>
                  <a:cubicBezTo>
                    <a:pt x="2152" y="2685"/>
                    <a:pt x="3476" y="1779"/>
                    <a:pt x="3814" y="1694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F26408EC-2556-4BB7-9ECE-85FBBFFCC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80" y="-5760763"/>
              <a:ext cx="682468" cy="851362"/>
            </a:xfrm>
            <a:custGeom>
              <a:avLst/>
              <a:gdLst>
                <a:gd name="T0" fmla="*/ 1601 w 1933"/>
                <a:gd name="T1" fmla="*/ 0 h 2418"/>
                <a:gd name="T2" fmla="*/ 0 w 1933"/>
                <a:gd name="T3" fmla="*/ 1290 h 2418"/>
                <a:gd name="T4" fmla="*/ 477 w 1933"/>
                <a:gd name="T5" fmla="*/ 2418 h 2418"/>
                <a:gd name="T6" fmla="*/ 1933 w 1933"/>
                <a:gd name="T7" fmla="*/ 1296 h 2418"/>
                <a:gd name="T8" fmla="*/ 1601 w 1933"/>
                <a:gd name="T9" fmla="*/ 0 h 2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3" h="2418">
                  <a:moveTo>
                    <a:pt x="1601" y="0"/>
                  </a:moveTo>
                  <a:cubicBezTo>
                    <a:pt x="1601" y="0"/>
                    <a:pt x="872" y="908"/>
                    <a:pt x="0" y="1290"/>
                  </a:cubicBezTo>
                  <a:cubicBezTo>
                    <a:pt x="0" y="1290"/>
                    <a:pt x="459" y="2169"/>
                    <a:pt x="477" y="2418"/>
                  </a:cubicBezTo>
                  <a:cubicBezTo>
                    <a:pt x="477" y="2418"/>
                    <a:pt x="1172" y="2227"/>
                    <a:pt x="1933" y="1296"/>
                  </a:cubicBezTo>
                  <a:cubicBezTo>
                    <a:pt x="1933" y="1296"/>
                    <a:pt x="1591" y="240"/>
                    <a:pt x="160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8FFD94-BC08-471B-B333-FF3376B56836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DBB757-FE13-4A55-951A-CCD3078F4E8F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C98119-B78A-44CC-82BA-255AF3BFE8A9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63AF80-0E9D-46B3-8945-5D4E7177A51A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4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1A52BD-CF29-4AF0-8A80-1EB485B3B4F2}"/>
              </a:ext>
            </a:extLst>
          </p:cNvPr>
          <p:cNvSpPr>
            <a:spLocks/>
          </p:cNvSpPr>
          <p:nvPr/>
        </p:nvSpPr>
        <p:spPr>
          <a:xfrm>
            <a:off x="-95469" y="-577516"/>
            <a:ext cx="12682901" cy="7458166"/>
          </a:xfrm>
          <a:prstGeom prst="rect">
            <a:avLst/>
          </a:prstGeom>
          <a:solidFill>
            <a:srgbClr val="1B2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4920F0-ADC2-408E-B4DD-E3FFC81FAFE9}"/>
              </a:ext>
            </a:extLst>
          </p:cNvPr>
          <p:cNvSpPr/>
          <p:nvPr/>
        </p:nvSpPr>
        <p:spPr>
          <a:xfrm>
            <a:off x="11691565" y="-184952"/>
            <a:ext cx="952555" cy="503237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16EA8-6E57-413A-B1EC-0BEE6513EA9B}"/>
              </a:ext>
            </a:extLst>
          </p:cNvPr>
          <p:cNvSpPr txBox="1"/>
          <p:nvPr/>
        </p:nvSpPr>
        <p:spPr>
          <a:xfrm>
            <a:off x="11676063" y="-118000"/>
            <a:ext cx="51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D97590-762A-4195-94D7-B2FB2727B4AE}" type="slidenum">
              <a:rPr lang="en-US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fld>
            <a:endParaRPr lang="en-ID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D79E8C-A2C4-4745-B04F-0EA89B495B4C}"/>
              </a:ext>
            </a:extLst>
          </p:cNvPr>
          <p:cNvGrpSpPr/>
          <p:nvPr/>
        </p:nvGrpSpPr>
        <p:grpSpPr>
          <a:xfrm>
            <a:off x="6827520" y="6493017"/>
            <a:ext cx="5323332" cy="261610"/>
            <a:chOff x="6827520" y="6570482"/>
            <a:chExt cx="5323332" cy="2616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692325-11FB-4D43-959F-E26709268FC5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EE6F71-E5B1-43D8-BDEF-7715D298F96E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F008D5-27E8-46B5-8CD7-E953E7C20706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DIN Medium" panose="02020500000000000000" pitchFamily="18" charset="0"/>
                </a:rPr>
                <a:t>www.pajak.go.id</a:t>
              </a:r>
              <a:endParaRPr lang="en-ID" sz="1100" dirty="0">
                <a:solidFill>
                  <a:schemeClr val="bg1"/>
                </a:solidFill>
                <a:latin typeface="DIN Medium" panose="02020500000000000000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3EA779-5463-79A1-1A89-1E6F6132C82F}"/>
              </a:ext>
            </a:extLst>
          </p:cNvPr>
          <p:cNvGrpSpPr/>
          <p:nvPr/>
        </p:nvGrpSpPr>
        <p:grpSpPr>
          <a:xfrm>
            <a:off x="-150715" y="-118000"/>
            <a:ext cx="3857742" cy="546254"/>
            <a:chOff x="-150715" y="314907"/>
            <a:chExt cx="3857742" cy="546254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4A521C0-3B12-6E85-418A-2F4B8F0308DB}"/>
                </a:ext>
              </a:extLst>
            </p:cNvPr>
            <p:cNvSpPr txBox="1">
              <a:spLocks/>
            </p:cNvSpPr>
            <p:nvPr/>
          </p:nvSpPr>
          <p:spPr>
            <a:xfrm>
              <a:off x="-150715" y="314908"/>
              <a:ext cx="495502" cy="546253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C509AFB6-0A7B-1021-D2FD-92CFA49C68E1}"/>
                </a:ext>
              </a:extLst>
            </p:cNvPr>
            <p:cNvSpPr txBox="1">
              <a:spLocks/>
            </p:cNvSpPr>
            <p:nvPr/>
          </p:nvSpPr>
          <p:spPr>
            <a:xfrm>
              <a:off x="346254" y="314907"/>
              <a:ext cx="3360773" cy="53592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rgbClr val="1B2852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itchFamily="34" charset="0"/>
                </a:rPr>
                <a:t>LATAR BELAKANG</a:t>
              </a:r>
              <a:endParaRPr lang="en-US" sz="2800" dirty="0">
                <a:solidFill>
                  <a:srgbClr val="1B2852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endParaRPr>
            </a:p>
          </p:txBody>
        </p:sp>
      </p:grpSp>
      <p:sp>
        <p:nvSpPr>
          <p:cNvPr id="33" name="Google Shape;289;p3">
            <a:extLst>
              <a:ext uri="{FF2B5EF4-FFF2-40B4-BE49-F238E27FC236}">
                <a16:creationId xmlns:a16="http://schemas.microsoft.com/office/drawing/2014/main" id="{104E3F60-44A5-494C-9CA0-92BFF1EB974D}"/>
              </a:ext>
            </a:extLst>
          </p:cNvPr>
          <p:cNvSpPr/>
          <p:nvPr/>
        </p:nvSpPr>
        <p:spPr>
          <a:xfrm>
            <a:off x="305602" y="785086"/>
            <a:ext cx="11845250" cy="3350647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Cara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penghitungan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dalam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pemotongan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PPh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Pasal 21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dalam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ketentuan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sebelumnya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memiliki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kompleksitas</a:t>
            </a:r>
            <a:r>
              <a:rPr lang="en-US" sz="2000" b="1" dirty="0">
                <a:solidFill>
                  <a:srgbClr val="FFC00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yang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tinggi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dan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skema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perhitungan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yang sangat </a:t>
            </a:r>
            <a:r>
              <a:rPr lang="en-US" sz="2000" b="1" dirty="0" err="1">
                <a:solidFill>
                  <a:srgbClr val="FFC00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bervariasi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dibandingkan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dengan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sistem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b="1" i="1" dirty="0">
                <a:solidFill>
                  <a:srgbClr val="FFC00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withholding tax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lainnya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misalnya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PPh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Final,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PPh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Pasal 23),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sehingga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menyulitkan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Wajib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Pajak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dalam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memenuhi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kewajiban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PPh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Pasal 21.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d-ID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Telah ditetapkan </a:t>
            </a:r>
            <a:r>
              <a:rPr lang="id-ID" sz="20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Peraturan Pemerintah Nomor 58 Tahun 2023 </a:t>
            </a:r>
            <a:r>
              <a:rPr lang="id-ID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tentang Tarif Pemotongan dan Pengenaan Pajak Penghasilan Pasal 21 atas Penghasilan Sehubungan dengan Pekerjaan, Jasa, atau Kegiatan Wajib Pajak Orang Pribadi (PP) yang berlaku pada 1 Januari 2024.</a:t>
            </a:r>
            <a:endParaRPr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E483B0D-1ABC-4CDE-86CA-A41598EA7E35}"/>
              </a:ext>
            </a:extLst>
          </p:cNvPr>
          <p:cNvGrpSpPr/>
          <p:nvPr/>
        </p:nvGrpSpPr>
        <p:grpSpPr>
          <a:xfrm>
            <a:off x="520588" y="4406533"/>
            <a:ext cx="10955528" cy="1910935"/>
            <a:chOff x="1928944" y="2438820"/>
            <a:chExt cx="7437305" cy="191093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9116500-E3CE-47D9-ACC5-0E9F274281A3}"/>
                </a:ext>
              </a:extLst>
            </p:cNvPr>
            <p:cNvSpPr/>
            <p:nvPr/>
          </p:nvSpPr>
          <p:spPr>
            <a:xfrm>
              <a:off x="4460935" y="2438820"/>
              <a:ext cx="2373320" cy="435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D010E80-B4ED-447B-8AC0-A52BDBB62D46}"/>
                </a:ext>
              </a:extLst>
            </p:cNvPr>
            <p:cNvSpPr/>
            <p:nvPr/>
          </p:nvSpPr>
          <p:spPr>
            <a:xfrm>
              <a:off x="1928944" y="2949773"/>
              <a:ext cx="7437305" cy="139998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0512497E-B4CF-47CB-9188-D94F24D37CCE}"/>
                </a:ext>
              </a:extLst>
            </p:cNvPr>
            <p:cNvSpPr txBox="1">
              <a:spLocks/>
            </p:cNvSpPr>
            <p:nvPr/>
          </p:nvSpPr>
          <p:spPr>
            <a:xfrm>
              <a:off x="4460936" y="2474581"/>
              <a:ext cx="2373319" cy="39941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Quattrocento Sans"/>
                </a:rPr>
                <a:t>DASAR HUKUM</a:t>
              </a:r>
              <a:endPara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CC3D2855-CBCE-4CA0-ACAC-6E5063699547}"/>
                </a:ext>
              </a:extLst>
            </p:cNvPr>
            <p:cNvSpPr txBox="1">
              <a:spLocks/>
            </p:cNvSpPr>
            <p:nvPr/>
          </p:nvSpPr>
          <p:spPr>
            <a:xfrm>
              <a:off x="1928944" y="3067082"/>
              <a:ext cx="7437304" cy="11672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800" b="1" dirty="0"/>
                <a:t>Pasal 21 </a:t>
              </a:r>
              <a:r>
                <a:rPr lang="en-US" sz="1800" b="1" dirty="0" err="1"/>
                <a:t>ayat</a:t>
              </a:r>
              <a:r>
                <a:rPr lang="en-US" sz="1800" b="1" dirty="0"/>
                <a:t> (8) </a:t>
              </a:r>
              <a:r>
                <a:rPr lang="en-US" sz="1800" b="1" dirty="0" err="1"/>
                <a:t>Undang-Undang</a:t>
              </a:r>
              <a:r>
                <a:rPr lang="en-US" sz="1800" b="1" dirty="0"/>
                <a:t> </a:t>
              </a:r>
              <a:r>
                <a:rPr lang="en-US" sz="1800" b="1" dirty="0" err="1"/>
                <a:t>Pajak</a:t>
              </a:r>
              <a:r>
                <a:rPr lang="en-US" sz="1800" b="1" dirty="0"/>
                <a:t> </a:t>
              </a:r>
              <a:r>
                <a:rPr lang="en-US" sz="1800" b="1" dirty="0" err="1"/>
                <a:t>Penghasilan</a:t>
              </a:r>
              <a:r>
                <a:rPr lang="en-US" sz="1800" b="1" dirty="0"/>
                <a:t>:</a:t>
              </a:r>
            </a:p>
            <a:p>
              <a:pPr>
                <a:lnSpc>
                  <a:spcPct val="100000"/>
                </a:lnSpc>
              </a:pPr>
              <a:r>
                <a:rPr lang="en-US" sz="1800" b="1" dirty="0"/>
                <a:t>“</a:t>
              </a:r>
              <a:r>
                <a:rPr lang="en-US" sz="1800" b="1" i="1" dirty="0" err="1"/>
                <a:t>Ketentuan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mengenai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petunjuk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pelaksanaan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pemotongan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pajak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atas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penghasilan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sehubungan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dengan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pekerjaan</a:t>
              </a:r>
              <a:r>
                <a:rPr lang="en-US" sz="1800" b="1" i="1" dirty="0"/>
                <a:t>, </a:t>
              </a:r>
              <a:r>
                <a:rPr lang="en-US" sz="1800" b="1" i="1" dirty="0" err="1"/>
                <a:t>jasa</a:t>
              </a:r>
              <a:r>
                <a:rPr lang="en-US" sz="1800" b="1" i="1" dirty="0"/>
                <a:t>, </a:t>
              </a:r>
              <a:r>
                <a:rPr lang="en-US" sz="1800" b="1" i="1" dirty="0" err="1"/>
                <a:t>atau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kegiatan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diatur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dengan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atau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berdasarkan</a:t>
              </a:r>
              <a:r>
                <a:rPr lang="en-US" sz="1800" b="1" i="1" dirty="0"/>
                <a:t> </a:t>
              </a:r>
              <a:r>
                <a:rPr lang="en-US" sz="1800" b="1" i="1" dirty="0" err="1"/>
                <a:t>Peraturan</a:t>
              </a:r>
              <a:r>
                <a:rPr lang="en-US" sz="1800" b="1" i="1" dirty="0"/>
                <a:t> Menteri </a:t>
              </a:r>
              <a:r>
                <a:rPr lang="en-US" sz="1800" b="1" i="1" dirty="0" err="1"/>
                <a:t>Keuangan</a:t>
              </a:r>
              <a:r>
                <a:rPr lang="en-US" sz="1800" b="1" dirty="0"/>
                <a:t>”.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6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FE999F8-A124-4DDF-8C74-A1AE1B6A350B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DFC5A-668D-42A7-843B-18CD72F728B3}"/>
              </a:ext>
            </a:extLst>
          </p:cNvPr>
          <p:cNvSpPr txBox="1"/>
          <p:nvPr/>
        </p:nvSpPr>
        <p:spPr>
          <a:xfrm>
            <a:off x="457834" y="2238528"/>
            <a:ext cx="5355665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Surat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Edaran</a:t>
            </a:r>
            <a:endParaRPr lang="en-US" sz="28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defRPr/>
            </a:pPr>
            <a:r>
              <a:rPr lang="en-US" sz="28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Menteri</a:t>
            </a:r>
            <a:r>
              <a:rPr lang="en-US" sz="28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Pemberdayaan</a:t>
            </a:r>
            <a:r>
              <a:rPr lang="en-US" sz="28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Aparatur</a:t>
            </a:r>
            <a:r>
              <a:rPr lang="en-US" sz="28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Negara </a:t>
            </a:r>
            <a:r>
              <a:rPr lang="en-US" sz="28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28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Reformasi</a:t>
            </a:r>
            <a:r>
              <a:rPr lang="en-US" sz="28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Birokrasi</a:t>
            </a:r>
            <a:endParaRPr lang="en-US" sz="28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defRPr/>
            </a:pPr>
            <a:r>
              <a:rPr lang="en-US" sz="28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Menteri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PAN-RB</a:t>
            </a:r>
            <a:r>
              <a:rPr lang="en-US" sz="28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endParaRPr lang="id-ID" sz="28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defRPr/>
            </a:pPr>
            <a:r>
              <a:rPr lang="en-US" sz="28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Nomor</a:t>
            </a:r>
            <a:r>
              <a:rPr lang="en-US" sz="28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8 </a:t>
            </a:r>
            <a:r>
              <a:rPr lang="en-US" sz="28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lang="en-US" sz="28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2C2967-3227-4637-AECF-33E7452FA0FD}"/>
              </a:ext>
            </a:extLst>
          </p:cNvPr>
          <p:cNvSpPr txBox="1"/>
          <p:nvPr/>
        </p:nvSpPr>
        <p:spPr>
          <a:xfrm>
            <a:off x="672230" y="394144"/>
            <a:ext cx="437342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Wajib</a:t>
            </a:r>
            <a:r>
              <a:rPr lang="id-ID" sz="4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8FFD94-BC08-471B-B333-FF3376B56836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DBB757-FE13-4A55-951A-CCD3078F4E8F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63AF80-0E9D-46B3-8945-5D4E7177A51A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C98119-B78A-44CC-82BA-255AF3BFE8A9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FBB76A2-EB4D-4C25-8E4A-F1070513CA90}"/>
              </a:ext>
            </a:extLst>
          </p:cNvPr>
          <p:cNvSpPr txBox="1"/>
          <p:nvPr/>
        </p:nvSpPr>
        <p:spPr>
          <a:xfrm>
            <a:off x="288873" y="5969796"/>
            <a:ext cx="437342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 </a:t>
            </a: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MenPAN</a:t>
            </a:r>
            <a:r>
              <a:rPr lang="en-US" sz="1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-RB </a:t>
            </a: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Nomor</a:t>
            </a:r>
            <a:r>
              <a:rPr lang="en-US" sz="1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8 </a:t>
            </a: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lang="en-US" sz="1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2015 </a:t>
            </a:r>
          </a:p>
          <a:p>
            <a:pPr>
              <a:defRPr/>
            </a:pPr>
            <a:r>
              <a:rPr lang="en-US" sz="1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 </a:t>
            </a: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MenPAN</a:t>
            </a:r>
            <a:r>
              <a:rPr lang="en-US" sz="1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-RB </a:t>
            </a: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Nomor</a:t>
            </a:r>
            <a:r>
              <a:rPr lang="en-US" sz="1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24 </a:t>
            </a: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lang="en-US" sz="1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2017 </a:t>
            </a:r>
          </a:p>
          <a:p>
            <a:pPr>
              <a:defRPr/>
            </a:pPr>
            <a:r>
              <a:rPr lang="en-US" sz="1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Surat </a:t>
            </a: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Menkeu</a:t>
            </a:r>
            <a:r>
              <a:rPr lang="en-US" sz="1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Nomor</a:t>
            </a:r>
            <a:r>
              <a:rPr lang="en-US" sz="1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S-7/MK.03/2018 </a:t>
            </a:r>
            <a:endParaRPr lang="id-ID" sz="12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658" t="33520" r="35763" b="38070"/>
          <a:stretch/>
        </p:blipFill>
        <p:spPr>
          <a:xfrm>
            <a:off x="6256421" y="1668371"/>
            <a:ext cx="5037760" cy="2816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22" y="311107"/>
            <a:ext cx="2097505" cy="87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94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049" y="394144"/>
            <a:ext cx="53578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Jenis</a:t>
            </a:r>
            <a:r>
              <a:rPr lang="en-US" sz="3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Layanan</a:t>
            </a:r>
            <a:endParaRPr lang="id-ID" sz="36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36520" y="1951595"/>
            <a:ext cx="285936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SPT</a:t>
            </a:r>
            <a:b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secara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online</a:t>
            </a:r>
            <a:endParaRPr lang="en-US" sz="16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id-ID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40681" y="4400127"/>
            <a:ext cx="285936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Upload</a:t>
            </a: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e-SPT</a:t>
            </a:r>
            <a:endParaRPr lang="id-ID" sz="20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55336" y="2581711"/>
            <a:ext cx="382749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Tahunan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OP 1770S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satu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lebih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pemberi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kerja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id-ID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negeri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lainnya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atau</a:t>
            </a:r>
            <a:endParaRPr lang="id-ID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dikenakan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PPh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Final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bersifat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Final</a:t>
            </a:r>
            <a:endParaRPr lang="id-ID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61998" y="832390"/>
            <a:ext cx="396679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Tahunan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OP 1770SS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penghasilan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selain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pekerjaan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bebas</a:t>
            </a:r>
            <a:endParaRPr lang="id-ID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kurang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60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juta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setahun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bruto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id-ID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55336" y="3979014"/>
            <a:ext cx="3827490" cy="153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Tahunan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OP 1770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pekerjaan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bebas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id-ID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satu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lebih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pemberi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kerja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id-ID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dikenakan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PPh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Final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bersifat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Final</a:t>
            </a:r>
            <a:endParaRPr lang="id-ID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negeri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lainnya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luar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negeri</a:t>
            </a:r>
            <a:endParaRPr lang="id-ID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55336" y="5705350"/>
            <a:ext cx="382749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Tahunan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Badan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1771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595395" y="3358780"/>
            <a:ext cx="260589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852612" y="2312377"/>
            <a:ext cx="32329" cy="2304628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68775" y="2324409"/>
            <a:ext cx="175650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46685" y="4613660"/>
            <a:ext cx="175650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858458" y="2307357"/>
            <a:ext cx="260589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133388" y="1054152"/>
            <a:ext cx="24615" cy="1754712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45694" y="1054152"/>
            <a:ext cx="542634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119046" y="2808864"/>
            <a:ext cx="542634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938315" y="4637939"/>
            <a:ext cx="183592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119047" y="4204729"/>
            <a:ext cx="24615" cy="1754712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131353" y="4204729"/>
            <a:ext cx="515986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116737" y="5959441"/>
            <a:ext cx="542634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51989AB-CEEF-4F58-B96F-18D42CBAEEA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BE606C4-1711-449D-BBC2-CC3198495A7C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DDADC13-A6F7-4CEC-9E62-3713A8975763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10C8027-CAC7-4151-8E82-429B0547753D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1" name="object 7">
            <a:extLst>
              <a:ext uri="{FF2B5EF4-FFF2-40B4-BE49-F238E27FC236}">
                <a16:creationId xmlns:a16="http://schemas.microsoft.com/office/drawing/2014/main" id="{B2D61D46-CDF3-4B62-9F3B-56F26090F17D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70" y="273257"/>
            <a:ext cx="2097505" cy="8739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64330" y="2581711"/>
            <a:ext cx="2308035" cy="1704039"/>
            <a:chOff x="791348" y="2581711"/>
            <a:chExt cx="2308035" cy="170403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094" y="2875529"/>
              <a:ext cx="1708170" cy="7117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48" y="2581711"/>
              <a:ext cx="2308035" cy="1704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1420369" y="2432655"/>
            <a:ext cx="4319336" cy="150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id-ID" sz="4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egistrasi Akun</a:t>
            </a:r>
          </a:p>
          <a:p>
            <a:pPr algn="r">
              <a:lnSpc>
                <a:spcPct val="150000"/>
              </a:lnSpc>
            </a:pPr>
            <a:r>
              <a:rPr lang="en-US" sz="2400" b="1" i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djponline.pajak.go.id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56A693-EBC0-4081-85BC-921E15EC9FCD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0E1D66-A1F9-411F-BAD0-12071D463FD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AA67B2-2848-4C34-BF8E-C862032F3220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9F40D3-6BB1-47E0-AC55-E714C0DF1AD9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0" name="object 7">
            <a:extLst>
              <a:ext uri="{FF2B5EF4-FFF2-40B4-BE49-F238E27FC236}">
                <a16:creationId xmlns:a16="http://schemas.microsoft.com/office/drawing/2014/main" id="{08E47DAD-513C-4C01-BDEA-E803137AF682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05" y="686532"/>
            <a:ext cx="5257800" cy="525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67074" y="5342021"/>
            <a:ext cx="2203062" cy="505326"/>
          </a:xfrm>
          <a:prstGeom prst="rect">
            <a:avLst/>
          </a:prstGeom>
          <a:solidFill>
            <a:srgbClr val="F7F8FC"/>
          </a:solidFill>
          <a:ln>
            <a:solidFill>
              <a:srgbClr val="F9FA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TextBox 17"/>
          <p:cNvSpPr txBox="1"/>
          <p:nvPr/>
        </p:nvSpPr>
        <p:spPr>
          <a:xfrm>
            <a:off x="0" y="457200"/>
            <a:ext cx="45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rgbClr val="FCC32A"/>
                </a:solidFill>
              </a:rPr>
              <a:t>andhkss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06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42E9460-1A3B-47F8-ABDE-2457B47783E1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0EFECC7-91AD-482B-8EBA-37FE3F6FA3E6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396A87-4A2F-4D56-BF07-DCC5FA78D1CA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4DA74D-58F0-47F9-88F2-5B574954DD51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7" name="object 7">
            <a:extLst>
              <a:ext uri="{FF2B5EF4-FFF2-40B4-BE49-F238E27FC236}">
                <a16:creationId xmlns:a16="http://schemas.microsoft.com/office/drawing/2014/main" id="{81E921D4-512E-419C-8B80-E4959577F528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93" y="2206437"/>
            <a:ext cx="3451926" cy="68580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646947" y="1401253"/>
            <a:ext cx="2733609" cy="1005063"/>
            <a:chOff x="2646947" y="1401253"/>
            <a:chExt cx="2733609" cy="1005063"/>
          </a:xfrm>
        </p:grpSpPr>
        <p:sp>
          <p:nvSpPr>
            <p:cNvPr id="13" name="TextBox 12"/>
            <p:cNvSpPr txBox="1"/>
            <p:nvPr/>
          </p:nvSpPr>
          <p:spPr>
            <a:xfrm>
              <a:off x="2646947" y="1401253"/>
              <a:ext cx="1708484" cy="584775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2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NPWP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4499811" y="1986028"/>
              <a:ext cx="880745" cy="420288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017048" y="1986028"/>
            <a:ext cx="3451926" cy="1499107"/>
            <a:chOff x="7017048" y="1986028"/>
            <a:chExt cx="3451926" cy="1499107"/>
          </a:xfrm>
        </p:grpSpPr>
        <p:sp>
          <p:nvSpPr>
            <p:cNvPr id="19" name="TextBox 18"/>
            <p:cNvSpPr txBox="1"/>
            <p:nvPr/>
          </p:nvSpPr>
          <p:spPr>
            <a:xfrm>
              <a:off x="7879280" y="1986028"/>
              <a:ext cx="2589694" cy="1200329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4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Email dan </a:t>
              </a:r>
            </a:p>
            <a:p>
              <a:pPr algn="ctr"/>
              <a:r>
                <a:rPr lang="id-ID" sz="24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Nomor HP </a:t>
              </a:r>
            </a:p>
            <a:p>
              <a:pPr algn="ctr"/>
              <a:r>
                <a:rPr lang="id-ID" sz="24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yang Aktif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7017048" y="2671011"/>
              <a:ext cx="755352" cy="814124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518483" y="686532"/>
            <a:ext cx="1309037" cy="1929928"/>
            <a:chOff x="5518483" y="686532"/>
            <a:chExt cx="1309037" cy="1929928"/>
          </a:xfrm>
        </p:grpSpPr>
        <p:sp>
          <p:nvSpPr>
            <p:cNvPr id="18" name="TextBox 17"/>
            <p:cNvSpPr txBox="1"/>
            <p:nvPr/>
          </p:nvSpPr>
          <p:spPr>
            <a:xfrm>
              <a:off x="5518483" y="686532"/>
              <a:ext cx="1309037" cy="584775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2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EFIN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6173001" y="1401253"/>
              <a:ext cx="16546" cy="1215207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06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69467" y="534246"/>
            <a:ext cx="576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Registrasi </a:t>
            </a:r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Akun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DJP Online</a:t>
            </a:r>
            <a:endParaRPr lang="en-US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22786" y="2743688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Rectangle 34"/>
          <p:cNvSpPr/>
          <p:nvPr/>
        </p:nvSpPr>
        <p:spPr>
          <a:xfrm>
            <a:off x="5094554" y="3735840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69919D2-A8EE-48E1-AD97-0159FDD7814A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A5AD3AE-B821-4E32-8956-52EC92FC1139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b="1" dirty="0">
                <a:solidFill>
                  <a:srgbClr val="00206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3F1D833-6C16-4574-A7EA-33D3DA38B60A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b="1">
                <a:solidFill>
                  <a:srgbClr val="00206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62DC8B9-94B9-4D65-9AE4-E3C959CC68B1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0" name="object 7">
            <a:extLst>
              <a:ext uri="{FF2B5EF4-FFF2-40B4-BE49-F238E27FC236}">
                <a16:creationId xmlns:a16="http://schemas.microsoft.com/office/drawing/2014/main" id="{46E86652-65B2-4290-9E6A-E073DF57A7ED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568198" y="488985"/>
            <a:ext cx="5015822" cy="5855833"/>
            <a:chOff x="6568198" y="488985"/>
            <a:chExt cx="5015822" cy="5855833"/>
          </a:xfrm>
        </p:grpSpPr>
        <p:sp>
          <p:nvSpPr>
            <p:cNvPr id="19" name="TextBox 18"/>
            <p:cNvSpPr txBox="1"/>
            <p:nvPr/>
          </p:nvSpPr>
          <p:spPr>
            <a:xfrm>
              <a:off x="7951765" y="5975486"/>
              <a:ext cx="1438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Wajib Pajak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27414" y="3290908"/>
              <a:ext cx="1303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sv-SE" sz="14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KPP mengirim EFIN ke WP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12177" y="3009739"/>
              <a:ext cx="13144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12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WP</a:t>
              </a:r>
              <a:r>
                <a:rPr lang="id-ID" sz="12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sv-SE" sz="12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datang langsung ke KPP atau </a:t>
              </a:r>
              <a:r>
                <a:rPr lang="sv-SE" sz="1200" i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online</a:t>
              </a:r>
              <a:r>
                <a:rPr lang="sv-SE" sz="1200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untuk meminta aktivasi EFIN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072020" y="4524909"/>
              <a:ext cx="1512000" cy="1188000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Proses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aktivasi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EFIN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adalah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id-ID" sz="1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1 </a:t>
              </a:r>
              <a:r>
                <a:rPr lang="en-US" sz="1400" b="1" dirty="0" err="1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hari</a:t>
              </a:r>
              <a:r>
                <a:rPr lang="en-US" sz="14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kerja</a:t>
              </a:r>
              <a:endParaRPr lang="en-US" sz="1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4481" y="488985"/>
              <a:ext cx="2673386" cy="218326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2211" y="4306774"/>
              <a:ext cx="2072841" cy="164464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8927434" y="2815126"/>
              <a:ext cx="0" cy="144000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8423604" y="2797571"/>
              <a:ext cx="1" cy="144000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6568198" y="3373570"/>
              <a:ext cx="288000" cy="288000"/>
            </a:xfrm>
            <a:prstGeom prst="ellipse">
              <a:avLst/>
            </a:prstGeom>
            <a:solidFill>
              <a:srgbClr val="FEC81D"/>
            </a:solidFill>
            <a:ln>
              <a:solidFill>
                <a:srgbClr val="FEC81D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10451259" y="3408518"/>
              <a:ext cx="288000" cy="288000"/>
            </a:xfrm>
            <a:prstGeom prst="ellipse">
              <a:avLst/>
            </a:prstGeom>
            <a:solidFill>
              <a:srgbClr val="FEC81D"/>
            </a:solidFill>
            <a:ln>
              <a:solidFill>
                <a:srgbClr val="FEC81D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58778" y="2368908"/>
            <a:ext cx="53085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Persyaratan Aktivasi 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EFIN</a:t>
            </a:r>
            <a:r>
              <a:rPr lang="id-ID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d-ID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Formulir Aktivasi EFIN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d-ID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Alamat email dan nomor HP aktif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d-ID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Fotokopi dan asli KTP bagi WNI atau KITAS/KITAP bagi WNA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d-ID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Fotokopi dan asli NPWP</a:t>
            </a:r>
          </a:p>
        </p:txBody>
      </p:sp>
    </p:spTree>
    <p:extLst>
      <p:ext uri="{BB962C8B-B14F-4D97-AF65-F5344CB8AC3E}">
        <p14:creationId xmlns:p14="http://schemas.microsoft.com/office/powerpoint/2010/main" val="9577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769467" y="1089763"/>
            <a:ext cx="620986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Jika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EFIN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aktif</a:t>
            </a:r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2" name="Straight Arrow Connector 51"/>
          <p:cNvCxnSpPr>
            <a:cxnSpLocks/>
          </p:cNvCxnSpPr>
          <p:nvPr/>
        </p:nvCxnSpPr>
        <p:spPr>
          <a:xfrm>
            <a:off x="3394041" y="3698394"/>
            <a:ext cx="1000132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88594" y="4282839"/>
            <a:ext cx="2357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Gunakan EFIN untuk mendaftarkan akun DJP Online pada website </a:t>
            </a:r>
            <a:r>
              <a:rPr lang="sv-SE" sz="1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djponline.pajak.go.id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733682" y="4221283"/>
            <a:ext cx="26582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Setelah melakukan registrasi, </a:t>
            </a:r>
            <a:r>
              <a:rPr lang="id-ID" sz="14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sv-SE" sz="14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ink </a:t>
            </a:r>
            <a:r>
              <a:rPr lang="id-ID" sz="1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sv-SE" sz="1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ktivasi </a:t>
            </a:r>
            <a:r>
              <a:rPr lang="sv-SE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dikirim melalui email Wajib Pajak. </a:t>
            </a:r>
            <a:endParaRPr lang="id-ID" sz="14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sv-SE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 </a:t>
            </a:r>
            <a:r>
              <a:rPr lang="sv-SE" sz="14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link</a:t>
            </a:r>
            <a:r>
              <a:rPr lang="sv-SE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tersebut untuk </a:t>
            </a:r>
            <a:r>
              <a:rPr lang="sv-SE" sz="1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mengaktifkan</a:t>
            </a:r>
            <a:r>
              <a:rPr lang="sv-SE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Akun DJP Online Anda.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69919D2-A8EE-48E1-AD97-0159FDD7814A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A5AD3AE-B821-4E32-8956-52EC92FC1139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3F1D833-6C16-4574-A7EA-33D3DA38B60A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62DC8B9-94B9-4D65-9AE4-E3C959CC68B1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0" name="object 7">
            <a:extLst>
              <a:ext uri="{FF2B5EF4-FFF2-40B4-BE49-F238E27FC236}">
                <a16:creationId xmlns:a16="http://schemas.microsoft.com/office/drawing/2014/main" id="{46E86652-65B2-4290-9E6A-E073DF57A7ED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69467" y="534246"/>
            <a:ext cx="576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Registrasi </a:t>
            </a:r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Akun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DJP Online</a:t>
            </a:r>
            <a:endParaRPr lang="en-US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128" y="2471287"/>
            <a:ext cx="1621376" cy="1569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8767" t="30144" r="39505" b="15317"/>
          <a:stretch/>
        </p:blipFill>
        <p:spPr>
          <a:xfrm>
            <a:off x="4687717" y="1543643"/>
            <a:ext cx="2547417" cy="36034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38295" y="4378143"/>
            <a:ext cx="1846259" cy="2133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2" name="TextBox 61"/>
          <p:cNvSpPr txBox="1"/>
          <p:nvPr/>
        </p:nvSpPr>
        <p:spPr>
          <a:xfrm>
            <a:off x="4687717" y="5236946"/>
            <a:ext cx="2357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 “</a:t>
            </a:r>
            <a:r>
              <a:rPr lang="id-ID" sz="1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Belum Registrasi?” </a:t>
            </a:r>
            <a:r>
              <a:rPr lang="id-ID" sz="1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untuk mendaftarkan akun DJP Online</a:t>
            </a:r>
            <a:endParaRPr lang="sv-SE" sz="14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4" name="Straight Arrow Connector 63"/>
          <p:cNvCxnSpPr>
            <a:cxnSpLocks/>
          </p:cNvCxnSpPr>
          <p:nvPr/>
        </p:nvCxnSpPr>
        <p:spPr>
          <a:xfrm>
            <a:off x="7431197" y="3699982"/>
            <a:ext cx="1000132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0" t="36790" r="17839" b="16427"/>
          <a:stretch/>
        </p:blipFill>
        <p:spPr>
          <a:xfrm>
            <a:off x="8629152" y="2179572"/>
            <a:ext cx="2795127" cy="17534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673389" y="2471287"/>
            <a:ext cx="986590" cy="13956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5" name="Rectangle 64"/>
          <p:cNvSpPr/>
          <p:nvPr/>
        </p:nvSpPr>
        <p:spPr>
          <a:xfrm>
            <a:off x="9533420" y="3024003"/>
            <a:ext cx="986590" cy="139566"/>
          </a:xfrm>
          <a:prstGeom prst="rect">
            <a:avLst/>
          </a:prstGeom>
          <a:solidFill>
            <a:srgbClr val="FCC32A"/>
          </a:solidFill>
          <a:ln>
            <a:solidFill>
              <a:srgbClr val="FCC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860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-758251" y="2882611"/>
            <a:ext cx="56007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Pandua</a:t>
            </a:r>
            <a:r>
              <a:rPr lang="id-ID" sz="4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</a:t>
            </a:r>
            <a:endParaRPr lang="en-US" sz="32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1172D3-5D3F-4C2F-8471-3BDA5F6B8ABD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B0576B-B388-4CB0-B7A0-E97C60530C01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B19792-7FE6-4702-8967-B321DB55758E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A1302F-B99E-48AF-A20A-2EC236C5BBF3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object 7">
            <a:extLst>
              <a:ext uri="{FF2B5EF4-FFF2-40B4-BE49-F238E27FC236}">
                <a16:creationId xmlns:a16="http://schemas.microsoft.com/office/drawing/2014/main" id="{87C5C8C8-8DB0-45AB-AA1A-63CE64BD9B4B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4"/>
          <a:stretch/>
        </p:blipFill>
        <p:spPr>
          <a:xfrm>
            <a:off x="6056676" y="939195"/>
            <a:ext cx="5216914" cy="4450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08" y="2575213"/>
            <a:ext cx="2885680" cy="1202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0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9"/>
          <p:cNvSpPr>
            <a:spLocks noChangeArrowheads="1"/>
          </p:cNvSpPr>
          <p:nvPr/>
        </p:nvSpPr>
        <p:spPr bwMode="auto">
          <a:xfrm>
            <a:off x="9100102" y="5906565"/>
            <a:ext cx="1439562" cy="36933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d-ID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Handphone</a:t>
            </a:r>
            <a:endParaRPr lang="en-US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97700" y="519645"/>
            <a:ext cx="27072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id-ID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ampilan</a:t>
            </a:r>
            <a:endParaRPr lang="en-US" sz="32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C39A6C-6154-43AC-81AE-A9781149806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4E99DF-9CF1-45DE-8E58-DBD5F2C7DD92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8D78D5-841D-47AA-809F-7B617160F8D5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A6B78B-4CF9-403D-98DE-0E0708156980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6" name="object 7">
            <a:extLst>
              <a:ext uri="{FF2B5EF4-FFF2-40B4-BE49-F238E27FC236}">
                <a16:creationId xmlns:a16="http://schemas.microsoft.com/office/drawing/2014/main" id="{2409C1E8-5958-484E-9BFA-0C93FA318B6C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5439"/>
          <a:stretch/>
        </p:blipFill>
        <p:spPr>
          <a:xfrm>
            <a:off x="8496409" y="474592"/>
            <a:ext cx="2646948" cy="5335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" b="4913"/>
          <a:stretch/>
        </p:blipFill>
        <p:spPr>
          <a:xfrm>
            <a:off x="596437" y="1467855"/>
            <a:ext cx="7282307" cy="3729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84846" y="5312268"/>
            <a:ext cx="166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PC/</a:t>
            </a:r>
            <a:r>
              <a:rPr lang="id-ID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Notebook</a:t>
            </a:r>
          </a:p>
        </p:txBody>
      </p:sp>
    </p:spTree>
    <p:extLst>
      <p:ext uri="{BB962C8B-B14F-4D97-AF65-F5344CB8AC3E}">
        <p14:creationId xmlns:p14="http://schemas.microsoft.com/office/powerpoint/2010/main" val="41083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3869" y="53453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rebuchet MS" pitchFamily="34" charset="0"/>
              </a:rPr>
              <a:t>Panduan</a:t>
            </a:r>
            <a:r>
              <a:rPr lang="en-US" sz="3200" b="1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rebuchet MS" pitchFamily="34" charset="0"/>
              </a:rPr>
              <a:t>Daftar</a:t>
            </a:r>
            <a:r>
              <a:rPr lang="en-US" sz="3200" b="1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rebuchet MS" pitchFamily="34" charset="0"/>
              </a:rPr>
              <a:t>Akun</a:t>
            </a:r>
            <a:r>
              <a:rPr lang="en-US" sz="3200" b="1" dirty="0">
                <a:solidFill>
                  <a:srgbClr val="002060"/>
                </a:solidFill>
                <a:latin typeface="Trebuchet MS" pitchFamily="34" charset="0"/>
              </a:rPr>
              <a:t> DJP Online</a:t>
            </a:r>
            <a:endParaRPr lang="en-US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1116" y="1119308"/>
            <a:ext cx="107283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Buka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djponline.pajak.go.id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lalu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“</a:t>
            </a:r>
            <a:r>
              <a:rPr lang="id-ID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Belum Registrasi?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NPWP, EFIN,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kode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keamanan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lalu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“</a:t>
            </a:r>
            <a:r>
              <a:rPr lang="id-ID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mengirimkan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identitas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pengguna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(NPWP), </a:t>
            </a:r>
            <a:r>
              <a:rPr lang="en-US" sz="16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password,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link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aktivasi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melalui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email yang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Anda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daftarkan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link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aktivasi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tersebut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6400" indent="-406400" algn="just">
              <a:lnSpc>
                <a:spcPct val="15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Setelah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akun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Anda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diaktifkan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silahkan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login</a:t>
            </a:r>
            <a:r>
              <a:rPr lang="en-US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kembali</a:t>
            </a:r>
            <a:r>
              <a:rPr lang="en-US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NPWP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password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diberikan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sv-SE" sz="1600" dirty="0" err="1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B2270B-8ED0-4A2F-8306-73E405E45F88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4F6C8C-B99C-48D0-BD36-FEABC0657B28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F4D94E-AC47-4724-BCC8-F89E4B13BD05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729004-1C3B-434C-8988-FD585700DAAF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849FE5FE-04DC-4804-A90E-63D8FC95C9BE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289" t="31334" r="16816" b="25158"/>
          <a:stretch/>
        </p:blipFill>
        <p:spPr>
          <a:xfrm>
            <a:off x="1299411" y="1704082"/>
            <a:ext cx="5282688" cy="259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4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3869" y="526860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rebuchet MS" pitchFamily="34" charset="0"/>
              </a:rPr>
              <a:t>Panduan</a:t>
            </a:r>
            <a:r>
              <a:rPr lang="en-US" sz="3200" b="1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rebuchet MS" pitchFamily="34" charset="0"/>
              </a:rPr>
              <a:t>Umum</a:t>
            </a:r>
            <a:r>
              <a:rPr lang="en-US" sz="3200" b="1" dirty="0">
                <a:solidFill>
                  <a:srgbClr val="002060"/>
                </a:solidFill>
                <a:latin typeface="Trebuchet MS" pitchFamily="34" charset="0"/>
              </a:rPr>
              <a:t> e-Filing</a:t>
            </a:r>
            <a:endParaRPr lang="en-US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7834" y="1449138"/>
            <a:ext cx="9997608" cy="444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Siapkan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dokumen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pendukung</a:t>
            </a:r>
            <a:r>
              <a:rPr lang="id-ID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(bukti potong, kartu keluarga, daftar harta dan utang)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Buka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djponline.pajak.go.id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masukkan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NPW</a:t>
            </a:r>
            <a:r>
              <a:rPr lang="id-ID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P, </a:t>
            </a:r>
            <a:r>
              <a:rPr lang="en-US" sz="16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password</a:t>
            </a:r>
            <a:r>
              <a:rPr lang="id-ID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dan kode keamanan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lalu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</a:t>
            </a:r>
            <a:r>
              <a:rPr lang="id-ID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Login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Pilih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menu </a:t>
            </a:r>
            <a:r>
              <a:rPr lang="id-ID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Lapor</a:t>
            </a:r>
            <a:r>
              <a:rPr lang="id-ID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id-ID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alu pilih </a:t>
            </a:r>
            <a:r>
              <a:rPr lang="en-US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endParaRPr lang="id-ID" sz="16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Pilih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Buat SPT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Ikuti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panduan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diberikan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termasuk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berbentuk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pertanyaan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Isi SPT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mengikuti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panduan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Jika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SPT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dibuat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menampilkan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ringkasan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SPT.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mengirim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SPT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tersebut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ambil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terlebih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dahulu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kode</a:t>
            </a:r>
            <a:r>
              <a:rPr lang="en-US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verifikasi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Kode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verifikasi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dikirim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melalui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email </a:t>
            </a:r>
            <a:r>
              <a:rPr lang="id-ID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ajib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ajak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Masukkan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kode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verifikasi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Kirim SPT</a:t>
            </a:r>
            <a:endParaRPr lang="id-ID" sz="16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id-ID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Setelah mengirim SPT, </a:t>
            </a:r>
            <a:r>
              <a:rPr lang="id-ID" sz="1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Bukti Penerimaan Elektronik</a:t>
            </a:r>
            <a:r>
              <a:rPr lang="id-ID" sz="16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akan langsung diterima di email Wajib Pajak.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323D0C-4CB4-4617-9F95-D8461DA1F0FE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EE0DCA-62C8-4A90-83EC-758F115805D9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230BEE-5750-4B87-8698-F566ABC5B1EE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4F7D88-E69C-4767-86F1-9AC7A029577A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object 7">
            <a:extLst>
              <a:ext uri="{FF2B5EF4-FFF2-40B4-BE49-F238E27FC236}">
                <a16:creationId xmlns:a16="http://schemas.microsoft.com/office/drawing/2014/main" id="{4BBFDCAB-8DF4-4D45-AA11-7220A84B7DC6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1A52BD-CF29-4AF0-8A80-1EB485B3B4F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4920F0-ADC2-408E-B4DD-E3FFC81FAFE9}"/>
              </a:ext>
            </a:extLst>
          </p:cNvPr>
          <p:cNvSpPr/>
          <p:nvPr/>
        </p:nvSpPr>
        <p:spPr>
          <a:xfrm>
            <a:off x="11691565" y="512763"/>
            <a:ext cx="952555" cy="503237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16EA8-6E57-413A-B1EC-0BEE6513EA9B}"/>
              </a:ext>
            </a:extLst>
          </p:cNvPr>
          <p:cNvSpPr txBox="1"/>
          <p:nvPr/>
        </p:nvSpPr>
        <p:spPr>
          <a:xfrm>
            <a:off x="11676063" y="579715"/>
            <a:ext cx="51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D97590-762A-4195-94D7-B2FB2727B4AE}" type="slidenum">
              <a:rPr lang="en-US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fld>
            <a:endParaRPr lang="en-ID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D79E8C-A2C4-4745-B04F-0EA89B495B4C}"/>
              </a:ext>
            </a:extLst>
          </p:cNvPr>
          <p:cNvGrpSpPr/>
          <p:nvPr/>
        </p:nvGrpSpPr>
        <p:grpSpPr>
          <a:xfrm>
            <a:off x="6827520" y="6493017"/>
            <a:ext cx="5323332" cy="261610"/>
            <a:chOff x="6827520" y="6570482"/>
            <a:chExt cx="5323332" cy="2616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692325-11FB-4D43-959F-E26709268FC5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EE6F71-E5B1-43D8-BDEF-7715D298F96E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F008D5-27E8-46B5-8CD7-E953E7C20706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DIN Medium" panose="02020500000000000000" pitchFamily="18" charset="0"/>
                </a:rPr>
                <a:t>www.pajak.go.id</a:t>
              </a:r>
              <a:endParaRPr lang="en-ID" sz="1100" dirty="0">
                <a:solidFill>
                  <a:schemeClr val="bg1"/>
                </a:solidFill>
                <a:latin typeface="DIN Medium" panose="02020500000000000000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3EA779-5463-79A1-1A89-1E6F6132C82F}"/>
              </a:ext>
            </a:extLst>
          </p:cNvPr>
          <p:cNvGrpSpPr/>
          <p:nvPr/>
        </p:nvGrpSpPr>
        <p:grpSpPr>
          <a:xfrm>
            <a:off x="-150715" y="379302"/>
            <a:ext cx="10075836" cy="546254"/>
            <a:chOff x="-150715" y="314907"/>
            <a:chExt cx="10075836" cy="546254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4A521C0-3B12-6E85-418A-2F4B8F0308DB}"/>
                </a:ext>
              </a:extLst>
            </p:cNvPr>
            <p:cNvSpPr txBox="1">
              <a:spLocks/>
            </p:cNvSpPr>
            <p:nvPr/>
          </p:nvSpPr>
          <p:spPr>
            <a:xfrm>
              <a:off x="-150715" y="314908"/>
              <a:ext cx="495502" cy="546253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C509AFB6-0A7B-1021-D2FD-92CFA49C68E1}"/>
                </a:ext>
              </a:extLst>
            </p:cNvPr>
            <p:cNvSpPr txBox="1">
              <a:spLocks/>
            </p:cNvSpPr>
            <p:nvPr/>
          </p:nvSpPr>
          <p:spPr>
            <a:xfrm>
              <a:off x="336441" y="314907"/>
              <a:ext cx="9588680" cy="53592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solidFill>
                    <a:srgbClr val="1B2852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itchFamily="34" charset="0"/>
                </a:rPr>
                <a:t>TARIF PEMOTONGAN PAJAK PENGHASILAN PASAL 21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32C5AB-4770-4A38-B0C6-2AFE8A487CF8}"/>
              </a:ext>
            </a:extLst>
          </p:cNvPr>
          <p:cNvGrpSpPr/>
          <p:nvPr/>
        </p:nvGrpSpPr>
        <p:grpSpPr>
          <a:xfrm>
            <a:off x="336441" y="1290043"/>
            <a:ext cx="8621576" cy="860271"/>
            <a:chOff x="2872737" y="1819029"/>
            <a:chExt cx="4575888" cy="482969"/>
          </a:xfrm>
        </p:grpSpPr>
        <p:sp>
          <p:nvSpPr>
            <p:cNvPr id="29" name="Google Shape;189;p36">
              <a:extLst>
                <a:ext uri="{FF2B5EF4-FFF2-40B4-BE49-F238E27FC236}">
                  <a16:creationId xmlns:a16="http://schemas.microsoft.com/office/drawing/2014/main" id="{20C34B54-C7E4-4290-A3D1-E18CC37C94A3}"/>
                </a:ext>
              </a:extLst>
            </p:cNvPr>
            <p:cNvSpPr/>
            <p:nvPr/>
          </p:nvSpPr>
          <p:spPr>
            <a:xfrm>
              <a:off x="2979036" y="1914578"/>
              <a:ext cx="4456817" cy="36040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endParaRPr>
            </a:p>
          </p:txBody>
        </p:sp>
        <p:sp>
          <p:nvSpPr>
            <p:cNvPr id="30" name="Google Shape;190;p36">
              <a:extLst>
                <a:ext uri="{FF2B5EF4-FFF2-40B4-BE49-F238E27FC236}">
                  <a16:creationId xmlns:a16="http://schemas.microsoft.com/office/drawing/2014/main" id="{21B4344B-6D04-4F19-A29B-A0483CC95619}"/>
                </a:ext>
              </a:extLst>
            </p:cNvPr>
            <p:cNvSpPr/>
            <p:nvPr/>
          </p:nvSpPr>
          <p:spPr>
            <a:xfrm>
              <a:off x="3133543" y="1965287"/>
              <a:ext cx="4315082" cy="336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lvl="0" algn="just"/>
              <a:r>
                <a:rPr lang="en-US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Tarif </a:t>
              </a:r>
              <a:r>
                <a:rPr lang="en-US" sz="20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Pasal</a:t>
              </a:r>
              <a:r>
                <a:rPr lang="en-US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17 Ayat (1) </a:t>
              </a:r>
              <a:r>
                <a:rPr lang="en-US" sz="20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huruf</a:t>
              </a:r>
              <a:r>
                <a:rPr lang="en-US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 </a:t>
              </a:r>
              <a:r>
                <a:rPr lang="en-US" sz="20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Undang-Undang</a:t>
              </a:r>
              <a:r>
                <a:rPr lang="en-US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r>
                <a:rPr lang="en-US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Penghasilan</a:t>
              </a:r>
              <a:endParaRPr lang="en-US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Google Shape;204;p36">
              <a:extLst>
                <a:ext uri="{FF2B5EF4-FFF2-40B4-BE49-F238E27FC236}">
                  <a16:creationId xmlns:a16="http://schemas.microsoft.com/office/drawing/2014/main" id="{607F752A-B9A8-471B-A2C4-70C48DED0CAA}"/>
                </a:ext>
              </a:extLst>
            </p:cNvPr>
            <p:cNvSpPr/>
            <p:nvPr/>
          </p:nvSpPr>
          <p:spPr>
            <a:xfrm>
              <a:off x="2872737" y="1819029"/>
              <a:ext cx="236920" cy="249953"/>
            </a:xfrm>
            <a:prstGeom prst="ellipse">
              <a:avLst/>
            </a:prstGeom>
            <a:solidFill>
              <a:srgbClr val="EEB92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d" sz="1600" b="1" dirty="0">
                  <a:solidFill>
                    <a:schemeClr val="lt1"/>
                  </a:solidFill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rPr>
                <a:t>1</a:t>
              </a:r>
              <a:endParaRPr sz="1200" b="1" dirty="0">
                <a:solidFill>
                  <a:schemeClr val="lt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endParaRPr>
            </a:p>
          </p:txBody>
        </p:sp>
      </p:grpSp>
      <p:graphicFrame>
        <p:nvGraphicFramePr>
          <p:cNvPr id="37" name="Google Shape;642;p14">
            <a:extLst>
              <a:ext uri="{FF2B5EF4-FFF2-40B4-BE49-F238E27FC236}">
                <a16:creationId xmlns:a16="http://schemas.microsoft.com/office/drawing/2014/main" id="{5BE484B4-C540-436E-A12A-68211689232C}"/>
              </a:ext>
            </a:extLst>
          </p:cNvPr>
          <p:cNvGraphicFramePr/>
          <p:nvPr/>
        </p:nvGraphicFramePr>
        <p:xfrm>
          <a:off x="828317" y="2526247"/>
          <a:ext cx="10724836" cy="379063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7736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12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Lapisan</a:t>
                      </a: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Penghasilan</a:t>
                      </a: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Kena</a:t>
                      </a: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Pajak</a:t>
                      </a:r>
                      <a:endParaRPr sz="1800" u="none" strike="noStrike" cap="none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Tarif </a:t>
                      </a:r>
                      <a:r>
                        <a:rPr lang="en-US" sz="1800" u="none" strike="noStrike" cap="none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Pajak</a:t>
                      </a:r>
                      <a:endParaRPr sz="1800" u="none" strike="noStrike" cap="none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3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sampai</a:t>
                      </a:r>
                      <a:r>
                        <a:rPr lang="en-US" sz="1800" b="0" u="none" strike="noStrike" cap="none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dengan</a:t>
                      </a:r>
                      <a:r>
                        <a:rPr lang="en-US" sz="1800" b="0" u="none" strike="noStrike" cap="none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Rp60.000.000,00 (</a:t>
                      </a:r>
                      <a:r>
                        <a:rPr lang="en-US" sz="1800" b="0" u="none" strike="noStrike" cap="none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enam</a:t>
                      </a:r>
                      <a:r>
                        <a:rPr lang="en-US" sz="1800" b="0" u="none" strike="noStrike" cap="none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puluh</a:t>
                      </a:r>
                      <a:r>
                        <a:rPr lang="en-US" sz="1800" b="0" u="none" strike="noStrike" cap="none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juta</a:t>
                      </a:r>
                      <a:r>
                        <a:rPr lang="en-US" sz="1800" b="0" u="none" strike="noStrike" cap="none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rupiah)</a:t>
                      </a:r>
                      <a:endParaRPr sz="1800" b="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5%</a:t>
                      </a:r>
                      <a:endParaRPr sz="180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(lima persen)</a:t>
                      </a:r>
                      <a:endParaRPr sz="180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3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atas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Rp60.000.000,00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enam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puluh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juta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rupiah)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endParaRPr sz="1800" b="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Rp250.000.000,00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dua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ratus lima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puluh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juta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rupiah) </a:t>
                      </a:r>
                      <a:endParaRPr sz="1800" b="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15%</a:t>
                      </a:r>
                      <a:endParaRPr sz="180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(lima belas persen)</a:t>
                      </a:r>
                      <a:endParaRPr sz="180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3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atas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Rp250.000.000,00 (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dua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ratus lima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puluh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juta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rupiah)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endParaRPr sz="1800" b="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Rp500.000.000,00 (lima ratus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juta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rupiah)</a:t>
                      </a:r>
                      <a:endParaRPr sz="1800" b="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25%</a:t>
                      </a:r>
                      <a:endParaRPr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puluh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lima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persen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3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atas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Rp500.000.000,00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(lima ratus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juta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rupiah)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endParaRPr sz="1800" b="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Rp5.000.000.000,00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(lima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miliar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rupiah)</a:t>
                      </a:r>
                      <a:endParaRPr sz="1800" b="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30% </a:t>
                      </a:r>
                      <a:endParaRPr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tiga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puluh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persen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3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atas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Rp5.000.000.000,00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(lima </a:t>
                      </a:r>
                      <a:r>
                        <a:rPr lang="en-US" sz="1800" b="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miliar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rupiah)</a:t>
                      </a:r>
                      <a:endParaRPr sz="1800" b="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35% </a:t>
                      </a:r>
                      <a:endParaRPr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tiga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puluh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lima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persen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6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124CEAD-5D43-4F18-9D05-21EC6693CD10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6DBA98-E1BF-4C49-A08A-EF913FFC575E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691F6BD-B451-4946-8B1D-CDD4A087781B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DC608B-BF7E-464D-9197-33AE65B8B941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2" name="object 7">
            <a:extLst>
              <a:ext uri="{FF2B5EF4-FFF2-40B4-BE49-F238E27FC236}">
                <a16:creationId xmlns:a16="http://schemas.microsoft.com/office/drawing/2014/main" id="{6E9FB570-5DCA-4967-B6ED-ED01CE9C3510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5189220" y="2293064"/>
            <a:ext cx="56007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id-ID" sz="44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imulasi Pengisian </a:t>
            </a:r>
            <a:endParaRPr lang="en-US" sz="32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30" y="3037839"/>
            <a:ext cx="2885680" cy="1202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416" y="686532"/>
            <a:ext cx="4253704" cy="61579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57200"/>
            <a:ext cx="45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rgbClr val="FCC32A"/>
                </a:solidFill>
              </a:rPr>
              <a:t>andhkss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22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151991" y="2464701"/>
            <a:ext cx="673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v-SE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Sebelum pengisian SPT, siapkan dokumen pendukung seperti: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51991" y="2834033"/>
            <a:ext cx="508636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bukti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pem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otong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 pajak;</a:t>
            </a:r>
            <a:endParaRPr lang="id-ID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daftar penghasilan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id-ID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daftar harta dan utang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id-ID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daftar tanggungan keluarga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dokumen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terkait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lainnya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sv-SE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sv-SE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9860" y="481263"/>
            <a:ext cx="394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PENTING</a:t>
            </a:r>
            <a:r>
              <a:rPr lang="id-ID" sz="4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	</a:t>
            </a:r>
            <a:endParaRPr lang="en-US" sz="24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AF97A1-626C-485E-A1B2-43A14CFF4222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B25B60-6F64-48AF-8367-25205996C426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904BB7-C295-420C-807E-8CE2C7AB9147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6BC92E-C26F-4171-9ABD-40ED69D3DCD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4" name="object 7">
            <a:extLst>
              <a:ext uri="{FF2B5EF4-FFF2-40B4-BE49-F238E27FC236}">
                <a16:creationId xmlns:a16="http://schemas.microsoft.com/office/drawing/2014/main" id="{4B110B8D-7C28-4B7C-A907-C2ABA7B90570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47" y="2164678"/>
            <a:ext cx="3689605" cy="31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0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68487" y="1869666"/>
            <a:ext cx="42585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Simulasi</a:t>
            </a:r>
            <a:r>
              <a:rPr lang="en-US" sz="3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</a:p>
          <a:p>
            <a:pPr algn="r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Formulir</a:t>
            </a:r>
            <a:r>
              <a:rPr lang="en-US" sz="4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1770SS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penghasilan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bruto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dibawah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60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juta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setahun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63" y="931943"/>
            <a:ext cx="4014457" cy="4807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C1231A-2462-4280-9E83-C010D09CBB55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1D04B9-7903-4A82-9D19-60AEEEB3909D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9FB816-40C3-49B6-8726-E219F69B95A2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3AD359-D093-4136-8319-9699CA83CC39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object 7">
            <a:extLst>
              <a:ext uri="{FF2B5EF4-FFF2-40B4-BE49-F238E27FC236}">
                <a16:creationId xmlns:a16="http://schemas.microsoft.com/office/drawing/2014/main" id="{20F6C24B-5ADB-4585-8D9D-65D26B3E00C1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02" y="1961912"/>
            <a:ext cx="1699182" cy="7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700332" y="2372829"/>
            <a:ext cx="3512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Buka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djponline.pajak.go.id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masukkan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NPWP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id-ID" sz="20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</a:t>
            </a:r>
            <a:r>
              <a:rPr lang="en-US" sz="2000" i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ssword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kode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keamanan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lalu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klik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“</a:t>
            </a: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Login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8027" t="24878" r="39553" b="19262"/>
          <a:stretch/>
        </p:blipFill>
        <p:spPr>
          <a:xfrm>
            <a:off x="5937669" y="802770"/>
            <a:ext cx="3831450" cy="5369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929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54402" y="2056577"/>
            <a:ext cx="3512870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ilih menu 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Lapor</a:t>
            </a:r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158" t="23614" r="13737" b="29930"/>
          <a:stretch/>
        </p:blipFill>
        <p:spPr>
          <a:xfrm>
            <a:off x="4452958" y="1157519"/>
            <a:ext cx="6388315" cy="228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388213" y="2280665"/>
            <a:ext cx="1347537" cy="35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974" t="13228" r="14132" b="23474"/>
          <a:stretch/>
        </p:blipFill>
        <p:spPr>
          <a:xfrm>
            <a:off x="4452958" y="3737013"/>
            <a:ext cx="4565585" cy="219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154402" y="4470350"/>
            <a:ext cx="35128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ilih menu </a:t>
            </a:r>
            <a:r>
              <a:rPr lang="id-ID" sz="20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endParaRPr lang="en-US" sz="2000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45568" y="1371600"/>
            <a:ext cx="3056021" cy="9384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74168" y="4753652"/>
            <a:ext cx="3212432" cy="5763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5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40088" y="2519064"/>
            <a:ext cx="3512870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lik 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Buat SPT</a:t>
            </a:r>
            <a:endParaRPr lang="en-US" sz="20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75" t="25778" r="15250" b="15112"/>
          <a:stretch/>
        </p:blipFill>
        <p:spPr>
          <a:xfrm>
            <a:off x="3152273" y="1610696"/>
            <a:ext cx="8240910" cy="3785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flipV="1">
            <a:off x="2851484" y="2021305"/>
            <a:ext cx="1601474" cy="746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305926" y="3320716"/>
            <a:ext cx="4511842" cy="1479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4141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43744" y="2021305"/>
            <a:ext cx="1466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Ikuti Panduan Pengisian </a:t>
            </a:r>
            <a:r>
              <a:rPr lang="id-ID" sz="20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endParaRPr lang="en-US" sz="20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5305926" y="3320716"/>
            <a:ext cx="4511842" cy="1479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447" t="14492" r="15237" b="16877"/>
          <a:stretch/>
        </p:blipFill>
        <p:spPr>
          <a:xfrm>
            <a:off x="2979093" y="1504530"/>
            <a:ext cx="7696853" cy="4108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416968" y="3164307"/>
            <a:ext cx="589548" cy="192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/>
          <p:cNvSpPr/>
          <p:nvPr/>
        </p:nvSpPr>
        <p:spPr>
          <a:xfrm>
            <a:off x="3416968" y="3958391"/>
            <a:ext cx="589548" cy="2057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ectangle 19"/>
          <p:cNvSpPr/>
          <p:nvPr/>
        </p:nvSpPr>
        <p:spPr>
          <a:xfrm>
            <a:off x="3404937" y="4547938"/>
            <a:ext cx="589548" cy="192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ectangle 20"/>
          <p:cNvSpPr/>
          <p:nvPr/>
        </p:nvSpPr>
        <p:spPr>
          <a:xfrm>
            <a:off x="3429000" y="5134832"/>
            <a:ext cx="821676" cy="399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544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25248" y="2993970"/>
            <a:ext cx="2055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Tahun Pajak, Status SPT, lalu klik “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Selanjutnya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  <a:endParaRPr lang="en-US" sz="20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5305926" y="3320716"/>
            <a:ext cx="4511842" cy="1479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27" t="14351" r="15237" b="11965"/>
          <a:stretch/>
        </p:blipFill>
        <p:spPr>
          <a:xfrm>
            <a:off x="3248528" y="1349924"/>
            <a:ext cx="8205537" cy="470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9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6" name="Rectangle 5"/>
          <p:cNvSpPr/>
          <p:nvPr/>
        </p:nvSpPr>
        <p:spPr>
          <a:xfrm>
            <a:off x="5305926" y="3320716"/>
            <a:ext cx="4511842" cy="1479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9A051D-7F98-45BE-9440-1DB7DBE6D4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2" t="-549" r="4912" b="162"/>
          <a:stretch/>
        </p:blipFill>
        <p:spPr>
          <a:xfrm>
            <a:off x="7368680" y="1914019"/>
            <a:ext cx="3597133" cy="455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36CF16-EA9E-417C-85D9-A97E260B3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2" t="10946" r="22740" b="13059"/>
          <a:stretch/>
        </p:blipFill>
        <p:spPr>
          <a:xfrm>
            <a:off x="684133" y="2110607"/>
            <a:ext cx="5846453" cy="4305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1348967-4E14-4AD0-A59C-3CD6C638DCBA}"/>
              </a:ext>
            </a:extLst>
          </p:cNvPr>
          <p:cNvSpPr/>
          <p:nvPr/>
        </p:nvSpPr>
        <p:spPr>
          <a:xfrm>
            <a:off x="7992443" y="3012504"/>
            <a:ext cx="1342057" cy="48282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1F0813-6984-4B1A-BAB7-B992515D8B62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6184901" y="4039922"/>
            <a:ext cx="4257173" cy="1725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D8A30F-E04D-4BEB-A118-231158B99180}"/>
              </a:ext>
            </a:extLst>
          </p:cNvPr>
          <p:cNvCxnSpPr>
            <a:stCxn id="33" idx="1"/>
          </p:cNvCxnSpPr>
          <p:nvPr/>
        </p:nvCxnSpPr>
        <p:spPr>
          <a:xfrm flipH="1" flipV="1">
            <a:off x="6184900" y="4530600"/>
            <a:ext cx="4333778" cy="4460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0802E48-A21C-4143-ABCC-079DB3CA32C2}"/>
              </a:ext>
            </a:extLst>
          </p:cNvPr>
          <p:cNvCxnSpPr/>
          <p:nvPr/>
        </p:nvCxnSpPr>
        <p:spPr>
          <a:xfrm flipH="1">
            <a:off x="4719855" y="3161616"/>
            <a:ext cx="5122645" cy="1635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3333" y="1178857"/>
            <a:ext cx="6626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agian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A. PAJAK PENGHASILAN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Misal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pegawai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swasta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masukkan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data </a:t>
            </a:r>
            <a:endParaRPr lang="id-ID" sz="15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sesuai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formulir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1721-A1 yang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diberikan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oleh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perusahaan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5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42500" y="3071813"/>
            <a:ext cx="342900" cy="176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 31"/>
          <p:cNvSpPr/>
          <p:nvPr/>
        </p:nvSpPr>
        <p:spPr>
          <a:xfrm>
            <a:off x="10442074" y="3951816"/>
            <a:ext cx="581526" cy="176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Rectangle 32"/>
          <p:cNvSpPr/>
          <p:nvPr/>
        </p:nvSpPr>
        <p:spPr>
          <a:xfrm>
            <a:off x="10518678" y="4888535"/>
            <a:ext cx="457292" cy="176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456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7834" y="2520510"/>
            <a:ext cx="360531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agian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B. PAJAK PENGHASILAN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Misal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Mend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apat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kan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hadiah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undian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Rp1.000.000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,00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telah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dipotong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PPh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Final 25% (Rp250.000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,00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menerima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warisan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dikecualikan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dari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objek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Rp2.000.000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,00.</a:t>
            </a:r>
            <a:endParaRPr lang="en-US" sz="15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37FA6A1-5F39-493A-BC60-AA0B37096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1" t="25206" r="22534" b="38778"/>
          <a:stretch/>
        </p:blipFill>
        <p:spPr>
          <a:xfrm>
            <a:off x="4251344" y="2290574"/>
            <a:ext cx="7395818" cy="272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9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1A52BD-CF29-4AF0-8A80-1EB485B3B4F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4920F0-ADC2-408E-B4DD-E3FFC81FAFE9}"/>
              </a:ext>
            </a:extLst>
          </p:cNvPr>
          <p:cNvSpPr/>
          <p:nvPr/>
        </p:nvSpPr>
        <p:spPr>
          <a:xfrm>
            <a:off x="11691565" y="512763"/>
            <a:ext cx="952555" cy="503237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16EA8-6E57-413A-B1EC-0BEE6513EA9B}"/>
              </a:ext>
            </a:extLst>
          </p:cNvPr>
          <p:cNvSpPr txBox="1"/>
          <p:nvPr/>
        </p:nvSpPr>
        <p:spPr>
          <a:xfrm>
            <a:off x="11676063" y="579715"/>
            <a:ext cx="51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D97590-762A-4195-94D7-B2FB2727B4AE}" type="slidenum">
              <a:rPr lang="en-US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fld>
            <a:endParaRPr lang="en-ID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D79E8C-A2C4-4745-B04F-0EA89B495B4C}"/>
              </a:ext>
            </a:extLst>
          </p:cNvPr>
          <p:cNvGrpSpPr/>
          <p:nvPr/>
        </p:nvGrpSpPr>
        <p:grpSpPr>
          <a:xfrm>
            <a:off x="6827520" y="6493017"/>
            <a:ext cx="5323332" cy="261610"/>
            <a:chOff x="6827520" y="6570482"/>
            <a:chExt cx="5323332" cy="2616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692325-11FB-4D43-959F-E26709268FC5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EE6F71-E5B1-43D8-BDEF-7715D298F96E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F008D5-27E8-46B5-8CD7-E953E7C20706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DIN Medium" panose="02020500000000000000" pitchFamily="18" charset="0"/>
                </a:rPr>
                <a:t>www.pajak.go.id</a:t>
              </a:r>
              <a:endParaRPr lang="en-ID" sz="1100" dirty="0">
                <a:solidFill>
                  <a:schemeClr val="bg1"/>
                </a:solidFill>
                <a:latin typeface="DIN Medium" panose="02020500000000000000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3EA779-5463-79A1-1A89-1E6F6132C82F}"/>
              </a:ext>
            </a:extLst>
          </p:cNvPr>
          <p:cNvGrpSpPr/>
          <p:nvPr/>
        </p:nvGrpSpPr>
        <p:grpSpPr>
          <a:xfrm>
            <a:off x="-150715" y="379302"/>
            <a:ext cx="10075836" cy="546254"/>
            <a:chOff x="-150715" y="314907"/>
            <a:chExt cx="10075836" cy="546254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4A521C0-3B12-6E85-418A-2F4B8F0308DB}"/>
                </a:ext>
              </a:extLst>
            </p:cNvPr>
            <p:cNvSpPr txBox="1">
              <a:spLocks/>
            </p:cNvSpPr>
            <p:nvPr/>
          </p:nvSpPr>
          <p:spPr>
            <a:xfrm>
              <a:off x="-150715" y="314908"/>
              <a:ext cx="495502" cy="546253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C509AFB6-0A7B-1021-D2FD-92CFA49C68E1}"/>
                </a:ext>
              </a:extLst>
            </p:cNvPr>
            <p:cNvSpPr txBox="1">
              <a:spLocks/>
            </p:cNvSpPr>
            <p:nvPr/>
          </p:nvSpPr>
          <p:spPr>
            <a:xfrm>
              <a:off x="336441" y="314907"/>
              <a:ext cx="9588680" cy="53592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solidFill>
                    <a:srgbClr val="1B2852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itchFamily="34" charset="0"/>
                </a:rPr>
                <a:t>TARIF PEMOTONGAN PAJAK PENGHASILAN PASAL 21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D4AF51-0A83-4DD5-8C16-8D7ABB8240AA}"/>
              </a:ext>
            </a:extLst>
          </p:cNvPr>
          <p:cNvGrpSpPr/>
          <p:nvPr/>
        </p:nvGrpSpPr>
        <p:grpSpPr>
          <a:xfrm>
            <a:off x="5156091" y="1290043"/>
            <a:ext cx="6237481" cy="5002849"/>
            <a:chOff x="336441" y="1290043"/>
            <a:chExt cx="6237481" cy="500284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32C5AB-4770-4A38-B0C6-2AFE8A487CF8}"/>
                </a:ext>
              </a:extLst>
            </p:cNvPr>
            <p:cNvGrpSpPr/>
            <p:nvPr/>
          </p:nvGrpSpPr>
          <p:grpSpPr>
            <a:xfrm>
              <a:off x="336441" y="1290043"/>
              <a:ext cx="3321159" cy="860271"/>
              <a:chOff x="2872737" y="1819029"/>
              <a:chExt cx="1762700" cy="482969"/>
            </a:xfrm>
          </p:grpSpPr>
          <p:sp>
            <p:nvSpPr>
              <p:cNvPr id="29" name="Google Shape;189;p36">
                <a:extLst>
                  <a:ext uri="{FF2B5EF4-FFF2-40B4-BE49-F238E27FC236}">
                    <a16:creationId xmlns:a16="http://schemas.microsoft.com/office/drawing/2014/main" id="{20C34B54-C7E4-4290-A3D1-E18CC37C94A3}"/>
                  </a:ext>
                </a:extLst>
              </p:cNvPr>
              <p:cNvSpPr/>
              <p:nvPr/>
            </p:nvSpPr>
            <p:spPr>
              <a:xfrm>
                <a:off x="2979036" y="1914578"/>
                <a:ext cx="1656401" cy="36040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endParaRPr>
              </a:p>
            </p:txBody>
          </p:sp>
          <p:sp>
            <p:nvSpPr>
              <p:cNvPr id="30" name="Google Shape;190;p36">
                <a:extLst>
                  <a:ext uri="{FF2B5EF4-FFF2-40B4-BE49-F238E27FC236}">
                    <a16:creationId xmlns:a16="http://schemas.microsoft.com/office/drawing/2014/main" id="{21B4344B-6D04-4F19-A29B-A0483CC95619}"/>
                  </a:ext>
                </a:extLst>
              </p:cNvPr>
              <p:cNvSpPr/>
              <p:nvPr/>
            </p:nvSpPr>
            <p:spPr>
              <a:xfrm>
                <a:off x="3133544" y="1965287"/>
                <a:ext cx="1421008" cy="336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lvl="0" algn="just"/>
                <a:r>
                  <a:rPr lang="en-US" sz="2000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Tarif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Efektif</a:t>
                </a:r>
                <a:r>
                  <a:rPr lang="en-US" sz="2000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Bulanan</a:t>
                </a:r>
                <a:endParaRPr lang="en-US" sz="20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1" name="Google Shape;204;p36">
                <a:extLst>
                  <a:ext uri="{FF2B5EF4-FFF2-40B4-BE49-F238E27FC236}">
                    <a16:creationId xmlns:a16="http://schemas.microsoft.com/office/drawing/2014/main" id="{607F752A-B9A8-471B-A2C4-70C48DED0CAA}"/>
                  </a:ext>
                </a:extLst>
              </p:cNvPr>
              <p:cNvSpPr/>
              <p:nvPr/>
            </p:nvSpPr>
            <p:spPr>
              <a:xfrm>
                <a:off x="2872737" y="1819029"/>
                <a:ext cx="236920" cy="249953"/>
              </a:xfrm>
              <a:prstGeom prst="ellipse">
                <a:avLst/>
              </a:prstGeom>
              <a:solidFill>
                <a:srgbClr val="EEB921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dirty="0">
                    <a:solidFill>
                      <a:schemeClr val="lt1"/>
                    </a:solidFill>
                    <a:latin typeface="Segoe UI" panose="020B0502040204020203" pitchFamily="34" charset="0"/>
                    <a:ea typeface="Calibri"/>
                    <a:cs typeface="Segoe UI" panose="020B0502040204020203" pitchFamily="34" charset="0"/>
                    <a:sym typeface="Calibri"/>
                  </a:rPr>
                  <a:t>2</a:t>
                </a:r>
                <a:endParaRPr sz="1200" b="1" dirty="0">
                  <a:solidFill>
                    <a:schemeClr val="lt1"/>
                  </a:solidFill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endParaRPr>
              </a:p>
            </p:txBody>
          </p:sp>
        </p:grpSp>
        <p:sp>
          <p:nvSpPr>
            <p:cNvPr id="17" name="Google Shape;638;p14">
              <a:extLst>
                <a:ext uri="{FF2B5EF4-FFF2-40B4-BE49-F238E27FC236}">
                  <a16:creationId xmlns:a16="http://schemas.microsoft.com/office/drawing/2014/main" id="{248493EE-5040-465A-AF8E-C4A17357AC7A}"/>
                </a:ext>
              </a:extLst>
            </p:cNvPr>
            <p:cNvSpPr/>
            <p:nvPr/>
          </p:nvSpPr>
          <p:spPr>
            <a:xfrm>
              <a:off x="555772" y="2343013"/>
              <a:ext cx="5749778" cy="37580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TER A</a:t>
              </a:r>
              <a:r>
                <a:rPr lang="en-US" sz="16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= PTKP : TK/0 </a:t>
              </a: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(54 </a:t>
              </a:r>
              <a:r>
                <a:rPr lang="en-US" sz="1600" b="1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juta</a:t>
              </a: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)</a:t>
              </a:r>
              <a:r>
                <a:rPr lang="en-US" sz="16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; TK/1 &amp; K/0 </a:t>
              </a: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(58,5 </a:t>
              </a:r>
              <a:r>
                <a:rPr lang="en-US" sz="1600" b="1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juta</a:t>
              </a: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)</a:t>
              </a:r>
              <a:endParaRPr sz="1600" b="1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endParaRPr>
            </a:p>
          </p:txBody>
        </p:sp>
        <p:sp>
          <p:nvSpPr>
            <p:cNvPr id="18" name="Google Shape;639;p14">
              <a:extLst>
                <a:ext uri="{FF2B5EF4-FFF2-40B4-BE49-F238E27FC236}">
                  <a16:creationId xmlns:a16="http://schemas.microsoft.com/office/drawing/2014/main" id="{28790711-43DA-4003-86B6-9BE90ABD2CA2}"/>
                </a:ext>
              </a:extLst>
            </p:cNvPr>
            <p:cNvSpPr/>
            <p:nvPr/>
          </p:nvSpPr>
          <p:spPr>
            <a:xfrm>
              <a:off x="547022" y="2938108"/>
              <a:ext cx="5758528" cy="37580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TER B </a:t>
              </a:r>
              <a:r>
                <a:rPr lang="en-US" sz="16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= PTKP : TK/2 &amp; K/1 </a:t>
              </a: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(63 </a:t>
              </a:r>
              <a:r>
                <a:rPr lang="en-US" sz="1600" b="1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juta</a:t>
              </a: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)</a:t>
              </a:r>
              <a:r>
                <a:rPr lang="en-US" sz="16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; TK/3 &amp; K/2 </a:t>
              </a: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(67,5 </a:t>
              </a:r>
              <a:r>
                <a:rPr lang="en-US" sz="1600" b="1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juta</a:t>
              </a: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)</a:t>
              </a:r>
              <a:endParaRPr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Google Shape;640;p14">
              <a:extLst>
                <a:ext uri="{FF2B5EF4-FFF2-40B4-BE49-F238E27FC236}">
                  <a16:creationId xmlns:a16="http://schemas.microsoft.com/office/drawing/2014/main" id="{200CCBAB-81F9-4444-9FED-3D6419DB159E}"/>
                </a:ext>
              </a:extLst>
            </p:cNvPr>
            <p:cNvSpPr/>
            <p:nvPr/>
          </p:nvSpPr>
          <p:spPr>
            <a:xfrm>
              <a:off x="548713" y="3509877"/>
              <a:ext cx="5756837" cy="37580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TER C = </a:t>
              </a:r>
              <a:r>
                <a:rPr lang="en-US" sz="16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PTKP : K/3</a:t>
              </a: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(72 </a:t>
              </a:r>
              <a:r>
                <a:rPr lang="en-US" sz="1600" b="1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juta</a:t>
              </a:r>
              <a:r>
                <a:rPr lang="en-US" sz="16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)</a:t>
              </a:r>
              <a:endParaRPr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F14F871-D484-4D5F-B68C-9F282AF66420}"/>
                </a:ext>
              </a:extLst>
            </p:cNvPr>
            <p:cNvGrpSpPr/>
            <p:nvPr/>
          </p:nvGrpSpPr>
          <p:grpSpPr>
            <a:xfrm>
              <a:off x="336441" y="4146605"/>
              <a:ext cx="3321159" cy="860271"/>
              <a:chOff x="2872737" y="1819029"/>
              <a:chExt cx="1762700" cy="482969"/>
            </a:xfrm>
          </p:grpSpPr>
          <p:sp>
            <p:nvSpPr>
              <p:cNvPr id="21" name="Google Shape;189;p36">
                <a:extLst>
                  <a:ext uri="{FF2B5EF4-FFF2-40B4-BE49-F238E27FC236}">
                    <a16:creationId xmlns:a16="http://schemas.microsoft.com/office/drawing/2014/main" id="{0E9CB1F1-DB76-44DC-93D0-9D6F6F245130}"/>
                  </a:ext>
                </a:extLst>
              </p:cNvPr>
              <p:cNvSpPr/>
              <p:nvPr/>
            </p:nvSpPr>
            <p:spPr>
              <a:xfrm>
                <a:off x="2979036" y="1914578"/>
                <a:ext cx="1656401" cy="36040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endParaRPr>
              </a:p>
            </p:txBody>
          </p:sp>
          <p:sp>
            <p:nvSpPr>
              <p:cNvPr id="22" name="Google Shape;190;p36">
                <a:extLst>
                  <a:ext uri="{FF2B5EF4-FFF2-40B4-BE49-F238E27FC236}">
                    <a16:creationId xmlns:a16="http://schemas.microsoft.com/office/drawing/2014/main" id="{E585675D-7A73-4550-94A1-6256551CAF38}"/>
                  </a:ext>
                </a:extLst>
              </p:cNvPr>
              <p:cNvSpPr/>
              <p:nvPr/>
            </p:nvSpPr>
            <p:spPr>
              <a:xfrm>
                <a:off x="3133544" y="1965287"/>
                <a:ext cx="1421008" cy="336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lvl="0" algn="just"/>
                <a:r>
                  <a:rPr lang="en-US" sz="2000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Tarif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Efektif</a:t>
                </a:r>
                <a:r>
                  <a:rPr lang="en-US" sz="2000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Harian</a:t>
                </a:r>
                <a:endParaRPr lang="en-US" sz="20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Google Shape;204;p36">
                <a:extLst>
                  <a:ext uri="{FF2B5EF4-FFF2-40B4-BE49-F238E27FC236}">
                    <a16:creationId xmlns:a16="http://schemas.microsoft.com/office/drawing/2014/main" id="{B27A8953-FB39-47AF-A00A-C7BA63BBE434}"/>
                  </a:ext>
                </a:extLst>
              </p:cNvPr>
              <p:cNvSpPr/>
              <p:nvPr/>
            </p:nvSpPr>
            <p:spPr>
              <a:xfrm>
                <a:off x="2872737" y="1819029"/>
                <a:ext cx="236920" cy="249953"/>
              </a:xfrm>
              <a:prstGeom prst="ellipse">
                <a:avLst/>
              </a:prstGeom>
              <a:solidFill>
                <a:srgbClr val="EEB921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dirty="0">
                    <a:solidFill>
                      <a:schemeClr val="lt1"/>
                    </a:solidFill>
                    <a:latin typeface="Segoe UI" panose="020B0502040204020203" pitchFamily="34" charset="0"/>
                    <a:ea typeface="Calibri"/>
                    <a:cs typeface="Segoe UI" panose="020B0502040204020203" pitchFamily="34" charset="0"/>
                    <a:sym typeface="Calibri"/>
                  </a:rPr>
                  <a:t>3</a:t>
                </a:r>
                <a:endParaRPr sz="1200" b="1" dirty="0">
                  <a:solidFill>
                    <a:schemeClr val="lt1"/>
                  </a:solidFill>
                  <a:latin typeface="Segoe UI" panose="020B0502040204020203" pitchFamily="34" charset="0"/>
                  <a:ea typeface="Calibri"/>
                  <a:cs typeface="Segoe UI" panose="020B0502040204020203" pitchFamily="34" charset="0"/>
                  <a:sym typeface="Calibri"/>
                </a:endParaRPr>
              </a:p>
            </p:txBody>
          </p:sp>
        </p:grpSp>
        <p:graphicFrame>
          <p:nvGraphicFramePr>
            <p:cNvPr id="24" name="Google Shape;708;p18">
              <a:extLst>
                <a:ext uri="{FF2B5EF4-FFF2-40B4-BE49-F238E27FC236}">
                  <a16:creationId xmlns:a16="http://schemas.microsoft.com/office/drawing/2014/main" id="{D0D94650-F208-4842-9B48-E7388844D69C}"/>
                </a:ext>
              </a:extLst>
            </p:cNvPr>
            <p:cNvGraphicFramePr/>
            <p:nvPr/>
          </p:nvGraphicFramePr>
          <p:xfrm>
            <a:off x="555772" y="5176892"/>
            <a:ext cx="6018150" cy="1116000"/>
          </p:xfrm>
          <a:graphic>
            <a:graphicData uri="http://schemas.openxmlformats.org/drawingml/2006/table">
              <a:tbl>
                <a:tblPr firstRow="1" firstCol="1" bandRow="1">
                  <a:noFill/>
                </a:tblPr>
                <a:tblGrid>
                  <a:gridCol w="29754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0427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461350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err="1">
                            <a:solidFill>
                              <a:schemeClr val="tx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Penghasilan</a:t>
                        </a:r>
                        <a:r>
                          <a:rPr lang="en-US" sz="1600" b="1" dirty="0">
                            <a:solidFill>
                              <a:schemeClr val="tx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 </a:t>
                        </a:r>
                        <a:r>
                          <a:rPr lang="en-US" sz="1600" b="1" dirty="0" err="1">
                            <a:solidFill>
                              <a:schemeClr val="tx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Bruto</a:t>
                        </a:r>
                        <a:r>
                          <a:rPr lang="en-US" sz="1600" b="1" dirty="0">
                            <a:solidFill>
                              <a:schemeClr val="tx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 </a:t>
                        </a:r>
                        <a:r>
                          <a:rPr lang="en-US" sz="1600" b="1" dirty="0" err="1">
                            <a:solidFill>
                              <a:schemeClr val="tx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Harian</a:t>
                        </a:r>
                        <a:endParaRPr sz="16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endParaRPr>
                      </a:p>
                    </a:txBody>
                    <a:tcPr marL="68575" marR="68575" marT="0" marB="0"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solidFill>
                        <a:srgbClr val="FFC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>
                            <a:solidFill>
                              <a:schemeClr val="tx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TER </a:t>
                        </a:r>
                        <a:r>
                          <a:rPr lang="en-US" sz="1600" b="1" dirty="0" err="1">
                            <a:solidFill>
                              <a:schemeClr val="tx1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Harian</a:t>
                        </a:r>
                        <a:endParaRPr sz="16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endParaRPr>
                      </a:p>
                    </a:txBody>
                    <a:tcPr marL="68575" marR="68575" marT="0" marB="0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solidFill>
                        <a:srgbClr val="FFC00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132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dirty="0">
                            <a:solidFill>
                              <a:srgbClr val="00206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&lt;= Rp450ribu</a:t>
                        </a:r>
                        <a:endParaRPr sz="16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endParaRPr>
                      </a:p>
                    </a:txBody>
                    <a:tcPr marL="68575" marR="68575" marT="0" marB="0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dirty="0">
                            <a:solidFill>
                              <a:srgbClr val="00206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0% x Ph </a:t>
                        </a:r>
                        <a:r>
                          <a:rPr lang="en-US" sz="1600" b="0" dirty="0" err="1">
                            <a:solidFill>
                              <a:srgbClr val="00206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Bruto</a:t>
                        </a:r>
                        <a:r>
                          <a:rPr lang="en-US" sz="1600" b="0" dirty="0">
                            <a:solidFill>
                              <a:srgbClr val="00206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 </a:t>
                        </a:r>
                        <a:r>
                          <a:rPr lang="en-US" sz="1600" b="0" dirty="0" err="1">
                            <a:solidFill>
                              <a:srgbClr val="00206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Harian</a:t>
                        </a:r>
                        <a:endParaRPr sz="16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endParaRPr>
                      </a:p>
                    </a:txBody>
                    <a:tcPr marL="68575" marR="68575" marT="0" marB="0"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2332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dirty="0">
                            <a:solidFill>
                              <a:srgbClr val="00206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&gt; Rp450ribu – Rp2,5 </a:t>
                        </a:r>
                        <a:r>
                          <a:rPr lang="en-US" sz="1600" b="0" dirty="0" err="1">
                            <a:solidFill>
                              <a:srgbClr val="00206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juta</a:t>
                        </a:r>
                        <a:endParaRPr sz="16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endParaRPr>
                      </a:p>
                    </a:txBody>
                    <a:tcPr marL="68575" marR="68575" marT="0" marB="0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dirty="0">
                            <a:solidFill>
                              <a:srgbClr val="00206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0,5% x Ph </a:t>
                        </a:r>
                        <a:r>
                          <a:rPr lang="en-US" sz="1600" b="0" dirty="0" err="1">
                            <a:solidFill>
                              <a:srgbClr val="00206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Bruto</a:t>
                        </a:r>
                        <a:r>
                          <a:rPr lang="en-US" sz="1600" b="0" dirty="0">
                            <a:solidFill>
                              <a:srgbClr val="00206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 </a:t>
                        </a:r>
                        <a:r>
                          <a:rPr lang="en-US" sz="1600" b="0" dirty="0" err="1">
                            <a:solidFill>
                              <a:srgbClr val="002060"/>
                            </a:solidFill>
                            <a:latin typeface="Segoe UI" panose="020B0502040204020203" pitchFamily="34" charset="0"/>
                            <a:cs typeface="Segoe UI" panose="020B0502040204020203" pitchFamily="34" charset="0"/>
                          </a:rPr>
                          <a:t>Harian</a:t>
                        </a:r>
                        <a:endParaRPr sz="1600" b="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endParaRPr>
                      </a:p>
                    </a:txBody>
                    <a:tcPr marL="68575" marR="68575" marT="0" marB="0"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4029DEC-75CC-4D05-B693-7653B5A61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02" y="1908493"/>
            <a:ext cx="3590430" cy="35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8117" y="2114110"/>
            <a:ext cx="3731927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agian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C. DAFTAR HARTA DAN KEWAJIBAN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Misal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arta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dimiliki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adalah: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id-ID" sz="15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otor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Yamaho Miya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Rp15.000.000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,00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kalung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emas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Rp3.000.000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,00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id-ID" sz="15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perabot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rumah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Rp7.000.000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,00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d-ID" sz="15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Kewajiban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dimiliki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berupa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sisa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kredit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motor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sebesar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Rp12.000.000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,00.</a:t>
            </a:r>
            <a:endParaRPr lang="en-US" sz="15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4ECC31-2DDF-4ABA-A49F-308706444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87" t="31339" r="22534" b="37534"/>
          <a:stretch/>
        </p:blipFill>
        <p:spPr>
          <a:xfrm>
            <a:off x="4667272" y="2527954"/>
            <a:ext cx="6764055" cy="213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76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33619" y="1853541"/>
            <a:ext cx="257014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agian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PERNYATAAN</a:t>
            </a:r>
            <a:endParaRPr lang="en-US" sz="15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4F6758-66A5-4B3E-8395-04633E270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35" t="45011" r="22534" b="28779"/>
          <a:stretch/>
        </p:blipFill>
        <p:spPr>
          <a:xfrm>
            <a:off x="1584490" y="2505757"/>
            <a:ext cx="9468400" cy="254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/>
          <p:cNvCxnSpPr/>
          <p:nvPr/>
        </p:nvCxnSpPr>
        <p:spPr>
          <a:xfrm flipH="1">
            <a:off x="5969000" y="2292123"/>
            <a:ext cx="635000" cy="14543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4899" y="1280736"/>
            <a:ext cx="5012081" cy="39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Ringkasan SPT Anda dan Pengambilan 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Kode Verifikasi</a:t>
            </a:r>
            <a:endParaRPr lang="en-US" sz="15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833" t="10741" r="16250" b="11778"/>
          <a:stretch/>
        </p:blipFill>
        <p:spPr>
          <a:xfrm>
            <a:off x="734899" y="1799511"/>
            <a:ext cx="7212022" cy="443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3751" t="11186" r="35666" b="57555"/>
          <a:stretch/>
        </p:blipFill>
        <p:spPr>
          <a:xfrm>
            <a:off x="7106921" y="866954"/>
            <a:ext cx="4000500" cy="2300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7985021" y="1478515"/>
            <a:ext cx="1285979" cy="197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/>
          <p:cNvSpPr/>
          <p:nvPr/>
        </p:nvSpPr>
        <p:spPr>
          <a:xfrm>
            <a:off x="8429521" y="1726988"/>
            <a:ext cx="1285979" cy="197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1083" t="36815" r="37000" b="27481"/>
          <a:stretch/>
        </p:blipFill>
        <p:spPr>
          <a:xfrm>
            <a:off x="7488936" y="3684972"/>
            <a:ext cx="3437128" cy="216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873500" y="4977732"/>
            <a:ext cx="660400" cy="393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/>
          <p:cNvSpPr/>
          <p:nvPr/>
        </p:nvSpPr>
        <p:spPr>
          <a:xfrm>
            <a:off x="9868546" y="2696135"/>
            <a:ext cx="660400" cy="393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/>
          <p:cNvSpPr/>
          <p:nvPr/>
        </p:nvSpPr>
        <p:spPr>
          <a:xfrm>
            <a:off x="8866771" y="4424261"/>
            <a:ext cx="660400" cy="316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331368" y="1577404"/>
            <a:ext cx="2880805" cy="34003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652699" y="4582351"/>
            <a:ext cx="4214072" cy="11206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2"/>
          </p:cNvCxnSpPr>
          <p:nvPr/>
        </p:nvCxnSpPr>
        <p:spPr>
          <a:xfrm>
            <a:off x="10198746" y="3089835"/>
            <a:ext cx="4033" cy="8204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949111" y="3442660"/>
            <a:ext cx="288000" cy="288000"/>
          </a:xfrm>
          <a:prstGeom prst="ellipse">
            <a:avLst/>
          </a:prstGeom>
          <a:solidFill>
            <a:srgbClr val="FEC81D"/>
          </a:solidFill>
          <a:ln>
            <a:solidFill>
              <a:srgbClr val="FEC81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0276421" y="3268463"/>
            <a:ext cx="288000" cy="288000"/>
          </a:xfrm>
          <a:prstGeom prst="ellipse">
            <a:avLst/>
          </a:prstGeom>
          <a:solidFill>
            <a:srgbClr val="FEC81D"/>
          </a:solidFill>
          <a:ln>
            <a:solidFill>
              <a:srgbClr val="FEC81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6615735" y="5222192"/>
            <a:ext cx="288000" cy="288000"/>
          </a:xfrm>
          <a:prstGeom prst="ellipse">
            <a:avLst/>
          </a:prstGeom>
          <a:solidFill>
            <a:srgbClr val="FEC81D"/>
          </a:solidFill>
          <a:ln>
            <a:solidFill>
              <a:srgbClr val="FEC81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3585500" y="5908966"/>
            <a:ext cx="288000" cy="288000"/>
          </a:xfrm>
          <a:prstGeom prst="ellipse">
            <a:avLst/>
          </a:prstGeom>
          <a:solidFill>
            <a:srgbClr val="FEC81D"/>
          </a:solidFill>
          <a:ln>
            <a:solidFill>
              <a:srgbClr val="FEC81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319336" y="5763128"/>
            <a:ext cx="0" cy="3499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31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59615" y="1412197"/>
            <a:ext cx="793510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Anda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telah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diisi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dikirim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5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Bukti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Penerimaan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Elektronik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(BPE)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dapat dicek di email.</a:t>
            </a:r>
            <a:endParaRPr lang="en-US" sz="15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5869" t="35965" r="37342" b="22913"/>
          <a:stretch/>
        </p:blipFill>
        <p:spPr>
          <a:xfrm>
            <a:off x="3080084" y="2033337"/>
            <a:ext cx="6094168" cy="383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654841" y="3104147"/>
            <a:ext cx="1612232" cy="204537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/>
          <p:cNvSpPr/>
          <p:nvPr/>
        </p:nvSpPr>
        <p:spPr>
          <a:xfrm>
            <a:off x="5678903" y="3367443"/>
            <a:ext cx="1612232" cy="204537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ectangle 20"/>
          <p:cNvSpPr/>
          <p:nvPr/>
        </p:nvSpPr>
        <p:spPr>
          <a:xfrm>
            <a:off x="6376736" y="5305926"/>
            <a:ext cx="2123747" cy="223191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4" y="2265977"/>
            <a:ext cx="3750795" cy="45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68487" y="1869666"/>
            <a:ext cx="42585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Simulasi</a:t>
            </a:r>
            <a:r>
              <a:rPr lang="en-US" sz="32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</a:p>
          <a:p>
            <a:pPr algn="r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Formulir</a:t>
            </a:r>
            <a:r>
              <a:rPr lang="en-US" sz="4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1770S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penghasilan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bruto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atas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60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juta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setahun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C1231A-2462-4280-9E83-C010D09CBB55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1D04B9-7903-4A82-9D19-60AEEEB3909D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9FB816-40C3-49B6-8726-E219F69B95A2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3AD359-D093-4136-8319-9699CA83CC39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object 7">
            <a:extLst>
              <a:ext uri="{FF2B5EF4-FFF2-40B4-BE49-F238E27FC236}">
                <a16:creationId xmlns:a16="http://schemas.microsoft.com/office/drawing/2014/main" id="{20F6C24B-5ADB-4585-8D9D-65D26B3E00C1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02" y="1961912"/>
            <a:ext cx="1699182" cy="707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2"/>
          <a:stretch/>
        </p:blipFill>
        <p:spPr>
          <a:xfrm>
            <a:off x="6969857" y="330200"/>
            <a:ext cx="3461046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0292390" y="409575"/>
            <a:ext cx="108284" cy="151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/>
          <p:cNvSpPr/>
          <p:nvPr/>
        </p:nvSpPr>
        <p:spPr>
          <a:xfrm>
            <a:off x="10118559" y="390525"/>
            <a:ext cx="108284" cy="151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69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0" y="2503007"/>
            <a:ext cx="2844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Ikuti Panduan Pengisian </a:t>
            </a:r>
            <a:r>
              <a:rPr lang="id-ID" sz="20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</a:p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pilih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pengisian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form “</a:t>
            </a:r>
            <a:r>
              <a:rPr lang="en-US" sz="20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20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en-US" sz="20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entuk</a:t>
            </a: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20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</a:t>
            </a:r>
            <a:r>
              <a:rPr lang="en-US" sz="20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ormulir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5305926" y="3320716"/>
            <a:ext cx="4511842" cy="1479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250" t="9704" r="16001" b="15185"/>
          <a:stretch/>
        </p:blipFill>
        <p:spPr>
          <a:xfrm>
            <a:off x="3229363" y="1269456"/>
            <a:ext cx="8519145" cy="501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689322" y="2401038"/>
            <a:ext cx="793778" cy="253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/>
          <p:cNvSpPr/>
          <p:nvPr/>
        </p:nvSpPr>
        <p:spPr>
          <a:xfrm>
            <a:off x="3689322" y="3295316"/>
            <a:ext cx="793778" cy="2606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ectangle 19"/>
          <p:cNvSpPr/>
          <p:nvPr/>
        </p:nvSpPr>
        <p:spPr>
          <a:xfrm>
            <a:off x="3689322" y="4184316"/>
            <a:ext cx="793778" cy="26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ectangle 20"/>
          <p:cNvSpPr/>
          <p:nvPr/>
        </p:nvSpPr>
        <p:spPr>
          <a:xfrm>
            <a:off x="3689322" y="4813300"/>
            <a:ext cx="1616604" cy="273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85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084" t="24963" r="16249" b="14889"/>
          <a:stretch/>
        </p:blipFill>
        <p:spPr>
          <a:xfrm>
            <a:off x="3184791" y="1610696"/>
            <a:ext cx="8304645" cy="392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25248" y="2993970"/>
            <a:ext cx="2055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Tahun Pajak, Status SPT, lalu klik “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Selanjutnya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  <a:endParaRPr lang="en-US" sz="20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13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334" t="25259" r="18417" b="26889"/>
          <a:stretch/>
        </p:blipFill>
        <p:spPr>
          <a:xfrm>
            <a:off x="4013200" y="1881464"/>
            <a:ext cx="7820152" cy="327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Lampiran II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57834" y="1881464"/>
            <a:ext cx="3278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Bagian A. Penghasilan yang dikenakan PPh Final dan/atau bersifat Final, apabila tidak ada 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bisa dikosongkan 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 klik “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Daftar Harta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  <a:endParaRPr lang="en-US" sz="20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88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Lampiran II 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10234" y="2795864"/>
            <a:ext cx="3110866" cy="142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Contoh </a:t>
            </a:r>
            <a:r>
              <a:rPr lang="id-ID" sz="20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input 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Penghasilan yang dikenakan PPh Final dan/atau bersifat Final.</a:t>
            </a:r>
            <a:endParaRPr lang="en-US" sz="20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917" t="11185" r="36083" b="48815"/>
          <a:stretch/>
        </p:blipFill>
        <p:spPr>
          <a:xfrm>
            <a:off x="4452958" y="1412196"/>
            <a:ext cx="5500004" cy="4125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9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916" t="27926" r="18000" b="14593"/>
          <a:stretch/>
        </p:blipFill>
        <p:spPr>
          <a:xfrm>
            <a:off x="4238644" y="1739900"/>
            <a:ext cx="7311207" cy="363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25773" y="572744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Lampiran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II</a:t>
            </a:r>
          </a:p>
          <a:p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57834" y="1881464"/>
            <a:ext cx="3278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Bagian B. Harta Pada Akhir Tahun, bagian ini </a:t>
            </a:r>
            <a:r>
              <a:rPr lang="id-ID" sz="20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wajib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20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diisi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d-ID" sz="20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Apabila sudah diisi klik “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Daftar Utang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022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7C99BEAC-7108-4A77-9BAC-5584E76A170D}"/>
              </a:ext>
            </a:extLst>
          </p:cNvPr>
          <p:cNvGraphicFramePr>
            <a:graphicFrameLocks noGrp="1"/>
          </p:cNvGraphicFramePr>
          <p:nvPr/>
        </p:nvGraphicFramePr>
        <p:xfrm>
          <a:off x="1093086" y="1355014"/>
          <a:ext cx="4252525" cy="5040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75">
                  <a:extLst>
                    <a:ext uri="{9D8B030D-6E8A-4147-A177-3AD203B41FA5}">
                      <a16:colId xmlns:a16="http://schemas.microsoft.com/office/drawing/2014/main" val="4259091159"/>
                    </a:ext>
                  </a:extLst>
                </a:gridCol>
                <a:gridCol w="1104187">
                  <a:extLst>
                    <a:ext uri="{9D8B030D-6E8A-4147-A177-3AD203B41FA5}">
                      <a16:colId xmlns:a16="http://schemas.microsoft.com/office/drawing/2014/main" val="468865195"/>
                    </a:ext>
                  </a:extLst>
                </a:gridCol>
                <a:gridCol w="857946">
                  <a:extLst>
                    <a:ext uri="{9D8B030D-6E8A-4147-A177-3AD203B41FA5}">
                      <a16:colId xmlns:a16="http://schemas.microsoft.com/office/drawing/2014/main" val="3287018685"/>
                    </a:ext>
                  </a:extLst>
                </a:gridCol>
                <a:gridCol w="1193699">
                  <a:extLst>
                    <a:ext uri="{9D8B030D-6E8A-4147-A177-3AD203B41FA5}">
                      <a16:colId xmlns:a16="http://schemas.microsoft.com/office/drawing/2014/main" val="317422218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1779984148"/>
                    </a:ext>
                  </a:extLst>
                </a:gridCol>
              </a:tblGrid>
              <a:tr h="3575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Lapisan Penghasilan Bruto (Rp) 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TER A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231952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sampai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dengan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5.400.000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80422295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5.400.001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5.650.000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0,25%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98059837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5.650.001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5.950.000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6547863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5.950.001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6.300.000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0,75%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2925853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6.300.001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6.750.000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130284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6.750.001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7.500.000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1,25%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733943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7.500.001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8.550.000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6533710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8.550.001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9.650.000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1,75%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345695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9.650.001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10.050.000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23316810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10.050.001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10.350.000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2,25%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843412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10.350.001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10.700.000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401465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10.700.001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11.050.000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88692182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11.050.001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11.600.000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3,50%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08438923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11.600.001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12.500.000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5094229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12.500.001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13.750.000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93139365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13.750.001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15.100.000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4084863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15.100.001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16.950.000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21727462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16.950.001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19.750.000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03987084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19.750.001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24.150.000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0940980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24.150.001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26.450.000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84966876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26.450.001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28.000.000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75503270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28.000.001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30.050.000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00578167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643FDCCB-4AE6-441C-BA27-BF9A48E26A7C}"/>
              </a:ext>
            </a:extLst>
          </p:cNvPr>
          <p:cNvGrpSpPr/>
          <p:nvPr/>
        </p:nvGrpSpPr>
        <p:grpSpPr>
          <a:xfrm>
            <a:off x="-198841" y="443468"/>
            <a:ext cx="5944549" cy="546256"/>
            <a:chOff x="-150715" y="314905"/>
            <a:chExt cx="4447582" cy="546256"/>
          </a:xfrm>
        </p:grpSpPr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7BDB3FA1-32F9-4D2F-899D-73B9EF177E1D}"/>
                </a:ext>
              </a:extLst>
            </p:cNvPr>
            <p:cNvSpPr txBox="1">
              <a:spLocks/>
            </p:cNvSpPr>
            <p:nvPr/>
          </p:nvSpPr>
          <p:spPr>
            <a:xfrm>
              <a:off x="-150715" y="314908"/>
              <a:ext cx="495502" cy="546253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951A3D2F-CF2F-4651-8668-697FFC5D8E5A}"/>
                </a:ext>
              </a:extLst>
            </p:cNvPr>
            <p:cNvSpPr txBox="1">
              <a:spLocks/>
            </p:cNvSpPr>
            <p:nvPr/>
          </p:nvSpPr>
          <p:spPr>
            <a:xfrm>
              <a:off x="330212" y="314905"/>
              <a:ext cx="3966655" cy="53571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itchFamily="34" charset="0"/>
                </a:rPr>
                <a:t>TER A = PTKP : TK/0 (54 juta); TK/1 &amp; K/0 (58,5 juta)</a:t>
              </a:r>
            </a:p>
          </p:txBody>
        </p:sp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71C668B9-039F-4991-BE69-6EC4148009BF}"/>
              </a:ext>
            </a:extLst>
          </p:cNvPr>
          <p:cNvGraphicFramePr>
            <a:graphicFrameLocks noGrp="1"/>
          </p:cNvGraphicFramePr>
          <p:nvPr/>
        </p:nvGraphicFramePr>
        <p:xfrm>
          <a:off x="6379761" y="1350205"/>
          <a:ext cx="4679024" cy="5040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223">
                  <a:extLst>
                    <a:ext uri="{9D8B030D-6E8A-4147-A177-3AD203B41FA5}">
                      <a16:colId xmlns:a16="http://schemas.microsoft.com/office/drawing/2014/main" val="4259091159"/>
                    </a:ext>
                  </a:extLst>
                </a:gridCol>
                <a:gridCol w="1272155">
                  <a:extLst>
                    <a:ext uri="{9D8B030D-6E8A-4147-A177-3AD203B41FA5}">
                      <a16:colId xmlns:a16="http://schemas.microsoft.com/office/drawing/2014/main" val="468865195"/>
                    </a:ext>
                  </a:extLst>
                </a:gridCol>
                <a:gridCol w="778708">
                  <a:extLst>
                    <a:ext uri="{9D8B030D-6E8A-4147-A177-3AD203B41FA5}">
                      <a16:colId xmlns:a16="http://schemas.microsoft.com/office/drawing/2014/main" val="3287018685"/>
                    </a:ext>
                  </a:extLst>
                </a:gridCol>
                <a:gridCol w="1321390">
                  <a:extLst>
                    <a:ext uri="{9D8B030D-6E8A-4147-A177-3AD203B41FA5}">
                      <a16:colId xmlns:a16="http://schemas.microsoft.com/office/drawing/2014/main" val="317422218"/>
                    </a:ext>
                  </a:extLst>
                </a:gridCol>
                <a:gridCol w="889548">
                  <a:extLst>
                    <a:ext uri="{9D8B030D-6E8A-4147-A177-3AD203B41FA5}">
                      <a16:colId xmlns:a16="http://schemas.microsoft.com/office/drawing/2014/main" val="1779984148"/>
                    </a:ext>
                  </a:extLst>
                </a:gridCol>
              </a:tblGrid>
              <a:tr h="384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Lapisan Penghasilan Bruto (Rp) 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TER A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231952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30.050.001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32.400.000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69755503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32.400.001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35.400.000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0013553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35.400.001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39.100.000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8313392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39.100.001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43.850.000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81854207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43.850.001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47.800.000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9084864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47.800.001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51.400.000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04697584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51.400.001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56.300.000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258625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56.300.001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62.200.000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1800451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62.200.001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68.600.000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9454235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68.600.001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77.500.000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5845862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77.500.001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89.000.000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5218419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89.000.001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103.000.000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08191306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103.000.001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125.000.000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7401320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125.000.001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157.000.000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9244035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157.000.001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206.000.000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3221092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206.000.001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337.000.000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53564963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337.000.001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454.000.000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6084616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454.000.001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550.000.000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70633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41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550.000.001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695.000.000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0918251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42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695.000.001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910.000.000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15479867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43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910.000.001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1.400.000.000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21359186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lebih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1.400.000.000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62204456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A5FFB0-FEAD-4DEF-88A6-F9B022275BE8}"/>
              </a:ext>
            </a:extLst>
          </p:cNvPr>
          <p:cNvCxnSpPr/>
          <p:nvPr/>
        </p:nvCxnSpPr>
        <p:spPr>
          <a:xfrm>
            <a:off x="5858002" y="1387098"/>
            <a:ext cx="0" cy="504000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E3D597-2086-4187-8334-709AD0C41CFC}"/>
              </a:ext>
            </a:extLst>
          </p:cNvPr>
          <p:cNvGrpSpPr/>
          <p:nvPr/>
        </p:nvGrpSpPr>
        <p:grpSpPr>
          <a:xfrm>
            <a:off x="6827520" y="6500201"/>
            <a:ext cx="5323332" cy="261610"/>
            <a:chOff x="6827520" y="6570482"/>
            <a:chExt cx="5323332" cy="26161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788C5C-01A7-4A64-B9FF-E7214DA75E22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152C64-A5E9-4408-99D3-1F8D4CFA17A3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DA23B2-CF6B-40CE-9DD2-9E5A8241AA86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100">
                <a:solidFill>
                  <a:srgbClr val="1B28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A61ED06-CED8-45F7-AF3D-231355036334}"/>
              </a:ext>
            </a:extLst>
          </p:cNvPr>
          <p:cNvGrpSpPr/>
          <p:nvPr/>
        </p:nvGrpSpPr>
        <p:grpSpPr>
          <a:xfrm>
            <a:off x="11676063" y="512763"/>
            <a:ext cx="968057" cy="503237"/>
            <a:chOff x="11676063" y="512763"/>
            <a:chExt cx="968057" cy="50323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A8223B6-3909-4715-B43B-061A0E2CDA86}"/>
                </a:ext>
              </a:extLst>
            </p:cNvPr>
            <p:cNvSpPr/>
            <p:nvPr/>
          </p:nvSpPr>
          <p:spPr>
            <a:xfrm>
              <a:off x="11691565" y="512763"/>
              <a:ext cx="952555" cy="50323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4AFCA9-33B3-495B-99BE-70112D1965F9}"/>
                </a:ext>
              </a:extLst>
            </p:cNvPr>
            <p:cNvSpPr txBox="1"/>
            <p:nvPr/>
          </p:nvSpPr>
          <p:spPr>
            <a:xfrm>
              <a:off x="11676063" y="579715"/>
              <a:ext cx="515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86D97590-762A-4195-94D7-B2FB2727B4AE}" type="slidenum">
                <a:rPr lang="en-US" b="1" smtClean="0">
                  <a:latin typeface="Segoe UI" panose="020B0502040204020203" pitchFamily="34" charset="0"/>
                  <a:cs typeface="Segoe UI" panose="020B0502040204020203" pitchFamily="34" charset="0"/>
                </a:rPr>
                <a:t>5</a:t>
              </a:fld>
              <a:endParaRPr lang="en-ID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5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Lampiran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II</a:t>
            </a:r>
          </a:p>
          <a:p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127939" y="1438674"/>
            <a:ext cx="1713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Contoh </a:t>
            </a:r>
            <a:r>
              <a:rPr lang="id-ID" sz="20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input</a:t>
            </a:r>
            <a:r>
              <a:rPr lang="id-ID" sz="20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Daftar Harta</a:t>
            </a:r>
            <a:endParaRPr lang="en-US" sz="20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501" t="11037" r="35666" b="42148"/>
          <a:stretch/>
        </p:blipFill>
        <p:spPr>
          <a:xfrm>
            <a:off x="956561" y="2454337"/>
            <a:ext cx="4056622" cy="346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917" t="34000" r="37083" b="30000"/>
          <a:stretch/>
        </p:blipFill>
        <p:spPr>
          <a:xfrm>
            <a:off x="6578600" y="2655608"/>
            <a:ext cx="41148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6578600" y="1427394"/>
            <a:ext cx="4114800" cy="95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Apabila daftar harta kosong, maka akan 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muncul notifikasi 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berikut</a:t>
            </a:r>
            <a:endParaRPr lang="en-US" sz="20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166" t="24963" r="17833" b="12815"/>
          <a:stretch/>
        </p:blipFill>
        <p:spPr>
          <a:xfrm>
            <a:off x="4238644" y="1504530"/>
            <a:ext cx="7531100" cy="4055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25773" y="572744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Lampiran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II</a:t>
            </a:r>
          </a:p>
          <a:p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57834" y="1881464"/>
            <a:ext cx="36061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Bagian C. Kewajiban/Utang Pada Akhir Tahun, apabila tidak ada 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bisa dikosongkan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d-ID" sz="20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Apabila sudah diisi klik “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Daftar Tanggungan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52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Lampiran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II</a:t>
            </a:r>
          </a:p>
          <a:p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69034" y="3139498"/>
            <a:ext cx="3628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Contoh </a:t>
            </a:r>
            <a:r>
              <a:rPr lang="id-ID" sz="2000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input</a:t>
            </a:r>
            <a:r>
              <a:rPr lang="id-ID" sz="20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Daftar Utang</a:t>
            </a:r>
            <a:endParaRPr lang="en-US" sz="20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667" t="11185" r="35750" b="41852"/>
          <a:stretch/>
        </p:blipFill>
        <p:spPr>
          <a:xfrm>
            <a:off x="5022498" y="1129873"/>
            <a:ext cx="5294580" cy="457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20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67" t="22740" r="17750" b="22296"/>
          <a:stretch/>
        </p:blipFill>
        <p:spPr>
          <a:xfrm>
            <a:off x="4327798" y="1881464"/>
            <a:ext cx="7250538" cy="341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25773" y="572744"/>
            <a:ext cx="77867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Lampiran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II</a:t>
            </a:r>
          </a:p>
          <a:p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55600" y="1881464"/>
            <a:ext cx="3784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Bagian D. Daftar Susunan Anggota Keluarga, apabila tidak memiliki tanggungan/belum menikah 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bisa dikosongkan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lalu klik “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Selanjutnya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91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167" t="9852" r="16500" b="4964"/>
          <a:stretch/>
        </p:blipFill>
        <p:spPr>
          <a:xfrm>
            <a:off x="4619144" y="1380597"/>
            <a:ext cx="6781800" cy="455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Lampiran I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55600" y="1881464"/>
            <a:ext cx="3784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Bagian A. Penghasilan Neto Dalam Negeri Lainnya (tidak termasuk Final), apabila tidak ada 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bisa dikosongkan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lalu klik “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B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836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083" t="29407" r="17833" b="9260"/>
          <a:stretch/>
        </p:blipFill>
        <p:spPr>
          <a:xfrm>
            <a:off x="4452958" y="1750133"/>
            <a:ext cx="7019756" cy="372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Lampiran I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55600" y="1881464"/>
            <a:ext cx="3784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Bagian B. Penghasilan yang Tidak Termasuk Objek Pajak.</a:t>
            </a:r>
          </a:p>
          <a:p>
            <a:pPr algn="just">
              <a:lnSpc>
                <a:spcPct val="150000"/>
              </a:lnSpc>
            </a:pPr>
            <a:endParaRPr lang="id-ID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Contoh, mendapatkan warisan senilai Rp10.000.000,00. Setelah diisi bisa lanjut klik “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Bukti Potong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525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Lampiran I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55600" y="1881464"/>
            <a:ext cx="378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Bagian C. Pemotongan/Pemungutan PPh Oleh Pihak Lain dan PPh Yang Ditanggung Pemerintah.</a:t>
            </a:r>
          </a:p>
          <a:p>
            <a:pPr algn="just">
              <a:lnSpc>
                <a:spcPct val="150000"/>
              </a:lnSpc>
            </a:pPr>
            <a:endParaRPr lang="id-ID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Contoh, pegawai dipotong pajak sebesar Rp1.000.000,00 oleh pemberi kerja.</a:t>
            </a:r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667" t="25852" r="16833" b="4814"/>
          <a:stretch/>
        </p:blipFill>
        <p:spPr>
          <a:xfrm>
            <a:off x="4452958" y="1477860"/>
            <a:ext cx="6827954" cy="394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53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Lampiran I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081487" y="1457794"/>
            <a:ext cx="4178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Contoh </a:t>
            </a:r>
            <a:r>
              <a:rPr lang="id-ID" sz="2000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input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Bukti Potong Pajak</a:t>
            </a:r>
            <a:endParaRPr lang="en-US" sz="20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583" t="11334" r="35916" b="28666"/>
          <a:stretch/>
        </p:blipFill>
        <p:spPr>
          <a:xfrm>
            <a:off x="1154531" y="2051979"/>
            <a:ext cx="3788531" cy="4192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9A051D-7F98-45BE-9440-1DB7DBE6D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2" t="-549" r="4912" b="162"/>
          <a:stretch/>
        </p:blipFill>
        <p:spPr>
          <a:xfrm>
            <a:off x="6827520" y="1608911"/>
            <a:ext cx="3597133" cy="455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Arrow Connector 5"/>
          <p:cNvCxnSpPr>
            <a:stCxn id="25" idx="1"/>
          </p:cNvCxnSpPr>
          <p:nvPr/>
        </p:nvCxnSpPr>
        <p:spPr>
          <a:xfrm flipH="1">
            <a:off x="4533900" y="1904035"/>
            <a:ext cx="3457575" cy="905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667272" y="2333625"/>
            <a:ext cx="2821664" cy="854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0" idx="1"/>
          </p:cNvCxnSpPr>
          <p:nvPr/>
        </p:nvCxnSpPr>
        <p:spPr>
          <a:xfrm flipH="1">
            <a:off x="4533900" y="2180338"/>
            <a:ext cx="3609975" cy="20582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1"/>
          </p:cNvCxnSpPr>
          <p:nvPr/>
        </p:nvCxnSpPr>
        <p:spPr>
          <a:xfrm flipH="1" flipV="1">
            <a:off x="4452958" y="4705350"/>
            <a:ext cx="4386109" cy="10947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1" idx="1"/>
          </p:cNvCxnSpPr>
          <p:nvPr/>
        </p:nvCxnSpPr>
        <p:spPr>
          <a:xfrm flipH="1" flipV="1">
            <a:off x="4667272" y="5229225"/>
            <a:ext cx="4911126" cy="261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991475" y="1703932"/>
            <a:ext cx="1478661" cy="400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 28"/>
          <p:cNvSpPr/>
          <p:nvPr/>
        </p:nvSpPr>
        <p:spPr>
          <a:xfrm>
            <a:off x="7488936" y="2261959"/>
            <a:ext cx="1578864" cy="147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 29"/>
          <p:cNvSpPr/>
          <p:nvPr/>
        </p:nvSpPr>
        <p:spPr>
          <a:xfrm>
            <a:off x="8143875" y="2104138"/>
            <a:ext cx="1478661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Rectangle 30"/>
          <p:cNvSpPr/>
          <p:nvPr/>
        </p:nvSpPr>
        <p:spPr>
          <a:xfrm>
            <a:off x="9578398" y="5400675"/>
            <a:ext cx="846256" cy="180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Rectangle 32"/>
          <p:cNvSpPr/>
          <p:nvPr/>
        </p:nvSpPr>
        <p:spPr>
          <a:xfrm>
            <a:off x="8839067" y="5657700"/>
            <a:ext cx="857383" cy="284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52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132" t="14070" r="16342" b="35123"/>
          <a:stretch/>
        </p:blipFill>
        <p:spPr>
          <a:xfrm>
            <a:off x="3585404" y="2131770"/>
            <a:ext cx="8158362" cy="325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Induk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60926" y="2350695"/>
            <a:ext cx="22913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Identitas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sesuai Bukti Potong.</a:t>
            </a:r>
          </a:p>
          <a:p>
            <a:pPr algn="just">
              <a:lnSpc>
                <a:spcPct val="150000"/>
              </a:lnSpc>
            </a:pPr>
            <a:endParaRPr lang="id-ID" sz="2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Setelah itu klik “</a:t>
            </a:r>
            <a:r>
              <a:rPr lang="id-ID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A</a:t>
            </a:r>
            <a:r>
              <a:rPr lang="id-ID" sz="2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3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Induk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48917" y="1870184"/>
            <a:ext cx="3176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Penghasilan Neto 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yang tercantum di Bukti Potong.</a:t>
            </a:r>
          </a:p>
          <a:p>
            <a:pPr algn="just">
              <a:lnSpc>
                <a:spcPct val="150000"/>
              </a:lnSpc>
            </a:pPr>
            <a:endParaRPr lang="id-ID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Contoh, Penghasilan Netonya sebesar 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Rp74.000.000,00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dalam 1 tahun.</a:t>
            </a:r>
          </a:p>
          <a:p>
            <a:pPr algn="just">
              <a:lnSpc>
                <a:spcPct val="150000"/>
              </a:lnSpc>
            </a:pPr>
            <a:endParaRPr lang="id-ID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Setelah itu klik “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B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789" t="28245" r="17763" b="15474"/>
          <a:stretch/>
        </p:blipFill>
        <p:spPr>
          <a:xfrm>
            <a:off x="3729789" y="1725685"/>
            <a:ext cx="7999709" cy="386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1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7C99BEAC-7108-4A77-9BAC-5584E76A170D}"/>
              </a:ext>
            </a:extLst>
          </p:cNvPr>
          <p:cNvGraphicFramePr>
            <a:graphicFrameLocks noGrp="1"/>
          </p:cNvGraphicFramePr>
          <p:nvPr/>
        </p:nvGraphicFramePr>
        <p:xfrm>
          <a:off x="1093086" y="1515434"/>
          <a:ext cx="4252525" cy="461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75">
                  <a:extLst>
                    <a:ext uri="{9D8B030D-6E8A-4147-A177-3AD203B41FA5}">
                      <a16:colId xmlns:a16="http://schemas.microsoft.com/office/drawing/2014/main" val="4259091159"/>
                    </a:ext>
                  </a:extLst>
                </a:gridCol>
                <a:gridCol w="1104187">
                  <a:extLst>
                    <a:ext uri="{9D8B030D-6E8A-4147-A177-3AD203B41FA5}">
                      <a16:colId xmlns:a16="http://schemas.microsoft.com/office/drawing/2014/main" val="468865195"/>
                    </a:ext>
                  </a:extLst>
                </a:gridCol>
                <a:gridCol w="857946">
                  <a:extLst>
                    <a:ext uri="{9D8B030D-6E8A-4147-A177-3AD203B41FA5}">
                      <a16:colId xmlns:a16="http://schemas.microsoft.com/office/drawing/2014/main" val="3287018685"/>
                    </a:ext>
                  </a:extLst>
                </a:gridCol>
                <a:gridCol w="1193699">
                  <a:extLst>
                    <a:ext uri="{9D8B030D-6E8A-4147-A177-3AD203B41FA5}">
                      <a16:colId xmlns:a16="http://schemas.microsoft.com/office/drawing/2014/main" val="317422218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1779984148"/>
                    </a:ext>
                  </a:extLst>
                </a:gridCol>
              </a:tblGrid>
              <a:tr h="3575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Lapisan Penghasilan Bruto (Rp) 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TER 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231952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sampai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dengan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6.200.000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80422295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6.200.001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6.500.000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0,25%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98059837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6.500.001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6.850.000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6547863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6.850.001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7.300.000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0,75%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2925853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7.300.001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9.200.000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130284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9.200.001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10.750.000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733943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10.750.001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11.250.000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6533710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11.250.001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11.600.000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345695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11.600.001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12.600.000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23316810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12.600.001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13.600.000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843412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13.600.001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14.950.000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401465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14.950.001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16.400.000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88692182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16.400.001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18.450.000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08438923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18.450.001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21.850.000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5094229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21.850.001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26.000.000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93139365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26.000.001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27.700.000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4084863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27.700.001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29.350.000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21727462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29.350.001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31.450.000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03987084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31.450.001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33.950.000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0940980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33.950.001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37.100.000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84966876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643FDCCB-4AE6-441C-BA27-BF9A48E26A7C}"/>
              </a:ext>
            </a:extLst>
          </p:cNvPr>
          <p:cNvGrpSpPr/>
          <p:nvPr/>
        </p:nvGrpSpPr>
        <p:grpSpPr>
          <a:xfrm>
            <a:off x="-198841" y="443468"/>
            <a:ext cx="6506413" cy="546256"/>
            <a:chOff x="-150715" y="314905"/>
            <a:chExt cx="4867957" cy="546256"/>
          </a:xfrm>
        </p:grpSpPr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7BDB3FA1-32F9-4D2F-899D-73B9EF177E1D}"/>
                </a:ext>
              </a:extLst>
            </p:cNvPr>
            <p:cNvSpPr txBox="1">
              <a:spLocks/>
            </p:cNvSpPr>
            <p:nvPr/>
          </p:nvSpPr>
          <p:spPr>
            <a:xfrm>
              <a:off x="-150715" y="314908"/>
              <a:ext cx="495502" cy="546253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951A3D2F-CF2F-4651-8668-697FFC5D8E5A}"/>
                </a:ext>
              </a:extLst>
            </p:cNvPr>
            <p:cNvSpPr txBox="1">
              <a:spLocks/>
            </p:cNvSpPr>
            <p:nvPr/>
          </p:nvSpPr>
          <p:spPr>
            <a:xfrm>
              <a:off x="330212" y="314905"/>
              <a:ext cx="4387030" cy="53571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itchFamily="34" charset="0"/>
                </a:rPr>
                <a:t>TER B = PTKP : TK/2 &amp; K/1 (63 juta); TK/3 &amp; K/2 (67,5 juta)</a:t>
              </a:r>
            </a:p>
          </p:txBody>
        </p:sp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71C668B9-039F-4991-BE69-6EC4148009BF}"/>
              </a:ext>
            </a:extLst>
          </p:cNvPr>
          <p:cNvGraphicFramePr>
            <a:graphicFrameLocks noGrp="1"/>
          </p:cNvGraphicFramePr>
          <p:nvPr/>
        </p:nvGraphicFramePr>
        <p:xfrm>
          <a:off x="6307575" y="1511424"/>
          <a:ext cx="4679024" cy="4616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223">
                  <a:extLst>
                    <a:ext uri="{9D8B030D-6E8A-4147-A177-3AD203B41FA5}">
                      <a16:colId xmlns:a16="http://schemas.microsoft.com/office/drawing/2014/main" val="4259091159"/>
                    </a:ext>
                  </a:extLst>
                </a:gridCol>
                <a:gridCol w="1272155">
                  <a:extLst>
                    <a:ext uri="{9D8B030D-6E8A-4147-A177-3AD203B41FA5}">
                      <a16:colId xmlns:a16="http://schemas.microsoft.com/office/drawing/2014/main" val="468865195"/>
                    </a:ext>
                  </a:extLst>
                </a:gridCol>
                <a:gridCol w="778708">
                  <a:extLst>
                    <a:ext uri="{9D8B030D-6E8A-4147-A177-3AD203B41FA5}">
                      <a16:colId xmlns:a16="http://schemas.microsoft.com/office/drawing/2014/main" val="3287018685"/>
                    </a:ext>
                  </a:extLst>
                </a:gridCol>
                <a:gridCol w="1321390">
                  <a:extLst>
                    <a:ext uri="{9D8B030D-6E8A-4147-A177-3AD203B41FA5}">
                      <a16:colId xmlns:a16="http://schemas.microsoft.com/office/drawing/2014/main" val="317422218"/>
                    </a:ext>
                  </a:extLst>
                </a:gridCol>
                <a:gridCol w="889548">
                  <a:extLst>
                    <a:ext uri="{9D8B030D-6E8A-4147-A177-3AD203B41FA5}">
                      <a16:colId xmlns:a16="http://schemas.microsoft.com/office/drawing/2014/main" val="1779984148"/>
                    </a:ext>
                  </a:extLst>
                </a:gridCol>
              </a:tblGrid>
              <a:tr h="384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Lapisan Penghasilan Bruto (Rp) 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TER 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231952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37.100.001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41.100.000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69755503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41.100.001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45.800.000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0013553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45.800.001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49.500.000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8313392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49.500.001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53.800.000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81854207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53.800.001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58.500.000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9084864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58.500.001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64.000.000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04697584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64.000.001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71.000.000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258625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71.000.001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80.000.000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1800451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80.000.001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93.000.000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9454235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93.000.001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109.000.000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5845862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109.000.001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129.000.000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5218419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129.000.001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163.000.000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08191306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163.000.001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211.000.000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7401320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211.000.001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374.000.000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9244035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374.000.001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459.000.000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3221092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459.000.001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555.000.000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53564963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555.000.001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704.000.000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6084616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704.000.001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957.000.000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70633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957.000.001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1.405.000.000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0918251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lebih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dari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1.405.000.000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15479867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A5FFB0-FEAD-4DEF-88A6-F9B022275BE8}"/>
              </a:ext>
            </a:extLst>
          </p:cNvPr>
          <p:cNvCxnSpPr/>
          <p:nvPr/>
        </p:nvCxnSpPr>
        <p:spPr>
          <a:xfrm>
            <a:off x="5858002" y="1387098"/>
            <a:ext cx="0" cy="504000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85091E-5CEB-48FD-A6BD-749F25D0E3C5}"/>
              </a:ext>
            </a:extLst>
          </p:cNvPr>
          <p:cNvGrpSpPr/>
          <p:nvPr/>
        </p:nvGrpSpPr>
        <p:grpSpPr>
          <a:xfrm>
            <a:off x="6827520" y="6500201"/>
            <a:ext cx="5323332" cy="261610"/>
            <a:chOff x="6827520" y="6570482"/>
            <a:chExt cx="5323332" cy="26161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5B75C-ACF4-4455-A336-C81FFE872554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F5B61F-7F64-421B-AD21-1D84F4E9485E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3FADE7-F4B0-4620-B07E-C237DCEE7C64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100">
                <a:solidFill>
                  <a:srgbClr val="1B28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B20478-7D48-4691-9796-DEA316890CC2}"/>
              </a:ext>
            </a:extLst>
          </p:cNvPr>
          <p:cNvGrpSpPr/>
          <p:nvPr/>
        </p:nvGrpSpPr>
        <p:grpSpPr>
          <a:xfrm>
            <a:off x="11676063" y="512763"/>
            <a:ext cx="968057" cy="503237"/>
            <a:chOff x="11676063" y="512763"/>
            <a:chExt cx="968057" cy="50323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5919C15-DEF7-4D1B-BA55-48073D011F4F}"/>
                </a:ext>
              </a:extLst>
            </p:cNvPr>
            <p:cNvSpPr/>
            <p:nvPr/>
          </p:nvSpPr>
          <p:spPr>
            <a:xfrm>
              <a:off x="11691565" y="512763"/>
              <a:ext cx="952555" cy="50323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7646C4-B61D-43FF-9F50-CEED8A1F267B}"/>
                </a:ext>
              </a:extLst>
            </p:cNvPr>
            <p:cNvSpPr txBox="1"/>
            <p:nvPr/>
          </p:nvSpPr>
          <p:spPr>
            <a:xfrm>
              <a:off x="11676063" y="579715"/>
              <a:ext cx="515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86D97590-762A-4195-94D7-B2FB2727B4AE}" type="slidenum">
                <a:rPr lang="en-US" b="1" smtClean="0">
                  <a:latin typeface="Segoe UI" panose="020B0502040204020203" pitchFamily="34" charset="0"/>
                  <a:cs typeface="Segoe UI" panose="020B0502040204020203" pitchFamily="34" charset="0"/>
                </a:rPr>
                <a:t>6</a:t>
              </a:fld>
              <a:endParaRPr lang="en-ID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1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Induk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19571" y="4527294"/>
            <a:ext cx="100818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PTKP 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sesuai dengan Bukti Potong. Contoh, TK/0 (belum menikah dan tidak memiliki tanggungan), setelah dipilih PTKP-nya, maka Penghasilan Kena Pajak akan 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otomatis 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muncul. Setelah itu klik “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C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026" t="37649" r="18000" b="29649"/>
          <a:stretch/>
        </p:blipFill>
        <p:spPr>
          <a:xfrm>
            <a:off x="2097044" y="1972504"/>
            <a:ext cx="7692101" cy="217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59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Induk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0191" y="4787131"/>
            <a:ext cx="10925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Pada Bagian C. PPh Terutang, Jumlah PPh Terutang 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dihitung secara otomatis 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menggunakan Tarif Pasal 17.</a:t>
            </a:r>
          </a:p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Setelah itu klik “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D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869" t="34421" r="17842" b="27965"/>
          <a:stretch/>
        </p:blipFill>
        <p:spPr>
          <a:xfrm>
            <a:off x="2305019" y="2009425"/>
            <a:ext cx="7615990" cy="246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45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Induk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48917" y="1870184"/>
            <a:ext cx="317633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Pada Bagian D. Kredit Pajak, PPh yang dipotong adalah jumlah PPh yang 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telah dipotong oleh pemberi kerja.</a:t>
            </a:r>
          </a:p>
          <a:p>
            <a:pPr algn="just">
              <a:lnSpc>
                <a:spcPct val="150000"/>
              </a:lnSpc>
            </a:pPr>
            <a:endParaRPr lang="id-ID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Setelah itu klik “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E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869" t="24598" r="17842" b="24455"/>
          <a:stretch/>
        </p:blipFill>
        <p:spPr>
          <a:xfrm>
            <a:off x="3839430" y="1870184"/>
            <a:ext cx="7650006" cy="335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3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Induk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026" t="33439" r="17921" b="41719"/>
          <a:stretch/>
        </p:blipFill>
        <p:spPr>
          <a:xfrm>
            <a:off x="1167063" y="1925053"/>
            <a:ext cx="9914021" cy="212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119571" y="4527294"/>
            <a:ext cx="10081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Apabila jumlah PPh Terutang dan jumlah PPh yang dipotong/dipungut sudah sesuai maka statusnya akan </a:t>
            </a:r>
            <a:r>
              <a:rPr lang="id-ID" b="1" dirty="0">
                <a:solidFill>
                  <a:srgbClr val="1F761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Nihil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Setelah itu klik “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F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7908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Induk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9571" y="4527294"/>
            <a:ext cx="10081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Apabila terdapat Angsuran PPh Pasal 25 maka bisa diisi, apabila tidak maka 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dikosongkan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Lanjut ke Pernyataan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869" t="42282" r="17921" b="30070"/>
          <a:stretch/>
        </p:blipFill>
        <p:spPr>
          <a:xfrm>
            <a:off x="1191442" y="2021305"/>
            <a:ext cx="9938085" cy="2370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8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Induk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66963" y="1853541"/>
            <a:ext cx="179390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Isi 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PERNYATAAN</a:t>
            </a:r>
            <a:endParaRPr lang="en-US" sz="15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868" t="39193" r="17290" b="29930"/>
          <a:stretch/>
        </p:blipFill>
        <p:spPr>
          <a:xfrm>
            <a:off x="1046746" y="2502568"/>
            <a:ext cx="10034337" cy="2646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/>
          <p:cNvCxnSpPr>
            <a:stCxn id="30" idx="2"/>
          </p:cNvCxnSpPr>
          <p:nvPr/>
        </p:nvCxnSpPr>
        <p:spPr>
          <a:xfrm flipH="1">
            <a:off x="5746413" y="2292123"/>
            <a:ext cx="317501" cy="1473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34899" y="1280736"/>
            <a:ext cx="5012081" cy="39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Ringkasan SPT Anda dan Pengambilan 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Kode Verifikasi</a:t>
            </a:r>
            <a:endParaRPr lang="en-US" sz="15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833" t="10741" r="16250" b="11778"/>
          <a:stretch/>
        </p:blipFill>
        <p:spPr>
          <a:xfrm>
            <a:off x="734899" y="1799511"/>
            <a:ext cx="7212022" cy="443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3751" t="11186" r="35666" b="57555"/>
          <a:stretch/>
        </p:blipFill>
        <p:spPr>
          <a:xfrm>
            <a:off x="7106921" y="866954"/>
            <a:ext cx="4000500" cy="2300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7985021" y="1478515"/>
            <a:ext cx="1285979" cy="197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/>
          <p:cNvSpPr/>
          <p:nvPr/>
        </p:nvSpPr>
        <p:spPr>
          <a:xfrm>
            <a:off x="8429521" y="1726988"/>
            <a:ext cx="1285979" cy="197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1083" t="36815" r="37000" b="27481"/>
          <a:stretch/>
        </p:blipFill>
        <p:spPr>
          <a:xfrm>
            <a:off x="7488936" y="3684972"/>
            <a:ext cx="3437128" cy="216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873500" y="4977732"/>
            <a:ext cx="660400" cy="393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/>
          <p:cNvSpPr/>
          <p:nvPr/>
        </p:nvSpPr>
        <p:spPr>
          <a:xfrm>
            <a:off x="9868546" y="2696135"/>
            <a:ext cx="660400" cy="393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/>
          <p:cNvSpPr/>
          <p:nvPr/>
        </p:nvSpPr>
        <p:spPr>
          <a:xfrm>
            <a:off x="8866771" y="4424261"/>
            <a:ext cx="660400" cy="316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331368" y="1577404"/>
            <a:ext cx="2880805" cy="34003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652699" y="4582351"/>
            <a:ext cx="4214072" cy="11206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2"/>
          </p:cNvCxnSpPr>
          <p:nvPr/>
        </p:nvCxnSpPr>
        <p:spPr>
          <a:xfrm>
            <a:off x="10198746" y="3089835"/>
            <a:ext cx="4033" cy="8204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949111" y="3442660"/>
            <a:ext cx="288000" cy="288000"/>
          </a:xfrm>
          <a:prstGeom prst="ellipse">
            <a:avLst/>
          </a:prstGeom>
          <a:solidFill>
            <a:srgbClr val="FEC81D"/>
          </a:solidFill>
          <a:ln>
            <a:solidFill>
              <a:srgbClr val="FEC81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0276421" y="3268463"/>
            <a:ext cx="288000" cy="288000"/>
          </a:xfrm>
          <a:prstGeom prst="ellipse">
            <a:avLst/>
          </a:prstGeom>
          <a:solidFill>
            <a:srgbClr val="FEC81D"/>
          </a:solidFill>
          <a:ln>
            <a:solidFill>
              <a:srgbClr val="FEC81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6615735" y="5222192"/>
            <a:ext cx="288000" cy="288000"/>
          </a:xfrm>
          <a:prstGeom prst="ellipse">
            <a:avLst/>
          </a:prstGeom>
          <a:solidFill>
            <a:srgbClr val="FEC81D"/>
          </a:solidFill>
          <a:ln>
            <a:solidFill>
              <a:srgbClr val="FEC81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3585500" y="5908966"/>
            <a:ext cx="288000" cy="288000"/>
          </a:xfrm>
          <a:prstGeom prst="ellipse">
            <a:avLst/>
          </a:prstGeom>
          <a:solidFill>
            <a:srgbClr val="FEC81D"/>
          </a:solidFill>
          <a:ln>
            <a:solidFill>
              <a:srgbClr val="FEC81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319336" y="5763128"/>
            <a:ext cx="0" cy="3499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6587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1770S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38644" y="1025921"/>
            <a:ext cx="428628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59615" y="1412197"/>
            <a:ext cx="793510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Anda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telah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diisi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dikirim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5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Bukti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Penerimaan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Elektronik</a:t>
            </a:r>
            <a:r>
              <a:rPr lang="en-US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(BPE)</a:t>
            </a:r>
            <a:r>
              <a:rPr lang="id-ID" sz="15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dapat dicek di email.</a:t>
            </a:r>
            <a:endParaRPr lang="en-US" sz="15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5869" t="35965" r="37342" b="22913"/>
          <a:stretch/>
        </p:blipFill>
        <p:spPr>
          <a:xfrm>
            <a:off x="3080084" y="2033337"/>
            <a:ext cx="6094168" cy="383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654841" y="3104147"/>
            <a:ext cx="1612232" cy="204537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/>
          <p:cNvSpPr/>
          <p:nvPr/>
        </p:nvSpPr>
        <p:spPr>
          <a:xfrm>
            <a:off x="5678903" y="3367443"/>
            <a:ext cx="1612232" cy="204537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ectangle 20"/>
          <p:cNvSpPr/>
          <p:nvPr/>
        </p:nvSpPr>
        <p:spPr>
          <a:xfrm>
            <a:off x="6376736" y="5305926"/>
            <a:ext cx="2123747" cy="223191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5739" y="2602861"/>
            <a:ext cx="3750795" cy="45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573341" y="2564690"/>
            <a:ext cx="4162928" cy="2112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BAGAIMANA JIKA </a:t>
            </a:r>
            <a:endParaRPr lang="id-ID" sz="28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BERSTATUS </a:t>
            </a:r>
            <a:endParaRPr lang="id-ID" sz="28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KURANG</a:t>
            </a:r>
            <a:r>
              <a:rPr lang="en-US" sz="3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BAYAR</a:t>
            </a:r>
            <a:r>
              <a:rPr lang="en-US" sz="3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BB16EB-2FC0-456F-BED4-E056FC995AF5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6D7E88-E4E0-44DA-926E-A4285C2BB601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32573F-EF72-493E-A4FA-F740D53ABB3B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8D88A4-B3CF-4FEB-AC42-EEDF2D696FEA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27EC1928-9C9A-413A-B1DF-E0DDD28BADF4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69" y="1146715"/>
            <a:ext cx="6804102" cy="49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id-ID" sz="3200" b="1" dirty="0">
                <a:solidFill>
                  <a:srgbClr val="FF000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Kurang Bayar</a:t>
            </a:r>
            <a:endParaRPr lang="en-US" b="1" dirty="0">
              <a:solidFill>
                <a:srgbClr val="FF000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8917" y="1870184"/>
            <a:ext cx="3176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id-ID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Apabila terdapat PPh Kurang Bayar, maka dapat melakukan pembayaran.</a:t>
            </a:r>
          </a:p>
          <a:p>
            <a:pPr algn="just">
              <a:lnSpc>
                <a:spcPct val="150000"/>
              </a:lnSpc>
            </a:pPr>
            <a:endParaRPr lang="id-ID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Jika belum bayar, maka pilih “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Belum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 lalu 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Buat Kode Billing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id-ID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869" t="21789" r="17605" b="26000"/>
          <a:stretch/>
        </p:blipFill>
        <p:spPr>
          <a:xfrm>
            <a:off x="3621921" y="1504530"/>
            <a:ext cx="8213166" cy="368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41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7C99BEAC-7108-4A77-9BAC-5584E76A170D}"/>
              </a:ext>
            </a:extLst>
          </p:cNvPr>
          <p:cNvGraphicFramePr>
            <a:graphicFrameLocks noGrp="1"/>
          </p:cNvGraphicFramePr>
          <p:nvPr/>
        </p:nvGraphicFramePr>
        <p:xfrm>
          <a:off x="1093086" y="1531476"/>
          <a:ext cx="4252525" cy="4827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75">
                  <a:extLst>
                    <a:ext uri="{9D8B030D-6E8A-4147-A177-3AD203B41FA5}">
                      <a16:colId xmlns:a16="http://schemas.microsoft.com/office/drawing/2014/main" val="4259091159"/>
                    </a:ext>
                  </a:extLst>
                </a:gridCol>
                <a:gridCol w="1104187">
                  <a:extLst>
                    <a:ext uri="{9D8B030D-6E8A-4147-A177-3AD203B41FA5}">
                      <a16:colId xmlns:a16="http://schemas.microsoft.com/office/drawing/2014/main" val="468865195"/>
                    </a:ext>
                  </a:extLst>
                </a:gridCol>
                <a:gridCol w="857946">
                  <a:extLst>
                    <a:ext uri="{9D8B030D-6E8A-4147-A177-3AD203B41FA5}">
                      <a16:colId xmlns:a16="http://schemas.microsoft.com/office/drawing/2014/main" val="3287018685"/>
                    </a:ext>
                  </a:extLst>
                </a:gridCol>
                <a:gridCol w="1193699">
                  <a:extLst>
                    <a:ext uri="{9D8B030D-6E8A-4147-A177-3AD203B41FA5}">
                      <a16:colId xmlns:a16="http://schemas.microsoft.com/office/drawing/2014/main" val="317422218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1779984148"/>
                    </a:ext>
                  </a:extLst>
                </a:gridCol>
              </a:tblGrid>
              <a:tr h="3575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Lapisan Penghasilan Bruto (Rp) 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TER 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231952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sampai dengan 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6.600.000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80422295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6.600.001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6.950.000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0,25%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98059837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6.950.001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7.350.000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6547863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7.350.001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7.800.000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0,75%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2925853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7.800.001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8.850.000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130284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8.850.001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  9.800.000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1,25%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733943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9.800.001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10.950.000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6533710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10.950.001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11.200.000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1,75%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345695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11.200.001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12.050.000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23316810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12.050.001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12.950.000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843412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12.950.001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14.150.000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4014658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14.150.001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15.550.000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88692182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15.550.001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17.050.000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08438923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17.050.001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19.500.000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50942291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19.500.001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22.700.000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93139365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22.700.001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26.600.000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4084863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26.600.001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28.100.000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21727462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28.100.001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30.100.000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03987084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30.100.001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32.600.000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0940980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32.600.001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35.400.000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84966876"/>
                  </a:ext>
                </a:extLst>
              </a:tr>
              <a:tr h="212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35.400.001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38.900.000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75503270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643FDCCB-4AE6-441C-BA27-BF9A48E26A7C}"/>
              </a:ext>
            </a:extLst>
          </p:cNvPr>
          <p:cNvGrpSpPr/>
          <p:nvPr/>
        </p:nvGrpSpPr>
        <p:grpSpPr>
          <a:xfrm>
            <a:off x="-198841" y="443468"/>
            <a:ext cx="3615810" cy="546256"/>
            <a:chOff x="-150715" y="314905"/>
            <a:chExt cx="2705270" cy="546256"/>
          </a:xfrm>
        </p:grpSpPr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7BDB3FA1-32F9-4D2F-899D-73B9EF177E1D}"/>
                </a:ext>
              </a:extLst>
            </p:cNvPr>
            <p:cNvSpPr txBox="1">
              <a:spLocks/>
            </p:cNvSpPr>
            <p:nvPr/>
          </p:nvSpPr>
          <p:spPr>
            <a:xfrm>
              <a:off x="-150715" y="314908"/>
              <a:ext cx="495502" cy="546253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951A3D2F-CF2F-4651-8668-697FFC5D8E5A}"/>
                </a:ext>
              </a:extLst>
            </p:cNvPr>
            <p:cNvSpPr txBox="1">
              <a:spLocks/>
            </p:cNvSpPr>
            <p:nvPr/>
          </p:nvSpPr>
          <p:spPr>
            <a:xfrm>
              <a:off x="330212" y="314905"/>
              <a:ext cx="2224343" cy="53571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itchFamily="34" charset="0"/>
                </a:rPr>
                <a:t>TER C = PTKP : K/3 (72 juta)</a:t>
              </a:r>
            </a:p>
          </p:txBody>
        </p:sp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71C668B9-039F-4991-BE69-6EC4148009BF}"/>
              </a:ext>
            </a:extLst>
          </p:cNvPr>
          <p:cNvGraphicFramePr>
            <a:graphicFrameLocks noGrp="1"/>
          </p:cNvGraphicFramePr>
          <p:nvPr/>
        </p:nvGraphicFramePr>
        <p:xfrm>
          <a:off x="6307575" y="1515434"/>
          <a:ext cx="4679024" cy="4616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223">
                  <a:extLst>
                    <a:ext uri="{9D8B030D-6E8A-4147-A177-3AD203B41FA5}">
                      <a16:colId xmlns:a16="http://schemas.microsoft.com/office/drawing/2014/main" val="4259091159"/>
                    </a:ext>
                  </a:extLst>
                </a:gridCol>
                <a:gridCol w="1272155">
                  <a:extLst>
                    <a:ext uri="{9D8B030D-6E8A-4147-A177-3AD203B41FA5}">
                      <a16:colId xmlns:a16="http://schemas.microsoft.com/office/drawing/2014/main" val="468865195"/>
                    </a:ext>
                  </a:extLst>
                </a:gridCol>
                <a:gridCol w="778708">
                  <a:extLst>
                    <a:ext uri="{9D8B030D-6E8A-4147-A177-3AD203B41FA5}">
                      <a16:colId xmlns:a16="http://schemas.microsoft.com/office/drawing/2014/main" val="3287018685"/>
                    </a:ext>
                  </a:extLst>
                </a:gridCol>
                <a:gridCol w="1321390">
                  <a:extLst>
                    <a:ext uri="{9D8B030D-6E8A-4147-A177-3AD203B41FA5}">
                      <a16:colId xmlns:a16="http://schemas.microsoft.com/office/drawing/2014/main" val="317422218"/>
                    </a:ext>
                  </a:extLst>
                </a:gridCol>
                <a:gridCol w="889548">
                  <a:extLst>
                    <a:ext uri="{9D8B030D-6E8A-4147-A177-3AD203B41FA5}">
                      <a16:colId xmlns:a16="http://schemas.microsoft.com/office/drawing/2014/main" val="1779984148"/>
                    </a:ext>
                  </a:extLst>
                </a:gridCol>
              </a:tblGrid>
              <a:tr h="384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Lapisan Penghasilan Bruto (Rp) 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TER 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</a:t>
                      </a:r>
                      <a:endParaRPr lang="id-ID" sz="12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231952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38.900.001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43.000.000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69755503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43.000.001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47.400.000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0013553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  <a:endParaRPr lang="id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47.400.001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51.200.000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8313392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51.200.001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55.800.000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81854207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55.800.001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60.400.000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9084864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60.400.001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66.700.000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04697584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66.700.001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74.500.000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258625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74.500.001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83.200.000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1800451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83.200.001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  95.600.000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9454235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95.600.001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110.000.000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5845862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110.000.001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134.000.000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5218419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134.000.001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169.000.000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08191306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169.000.001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221.000.000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7401320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221.000.001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390.000.000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92440358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390.000.001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463.000.000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3221092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37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463.000.001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s.d.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561.000.000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53564963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561.000.001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709.000.000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6084616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709.000.001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965.000.000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70633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965.000.001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s.d.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1.419.000.000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09182515"/>
                  </a:ext>
                </a:extLst>
              </a:tr>
              <a:tr h="2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41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lebih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dari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1.419.000.000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34,00%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15479867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A5FFB0-FEAD-4DEF-88A6-F9B022275BE8}"/>
              </a:ext>
            </a:extLst>
          </p:cNvPr>
          <p:cNvCxnSpPr/>
          <p:nvPr/>
        </p:nvCxnSpPr>
        <p:spPr>
          <a:xfrm>
            <a:off x="5858002" y="1387098"/>
            <a:ext cx="0" cy="504000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C87DD5-09FA-47F4-8CEE-A6E309295EAF}"/>
              </a:ext>
            </a:extLst>
          </p:cNvPr>
          <p:cNvGrpSpPr/>
          <p:nvPr/>
        </p:nvGrpSpPr>
        <p:grpSpPr>
          <a:xfrm>
            <a:off x="6827520" y="6500201"/>
            <a:ext cx="5323332" cy="261610"/>
            <a:chOff x="6827520" y="6570482"/>
            <a:chExt cx="5323332" cy="26161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114844-2BEE-4486-A9DF-74767302EF89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00B49B-1F9E-4020-8A44-0A24D08DB2C6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A3528E-9B78-4AEC-9F9D-FBA3A2B0B479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100">
                <a:solidFill>
                  <a:srgbClr val="1B28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101DAF-8DD7-4E16-82FD-B65B1BFA3FDA}"/>
              </a:ext>
            </a:extLst>
          </p:cNvPr>
          <p:cNvGrpSpPr/>
          <p:nvPr/>
        </p:nvGrpSpPr>
        <p:grpSpPr>
          <a:xfrm>
            <a:off x="11676063" y="512763"/>
            <a:ext cx="968057" cy="503237"/>
            <a:chOff x="11676063" y="512763"/>
            <a:chExt cx="968057" cy="50323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90FDBFF-E9EB-4B5B-A97C-B60647D52CB9}"/>
                </a:ext>
              </a:extLst>
            </p:cNvPr>
            <p:cNvSpPr/>
            <p:nvPr/>
          </p:nvSpPr>
          <p:spPr>
            <a:xfrm>
              <a:off x="11691565" y="512763"/>
              <a:ext cx="952555" cy="50323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A8A8E4-DF7D-437A-AB55-0828E2406B93}"/>
                </a:ext>
              </a:extLst>
            </p:cNvPr>
            <p:cNvSpPr txBox="1"/>
            <p:nvPr/>
          </p:nvSpPr>
          <p:spPr>
            <a:xfrm>
              <a:off x="11676063" y="579715"/>
              <a:ext cx="515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86D97590-762A-4195-94D7-B2FB2727B4AE}" type="slidenum">
                <a:rPr lang="en-US" b="1" smtClean="0">
                  <a:latin typeface="Segoe UI" panose="020B0502040204020203" pitchFamily="34" charset="0"/>
                  <a:cs typeface="Segoe UI" panose="020B0502040204020203" pitchFamily="34" charset="0"/>
                </a:rPr>
                <a:t>7</a:t>
              </a:fld>
              <a:endParaRPr lang="en-ID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952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id-ID" sz="3200" b="1" dirty="0">
                <a:solidFill>
                  <a:srgbClr val="FF000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Kurang Bayar</a:t>
            </a:r>
            <a:endParaRPr lang="en-US" b="1" dirty="0">
              <a:solidFill>
                <a:srgbClr val="FF000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8917" y="1870184"/>
            <a:ext cx="3176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id-ID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Setelah Klik 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Buat Kode Billing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maka kode billing akan muncul.</a:t>
            </a:r>
          </a:p>
          <a:p>
            <a:pPr algn="just">
              <a:lnSpc>
                <a:spcPct val="150000"/>
              </a:lnSpc>
            </a:pPr>
            <a:endParaRPr lang="id-ID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Setelah itu bisa melakukan pembayaran pajak melalui Bank/Pos Persepsi.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869" t="21228" r="17921" b="19966"/>
          <a:stretch/>
        </p:blipFill>
        <p:spPr>
          <a:xfrm>
            <a:off x="3741822" y="1579416"/>
            <a:ext cx="7881215" cy="399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2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</a:t>
            </a:r>
            <a:r>
              <a:rPr lang="id-ID" sz="3200" b="1" dirty="0">
                <a:solidFill>
                  <a:srgbClr val="FF000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Kurang Bayar</a:t>
            </a:r>
            <a:endParaRPr lang="en-US" b="1" dirty="0">
              <a:solidFill>
                <a:srgbClr val="FF000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7834" y="3915141"/>
            <a:ext cx="5872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Apabila sudah melakukan pembayaran, maka pilih “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 lalu </a:t>
            </a:r>
            <a:r>
              <a:rPr lang="id-ID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input 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tanggal Pelunasan.</a:t>
            </a:r>
            <a:endParaRPr lang="id-ID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865"/>
            <a:ext cx="4578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FEC8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289" t="29088" r="19105" b="41298"/>
          <a:stretch/>
        </p:blipFill>
        <p:spPr>
          <a:xfrm>
            <a:off x="457834" y="2086752"/>
            <a:ext cx="5872167" cy="156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3450" t="10983" r="35759" b="45228"/>
          <a:stretch/>
        </p:blipFill>
        <p:spPr>
          <a:xfrm>
            <a:off x="7026442" y="1440752"/>
            <a:ext cx="4247147" cy="3397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7026442" y="5045048"/>
            <a:ext cx="4247147" cy="45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Setelah itu Klik “</a:t>
            </a:r>
            <a:r>
              <a:rPr lang="id-ID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Tambah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 dan </a:t>
            </a:r>
            <a:r>
              <a:rPr lang="id-ID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input </a:t>
            </a:r>
            <a:r>
              <a:rPr lang="id-ID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SSP.</a:t>
            </a:r>
            <a:endParaRPr lang="id-ID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7034463" y="2468872"/>
            <a:ext cx="3279576" cy="2112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BAGAIMANA JIKA </a:t>
            </a:r>
            <a:endParaRPr lang="id-ID" sz="28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BERSTATUS </a:t>
            </a:r>
            <a:endParaRPr lang="id-ID" sz="28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id-ID" sz="3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LEBIH BAYAR</a:t>
            </a:r>
            <a:r>
              <a:rPr lang="en-US" sz="36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BB16EB-2FC0-456F-BED4-E056FC995AF5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6D7E88-E4E0-44DA-926E-A4285C2BB601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32573F-EF72-493E-A4FA-F740D53ABB3B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8D88A4-B3CF-4FEB-AC42-EEDF2D696FEA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27EC1928-9C9A-413A-B1DF-E0DDD28BADF4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1" y="1443036"/>
            <a:ext cx="59626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5773" y="57274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e-Filing</a:t>
            </a:r>
            <a:r>
              <a:rPr lang="id-ID" sz="3200" b="1" dirty="0">
                <a:solidFill>
                  <a:srgbClr val="00206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SPT Lebih Bayar</a:t>
            </a:r>
            <a:endParaRPr lang="en-US" b="1" dirty="0">
              <a:solidFill>
                <a:srgbClr val="002060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76BEC-0773-44B2-A4CF-37742500D3CF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0AC88-6148-402D-A8AA-9B1FD2F6C31B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A80C7-8A25-45E5-B436-EBEAEEA4B828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A15A6-A0A2-4C89-8117-31E26C0E9708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299F4989-F2E1-4DE6-BF02-73E57F73ECCF}"/>
              </a:ext>
            </a:extLst>
          </p:cNvPr>
          <p:cNvSpPr/>
          <p:nvPr/>
        </p:nvSpPr>
        <p:spPr>
          <a:xfrm>
            <a:off x="0" y="330200"/>
            <a:ext cx="457834" cy="712665"/>
          </a:xfrm>
          <a:custGeom>
            <a:avLst/>
            <a:gdLst/>
            <a:ahLst/>
            <a:cxnLst/>
            <a:rect l="l" t="t" r="r" b="b"/>
            <a:pathLst>
              <a:path w="3218815" h="224154">
                <a:moveTo>
                  <a:pt x="3218688" y="0"/>
                </a:moveTo>
                <a:lnTo>
                  <a:pt x="0" y="0"/>
                </a:lnTo>
                <a:lnTo>
                  <a:pt x="0" y="224027"/>
                </a:lnTo>
                <a:lnTo>
                  <a:pt x="3218688" y="224027"/>
                </a:lnTo>
                <a:lnTo>
                  <a:pt x="32186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9" y="460807"/>
            <a:ext cx="1699182" cy="7079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59079" y="1685783"/>
            <a:ext cx="8815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Pastikan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Anda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telah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mengisi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SPT (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seluruh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penghasilan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pengurang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PTKP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PPh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dipotong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pihak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lain)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benar</a:t>
            </a: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lengkap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id-ID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id-ID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Kelebihan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pembayaran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pajak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Anda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dikembalikan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setelah</a:t>
            </a: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dilakukan</a:t>
            </a: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pemeriksaan</a:t>
            </a: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penelitian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Siapkan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SPT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dokumen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pendukung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seperti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bukti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pemotongan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id-ID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id-ID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Khusus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SPT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Lebih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Bayar,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dokumen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dipersyaratkan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dipindai</a:t>
            </a: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diunggah</a:t>
            </a: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format PDF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oleh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Wajib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Pajak.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30" y="4233109"/>
            <a:ext cx="860499" cy="868994"/>
          </a:xfrm>
          <a:prstGeom prst="rect">
            <a:avLst/>
          </a:prstGeom>
        </p:spPr>
      </p:pic>
      <p:pic>
        <p:nvPicPr>
          <p:cNvPr id="20" name="Picture 8" descr="http://gretnagreencreations.co.uk/img/term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69" y="1701845"/>
            <a:ext cx="842911" cy="85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62" y="2858157"/>
            <a:ext cx="575723" cy="10715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572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30EA6C-183B-1958-A81C-CDED1CB65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11" y="2080299"/>
            <a:ext cx="5236530" cy="72480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40DBD03-5CF2-477B-A7E2-9EB055DEA752}"/>
              </a:ext>
            </a:extLst>
          </p:cNvPr>
          <p:cNvGrpSpPr/>
          <p:nvPr/>
        </p:nvGrpSpPr>
        <p:grpSpPr>
          <a:xfrm>
            <a:off x="3757744" y="5720068"/>
            <a:ext cx="2591009" cy="861113"/>
            <a:chOff x="694394" y="5473706"/>
            <a:chExt cx="2591946" cy="8614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2B02C9-93ED-4DCB-ADAD-419735B75772}"/>
                </a:ext>
              </a:extLst>
            </p:cNvPr>
            <p:cNvSpPr txBox="1"/>
            <p:nvPr/>
          </p:nvSpPr>
          <p:spPr>
            <a:xfrm>
              <a:off x="887518" y="5996576"/>
              <a:ext cx="22056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edukasi.pajak.go.id</a:t>
              </a:r>
              <a:endParaRPr lang="en-ID" sz="1600" b="1">
                <a:solidFill>
                  <a:srgbClr val="1B28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ABBB7E-4123-492D-BAA9-16A2E16A1B75}"/>
                </a:ext>
              </a:extLst>
            </p:cNvPr>
            <p:cNvSpPr txBox="1"/>
            <p:nvPr/>
          </p:nvSpPr>
          <p:spPr>
            <a:xfrm>
              <a:off x="694394" y="5473706"/>
              <a:ext cx="2591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Edukasi</a:t>
              </a:r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perpajakan</a:t>
              </a:r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di</a:t>
              </a:r>
              <a:endParaRPr lang="en-ID" sz="1100">
                <a:solidFill>
                  <a:srgbClr val="1B28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D28CFB8-9CD6-45D3-9E69-572BA2D571D8}"/>
                </a:ext>
              </a:extLst>
            </p:cNvPr>
            <p:cNvCxnSpPr>
              <a:cxnSpLocks/>
            </p:cNvCxnSpPr>
            <p:nvPr/>
          </p:nvCxnSpPr>
          <p:spPr>
            <a:xfrm>
              <a:off x="1457540" y="5905787"/>
              <a:ext cx="1065654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8522DE-908A-4BFA-9595-FDA04ED61217}"/>
              </a:ext>
            </a:extLst>
          </p:cNvPr>
          <p:cNvGrpSpPr/>
          <p:nvPr/>
        </p:nvGrpSpPr>
        <p:grpSpPr>
          <a:xfrm>
            <a:off x="5823100" y="5705677"/>
            <a:ext cx="3670022" cy="861113"/>
            <a:chOff x="3762519" y="5473706"/>
            <a:chExt cx="3671350" cy="86142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D89D76-3F53-4A0E-BC20-ECCFCD58E519}"/>
                </a:ext>
              </a:extLst>
            </p:cNvPr>
            <p:cNvSpPr txBox="1"/>
            <p:nvPr/>
          </p:nvSpPr>
          <p:spPr>
            <a:xfrm>
              <a:off x="4250268" y="5996576"/>
              <a:ext cx="26958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pengaduan.pajak.go.id</a:t>
              </a:r>
              <a:endParaRPr lang="en-ID" sz="1600" b="1">
                <a:solidFill>
                  <a:srgbClr val="1B28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424EBE-AF42-4B5B-9A07-EFD609030EB6}"/>
                </a:ext>
              </a:extLst>
            </p:cNvPr>
            <p:cNvSpPr txBox="1"/>
            <p:nvPr/>
          </p:nvSpPr>
          <p:spPr>
            <a:xfrm>
              <a:off x="3762519" y="5473706"/>
              <a:ext cx="3671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Punya </a:t>
              </a:r>
              <a:r>
                <a:rPr lang="en-US" sz="1100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aduan</a:t>
              </a:r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terkait</a:t>
              </a:r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perpajakan</a:t>
              </a:r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sz="1100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laporkan</a:t>
              </a:r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di</a:t>
              </a:r>
              <a:endParaRPr lang="en-ID" sz="1100">
                <a:solidFill>
                  <a:srgbClr val="1B28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E994174-F898-4FAE-B9FF-903A98377291}"/>
                </a:ext>
              </a:extLst>
            </p:cNvPr>
            <p:cNvCxnSpPr>
              <a:cxnSpLocks/>
            </p:cNvCxnSpPr>
            <p:nvPr/>
          </p:nvCxnSpPr>
          <p:spPr>
            <a:xfrm>
              <a:off x="5065367" y="5905787"/>
              <a:ext cx="1065654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957293-33FF-42C9-B4C8-28E4607055FF}"/>
              </a:ext>
            </a:extLst>
          </p:cNvPr>
          <p:cNvGrpSpPr/>
          <p:nvPr/>
        </p:nvGrpSpPr>
        <p:grpSpPr>
          <a:xfrm>
            <a:off x="8540294" y="5705677"/>
            <a:ext cx="3935655" cy="861113"/>
            <a:chOff x="7718155" y="5473706"/>
            <a:chExt cx="3937079" cy="86142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1B50C3-19D1-46C6-B406-0B18E7573B3E}"/>
                </a:ext>
              </a:extLst>
            </p:cNvPr>
            <p:cNvSpPr txBox="1"/>
            <p:nvPr/>
          </p:nvSpPr>
          <p:spPr>
            <a:xfrm>
              <a:off x="8155860" y="5996576"/>
              <a:ext cx="33273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r>
                <a:rPr lang="en-US" sz="1600" b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/unit-</a:t>
              </a:r>
              <a:r>
                <a:rPr lang="en-US" sz="1600" b="1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kerja</a:t>
              </a:r>
              <a:endParaRPr lang="en-ID" sz="1600" b="1">
                <a:solidFill>
                  <a:srgbClr val="1B28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0F33FA-5AE0-4F26-BEB5-C3B8B89BFF30}"/>
                </a:ext>
              </a:extLst>
            </p:cNvPr>
            <p:cNvSpPr txBox="1"/>
            <p:nvPr/>
          </p:nvSpPr>
          <p:spPr>
            <a:xfrm>
              <a:off x="7718155" y="5473706"/>
              <a:ext cx="39370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Hubungi</a:t>
              </a:r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unit </a:t>
              </a:r>
              <a:r>
                <a:rPr lang="en-US" sz="1100" err="1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kerja</a:t>
              </a:r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DJP di</a:t>
              </a:r>
              <a:endParaRPr lang="en-ID" sz="1100">
                <a:solidFill>
                  <a:srgbClr val="1B28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C96ADC7-D492-4AFC-8EEC-DFBFB0F7373E}"/>
                </a:ext>
              </a:extLst>
            </p:cNvPr>
            <p:cNvCxnSpPr>
              <a:cxnSpLocks/>
            </p:cNvCxnSpPr>
            <p:nvPr/>
          </p:nvCxnSpPr>
          <p:spPr>
            <a:xfrm>
              <a:off x="9286732" y="5905787"/>
              <a:ext cx="1065654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04CAF5B-3464-EDEF-6782-AD5960BF6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629" y="1945542"/>
            <a:ext cx="5938737" cy="19820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8CD8C1-A612-8A91-873A-D7BF34A02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0938" y="2797365"/>
            <a:ext cx="647466" cy="13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7638" y="4466844"/>
            <a:ext cx="2731007" cy="47929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0012" y="4459223"/>
            <a:ext cx="2259329" cy="4937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50707" y="4469129"/>
            <a:ext cx="2199131" cy="48005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83864" y="2096261"/>
            <a:ext cx="5224271" cy="21389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BB16EB-2FC0-456F-BED4-E056FC995AF5}"/>
              </a:ext>
            </a:extLst>
          </p:cNvPr>
          <p:cNvGrpSpPr/>
          <p:nvPr/>
        </p:nvGrpSpPr>
        <p:grpSpPr>
          <a:xfrm>
            <a:off x="6827520" y="6493017"/>
            <a:ext cx="5323332" cy="246221"/>
            <a:chOff x="6827520" y="6570482"/>
            <a:chExt cx="5323332" cy="2462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6D7E88-E4E0-44DA-926E-A4285C2BB601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32573F-EF72-493E-A4FA-F740D53ABB3B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8D88A4-B3CF-4FEB-AC42-EEDF2D696FEA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1A52BD-CF29-4AF0-8A80-1EB485B3B4F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4920F0-ADC2-408E-B4DD-E3FFC81FAFE9}"/>
              </a:ext>
            </a:extLst>
          </p:cNvPr>
          <p:cNvSpPr/>
          <p:nvPr/>
        </p:nvSpPr>
        <p:spPr>
          <a:xfrm>
            <a:off x="11691565" y="512763"/>
            <a:ext cx="952555" cy="503237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16EA8-6E57-413A-B1EC-0BEE6513EA9B}"/>
              </a:ext>
            </a:extLst>
          </p:cNvPr>
          <p:cNvSpPr txBox="1"/>
          <p:nvPr/>
        </p:nvSpPr>
        <p:spPr>
          <a:xfrm>
            <a:off x="11676063" y="579715"/>
            <a:ext cx="51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6D97590-762A-4195-94D7-B2FB2727B4AE}" type="slidenum">
              <a:rPr lang="en-US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fld>
            <a:endParaRPr lang="en-ID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D79E8C-A2C4-4745-B04F-0EA89B495B4C}"/>
              </a:ext>
            </a:extLst>
          </p:cNvPr>
          <p:cNvGrpSpPr/>
          <p:nvPr/>
        </p:nvGrpSpPr>
        <p:grpSpPr>
          <a:xfrm>
            <a:off x="6827520" y="6493017"/>
            <a:ext cx="5323332" cy="261610"/>
            <a:chOff x="6827520" y="6570482"/>
            <a:chExt cx="5323332" cy="2616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692325-11FB-4D43-959F-E26709268FC5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EE6F71-E5B1-43D8-BDEF-7715D298F96E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F008D5-27E8-46B5-8CD7-E953E7C20706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DIN Medium" panose="02020500000000000000" pitchFamily="18" charset="0"/>
                </a:rPr>
                <a:t>www.pajak.go.id</a:t>
              </a:r>
              <a:endParaRPr lang="en-ID" sz="1100" dirty="0">
                <a:solidFill>
                  <a:schemeClr val="bg1"/>
                </a:solidFill>
                <a:latin typeface="DIN Medium" panose="02020500000000000000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3EA779-5463-79A1-1A89-1E6F6132C82F}"/>
              </a:ext>
            </a:extLst>
          </p:cNvPr>
          <p:cNvGrpSpPr/>
          <p:nvPr/>
        </p:nvGrpSpPr>
        <p:grpSpPr>
          <a:xfrm>
            <a:off x="-150715" y="112602"/>
            <a:ext cx="6132414" cy="546254"/>
            <a:chOff x="-150715" y="314907"/>
            <a:chExt cx="6132414" cy="546254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4A521C0-3B12-6E85-418A-2F4B8F0308DB}"/>
                </a:ext>
              </a:extLst>
            </p:cNvPr>
            <p:cNvSpPr txBox="1">
              <a:spLocks/>
            </p:cNvSpPr>
            <p:nvPr/>
          </p:nvSpPr>
          <p:spPr>
            <a:xfrm>
              <a:off x="-150715" y="314908"/>
              <a:ext cx="495502" cy="546253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C509AFB6-0A7B-1021-D2FD-92CFA49C68E1}"/>
                </a:ext>
              </a:extLst>
            </p:cNvPr>
            <p:cNvSpPr txBox="1">
              <a:spLocks/>
            </p:cNvSpPr>
            <p:nvPr/>
          </p:nvSpPr>
          <p:spPr>
            <a:xfrm>
              <a:off x="336440" y="314907"/>
              <a:ext cx="5645259" cy="53592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solidFill>
                    <a:srgbClr val="1B2852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itchFamily="34" charset="0"/>
                </a:rPr>
                <a:t>RESUME SKEMA PMK-168/2023</a:t>
              </a:r>
              <a:endParaRPr lang="en-US" sz="2800" b="1" i="1" dirty="0">
                <a:solidFill>
                  <a:srgbClr val="1B2852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D8F9D8D-7EF6-48C5-8906-1827F0AAA5A1}"/>
              </a:ext>
            </a:extLst>
          </p:cNvPr>
          <p:cNvGrpSpPr/>
          <p:nvPr/>
        </p:nvGrpSpPr>
        <p:grpSpPr>
          <a:xfrm>
            <a:off x="1" y="825848"/>
            <a:ext cx="11475628" cy="5905953"/>
            <a:chOff x="-748368" y="-48194"/>
            <a:chExt cx="13089727" cy="6812851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DCDE72CA-3308-4FC3-A821-45F84A040CF1}"/>
                </a:ext>
              </a:extLst>
            </p:cNvPr>
            <p:cNvSpPr/>
            <p:nvPr/>
          </p:nvSpPr>
          <p:spPr>
            <a:xfrm>
              <a:off x="-748368" y="2874459"/>
              <a:ext cx="1507938" cy="1176134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Subjek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Penerima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Penghasilan</a:t>
              </a:r>
              <a:endParaRPr lang="id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85A27F1-4104-49E6-862E-C4CF5AE21B42}"/>
                </a:ext>
              </a:extLst>
            </p:cNvPr>
            <p:cNvSpPr/>
            <p:nvPr/>
          </p:nvSpPr>
          <p:spPr>
            <a:xfrm>
              <a:off x="1112223" y="18986"/>
              <a:ext cx="3696690" cy="534976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PEGAWAI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TETAP &amp; PENSIUNAN</a:t>
              </a: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atas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seluruh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penghasilan</a:t>
              </a:r>
              <a:endParaRPr lang="id-ID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BC013FF-8A62-4537-8305-225ED4E66F8B}"/>
                </a:ext>
              </a:extLst>
            </p:cNvPr>
            <p:cNvSpPr/>
            <p:nvPr/>
          </p:nvSpPr>
          <p:spPr>
            <a:xfrm>
              <a:off x="1112223" y="728276"/>
              <a:ext cx="3715373" cy="518338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PNS/TNI/POLRI/PN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PENSIUNAN</a:t>
              </a:r>
              <a:endPara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atas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penghasilan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tetap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teratur</a:t>
              </a:r>
              <a:endParaRPr lang="id-ID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6D04162-F857-42A4-A9E3-F2D49264CE82}"/>
                </a:ext>
              </a:extLst>
            </p:cNvPr>
            <p:cNvSpPr/>
            <p:nvPr/>
          </p:nvSpPr>
          <p:spPr>
            <a:xfrm>
              <a:off x="1094783" y="4080071"/>
              <a:ext cx="3769442" cy="539015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BUKAN PEGAWAI</a:t>
              </a:r>
              <a:endPara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atas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honor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dsj</a:t>
              </a:r>
              <a:endParaRPr lang="id-ID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8C2B34DB-6647-4DFB-882C-80BA2F0FDCA3}"/>
                </a:ext>
              </a:extLst>
            </p:cNvPr>
            <p:cNvSpPr/>
            <p:nvPr/>
          </p:nvSpPr>
          <p:spPr>
            <a:xfrm>
              <a:off x="5722318" y="13879"/>
              <a:ext cx="2569131" cy="557199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Diterapkan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id-ID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setiap masa,</a:t>
              </a:r>
              <a:endPara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id-ID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id-ID" sz="1200" b="1" i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kecuali</a:t>
              </a:r>
              <a:r>
                <a:rPr lang="id-ID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masa pajak terakhir</a:t>
              </a:r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4BDE9C5C-2B67-44AD-82C8-7915D60C3B16}"/>
                </a:ext>
              </a:extLst>
            </p:cNvPr>
            <p:cNvSpPr/>
            <p:nvPr/>
          </p:nvSpPr>
          <p:spPr>
            <a:xfrm>
              <a:off x="5638800" y="4116938"/>
              <a:ext cx="2652649" cy="47335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Diterapkan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per Masa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atau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pada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saat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terutang</a:t>
              </a:r>
              <a:endPara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8DB21FB-0EC7-4ADE-A781-E6F81012E615}"/>
                </a:ext>
              </a:extLst>
            </p:cNvPr>
            <p:cNvSpPr/>
            <p:nvPr/>
          </p:nvSpPr>
          <p:spPr>
            <a:xfrm>
              <a:off x="9187228" y="8705"/>
              <a:ext cx="3004772" cy="562878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= 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Ph.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Bruto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 TER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Bulanan</a:t>
              </a:r>
              <a:endParaRPr lang="sv-SE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8882F56-ADB9-4D5C-AA04-BE63AF1F318E}"/>
                </a:ext>
              </a:extLst>
            </p:cNvPr>
            <p:cNvSpPr/>
            <p:nvPr/>
          </p:nvSpPr>
          <p:spPr>
            <a:xfrm>
              <a:off x="9181624" y="4038551"/>
              <a:ext cx="3019285" cy="622053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= </a:t>
              </a:r>
              <a:r>
                <a:rPr lang="sv-SE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h.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Bruto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 50% x 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Tarif Ps. 17</a:t>
              </a:r>
              <a:endParaRPr lang="sv-SE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1255A788-1A0C-4C70-934B-27141B142651}"/>
                </a:ext>
              </a:extLst>
            </p:cNvPr>
            <p:cNvSpPr/>
            <p:nvPr/>
          </p:nvSpPr>
          <p:spPr>
            <a:xfrm>
              <a:off x="1094783" y="2886903"/>
              <a:ext cx="3746459" cy="622053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PEGAWAI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TIDAK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TETAP</a:t>
              </a:r>
              <a:endPara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atas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upah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dsj</a:t>
              </a:r>
              <a:endParaRPr lang="id-ID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D48F13EF-C297-40B9-8D5F-6E7E8EA57E6E}"/>
                </a:ext>
              </a:extLst>
            </p:cNvPr>
            <p:cNvSpPr/>
            <p:nvPr/>
          </p:nvSpPr>
          <p:spPr>
            <a:xfrm>
              <a:off x="9187229" y="2446100"/>
              <a:ext cx="3001574" cy="384399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= 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Ph.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Bruto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sehari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 TER Harian</a:t>
              </a:r>
              <a:endParaRPr lang="sv-SE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35BE1397-1B1E-41FF-A2B2-88465041E231}"/>
                </a:ext>
              </a:extLst>
            </p:cNvPr>
            <p:cNvSpPr/>
            <p:nvPr/>
          </p:nvSpPr>
          <p:spPr>
            <a:xfrm>
              <a:off x="5709618" y="728647"/>
              <a:ext cx="2581831" cy="518338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Diterapkan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pada masa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terakhir</a:t>
              </a:r>
              <a:endParaRPr lang="id-ID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D500958E-6CB8-49DC-B2E8-09BB79B2713F}"/>
                </a:ext>
              </a:extLst>
            </p:cNvPr>
            <p:cNvSpPr/>
            <p:nvPr/>
          </p:nvSpPr>
          <p:spPr>
            <a:xfrm>
              <a:off x="9187228" y="723498"/>
              <a:ext cx="3004772" cy="518337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=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PKP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setahun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x Tarif Ps. 17</a:t>
              </a:r>
              <a:endParaRPr lang="sv-SE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376A2810-25AC-415F-8CE4-8EB2A69EF988}"/>
                </a:ext>
              </a:extLst>
            </p:cNvPr>
            <p:cNvSpPr/>
            <p:nvPr/>
          </p:nvSpPr>
          <p:spPr>
            <a:xfrm>
              <a:off x="5233307" y="2508833"/>
              <a:ext cx="1479331" cy="741187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Tidak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dibayar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bulanan</a:t>
              </a:r>
              <a:endParaRPr lang="id-ID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3EADB826-44E5-441D-A131-740D8221A787}"/>
                </a:ext>
              </a:extLst>
            </p:cNvPr>
            <p:cNvSpPr/>
            <p:nvPr/>
          </p:nvSpPr>
          <p:spPr>
            <a:xfrm>
              <a:off x="6887729" y="2448289"/>
              <a:ext cx="2129500" cy="38782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Rp0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– 2.500.000 /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hari</a:t>
              </a:r>
              <a:endParaRPr lang="id-ID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B382ED2E-AC7B-4E5C-8098-8360FD9BEDAF}"/>
                </a:ext>
              </a:extLst>
            </p:cNvPr>
            <p:cNvSpPr/>
            <p:nvPr/>
          </p:nvSpPr>
          <p:spPr>
            <a:xfrm>
              <a:off x="6904396" y="3027317"/>
              <a:ext cx="2129500" cy="38782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&gt;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Rp2.500.000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/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hari</a:t>
              </a:r>
              <a:endParaRPr lang="id-ID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5C7F0FF-1E60-40E8-96F2-EF7FD72BC26E}"/>
                </a:ext>
              </a:extLst>
            </p:cNvPr>
            <p:cNvSpPr/>
            <p:nvPr/>
          </p:nvSpPr>
          <p:spPr>
            <a:xfrm>
              <a:off x="9184587" y="3027153"/>
              <a:ext cx="3001574" cy="365473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= 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Ph.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Bruto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 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50% x Tarif Ps. 17</a:t>
              </a:r>
              <a:endParaRPr lang="sv-SE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72D6720A-6242-491F-AD10-9B705D376FB7}"/>
                </a:ext>
              </a:extLst>
            </p:cNvPr>
            <p:cNvSpPr/>
            <p:nvPr/>
          </p:nvSpPr>
          <p:spPr>
            <a:xfrm>
              <a:off x="5241347" y="3595446"/>
              <a:ext cx="1798124" cy="285425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Dibayar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bulanan</a:t>
              </a:r>
              <a:endParaRPr lang="id-ID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ED8B0EC8-BBC4-47ED-97DB-74CB221AF730}"/>
                </a:ext>
              </a:extLst>
            </p:cNvPr>
            <p:cNvSpPr/>
            <p:nvPr/>
          </p:nvSpPr>
          <p:spPr>
            <a:xfrm>
              <a:off x="9187550" y="3539033"/>
              <a:ext cx="3001574" cy="378839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= 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Bruto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bulanan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x TER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Bulanan</a:t>
              </a:r>
              <a:endParaRPr lang="sv-SE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8F6AB740-AD1B-481F-99EB-51EF339DB62F}"/>
                </a:ext>
              </a:extLst>
            </p:cNvPr>
            <p:cNvSpPr/>
            <p:nvPr/>
          </p:nvSpPr>
          <p:spPr>
            <a:xfrm>
              <a:off x="1112223" y="1590989"/>
              <a:ext cx="3706032" cy="741444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ANGGOTA</a:t>
              </a:r>
              <a:r>
                <a:rPr lang="en-US" sz="11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DEWAN </a:t>
              </a:r>
              <a:r>
                <a:rPr lang="en-US" sz="11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KOMISARIS</a:t>
              </a:r>
              <a:r>
                <a:rPr lang="en-US" sz="11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en-US" sz="11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PENGAWAS</a:t>
              </a:r>
              <a:r>
                <a:rPr lang="en-US" sz="11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YG </a:t>
              </a:r>
              <a:r>
                <a:rPr lang="en-US" sz="11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MENERIMA</a:t>
              </a:r>
              <a:r>
                <a:rPr lang="en-US" sz="11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PH </a:t>
              </a:r>
              <a:r>
                <a:rPr lang="en-US" sz="11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TIDAK</a:t>
              </a:r>
              <a:r>
                <a:rPr lang="en-US" sz="11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TERATUR</a:t>
              </a:r>
              <a:endParaRPr lang="en-US" sz="11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 sz="11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atas</a:t>
              </a:r>
              <a:r>
                <a:rPr lang="en-US" sz="11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honor </a:t>
              </a:r>
              <a:r>
                <a:rPr lang="en-US" sz="11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dsj</a:t>
              </a:r>
              <a:endParaRPr lang="id-ID" sz="11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407EFE00-DEAE-498E-AC4E-58027E1F6438}"/>
                </a:ext>
              </a:extLst>
            </p:cNvPr>
            <p:cNvSpPr/>
            <p:nvPr/>
          </p:nvSpPr>
          <p:spPr>
            <a:xfrm>
              <a:off x="1112223" y="6115578"/>
              <a:ext cx="3696691" cy="649079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MANTAN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PEGAWAI</a:t>
              </a:r>
              <a:endPara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atas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jasa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produksi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tantiem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gratifikasi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bonus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atau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imbalan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lain</a:t>
              </a:r>
              <a:endParaRPr lang="id-ID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11C33264-F397-4F1E-826E-AEDB1FA0D96D}"/>
                </a:ext>
              </a:extLst>
            </p:cNvPr>
            <p:cNvSpPr/>
            <p:nvPr/>
          </p:nvSpPr>
          <p:spPr>
            <a:xfrm>
              <a:off x="5546656" y="1698044"/>
              <a:ext cx="2652650" cy="542814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Diterapkan 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 Masa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endPara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344CDED8-7671-43FF-AB61-831771057024}"/>
                </a:ext>
              </a:extLst>
            </p:cNvPr>
            <p:cNvSpPr/>
            <p:nvPr/>
          </p:nvSpPr>
          <p:spPr>
            <a:xfrm>
              <a:off x="5638799" y="5772288"/>
              <a:ext cx="2601267" cy="479784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Diterapkan</a:t>
              </a:r>
              <a:r>
                <a:rPr lang="en-US" sz="1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per Masa </a:t>
              </a:r>
              <a:r>
                <a:rPr lang="en-US" sz="12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endPara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E41E2BA4-3D05-4044-9DF8-EAE51944D61B}"/>
                </a:ext>
              </a:extLst>
            </p:cNvPr>
            <p:cNvSpPr/>
            <p:nvPr/>
          </p:nvSpPr>
          <p:spPr>
            <a:xfrm>
              <a:off x="9179575" y="1661507"/>
              <a:ext cx="3006586" cy="622053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= 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Ph.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Bruto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 TER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Bulanan</a:t>
              </a:r>
              <a:endParaRPr lang="sv-SE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E95B8C91-40F8-4CD3-BFD1-97515FB6F6E8}"/>
                </a:ext>
              </a:extLst>
            </p:cNvPr>
            <p:cNvSpPr/>
            <p:nvPr/>
          </p:nvSpPr>
          <p:spPr>
            <a:xfrm>
              <a:off x="1094783" y="4807435"/>
              <a:ext cx="3732813" cy="556664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PESERTA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KEGIATAN</a:t>
              </a:r>
              <a:endPara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atas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hadiah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atau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sehubungan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dg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kegiatan</a:t>
              </a:r>
              <a:endParaRPr lang="id-ID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35E2BA2F-CA96-42FB-A34A-671219CC6787}"/>
                </a:ext>
              </a:extLst>
            </p:cNvPr>
            <p:cNvSpPr/>
            <p:nvPr/>
          </p:nvSpPr>
          <p:spPr>
            <a:xfrm>
              <a:off x="1094783" y="5467077"/>
              <a:ext cx="3707781" cy="556664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PESERTA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PROGRAM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PENSIUN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(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PEGAWAI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) </a:t>
              </a: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atas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penarikan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dana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pensiun</a:t>
              </a:r>
              <a:r>
                <a:rPr lang="en-US" sz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di </a:t>
              </a:r>
              <a:r>
                <a:rPr lang="en-US" sz="12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awal</a:t>
              </a:r>
              <a:endParaRPr lang="id-ID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6F039BF3-E64F-4C4B-AC4D-BEA9FA84375B}"/>
                </a:ext>
              </a:extLst>
            </p:cNvPr>
            <p:cNvSpPr/>
            <p:nvPr/>
          </p:nvSpPr>
          <p:spPr>
            <a:xfrm>
              <a:off x="9185179" y="5658802"/>
              <a:ext cx="3006586" cy="622053"/>
            </a:xfrm>
            <a:prstGeom prst="round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= </a:t>
              </a:r>
              <a:r>
                <a:rPr lang="sv-SE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h. </a:t>
              </a:r>
              <a:r>
                <a:rPr lang="en-US" sz="12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Bruto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 Tarif </a:t>
              </a:r>
              <a:r>
                <a:rPr lang="en-US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Ps. </a:t>
              </a:r>
              <a:r>
                <a:rPr lang="id-ID" sz="12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17</a:t>
              </a:r>
              <a:endParaRPr lang="sv-SE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03" name="Connector: Elbow 102">
              <a:extLst>
                <a:ext uri="{FF2B5EF4-FFF2-40B4-BE49-F238E27FC236}">
                  <a16:creationId xmlns:a16="http://schemas.microsoft.com/office/drawing/2014/main" id="{C2E8FA80-71D8-45FC-808A-3CF6EA8FC754}"/>
                </a:ext>
              </a:extLst>
            </p:cNvPr>
            <p:cNvCxnSpPr>
              <a:cxnSpLocks/>
            </p:cNvCxnSpPr>
            <p:nvPr/>
          </p:nvCxnSpPr>
          <p:spPr>
            <a:xfrm>
              <a:off x="4802564" y="272097"/>
              <a:ext cx="12700" cy="700971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73F1250C-A52B-4AD8-992A-A9E3B942C0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56832" y="336723"/>
              <a:ext cx="665486" cy="24961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B00F354A-6D7E-4B63-9844-39F8B53435A7}"/>
                </a:ext>
              </a:extLst>
            </p:cNvPr>
            <p:cNvCxnSpPr>
              <a:cxnSpLocks/>
            </p:cNvCxnSpPr>
            <p:nvPr/>
          </p:nvCxnSpPr>
          <p:spPr>
            <a:xfrm>
              <a:off x="5056832" y="619164"/>
              <a:ext cx="652786" cy="36865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341F2F70-BA24-48ED-A628-0F3AC33BF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1449" y="290144"/>
              <a:ext cx="895779" cy="233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AE4A447-E5D2-4461-8A19-76F0BB8F2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1449" y="982667"/>
              <a:ext cx="895779" cy="514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2C448B89-5C65-4CF9-A2DB-D5363CA70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1243" y="2879426"/>
              <a:ext cx="392065" cy="31850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919F45CF-4FB7-45CC-AEEB-572D0078F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2638" y="2642201"/>
              <a:ext cx="175091" cy="23722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1002DEF-9C4F-4E66-81E5-F71541E353AC}"/>
                </a:ext>
              </a:extLst>
            </p:cNvPr>
            <p:cNvCxnSpPr>
              <a:cxnSpLocks/>
            </p:cNvCxnSpPr>
            <p:nvPr/>
          </p:nvCxnSpPr>
          <p:spPr>
            <a:xfrm>
              <a:off x="6712638" y="2879427"/>
              <a:ext cx="191758" cy="3418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EB912D17-F158-42F3-816B-056D8945B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7229" y="2638300"/>
              <a:ext cx="170000" cy="390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23C2D5C9-6983-498B-A513-2FE6AED253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3896" y="3209890"/>
              <a:ext cx="150691" cy="1133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C2BF8080-CE95-4FD6-88CD-3AEAF61425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2156" y="3728453"/>
              <a:ext cx="2455394" cy="339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051D4092-6B4E-44C0-82F7-AE7802F6310B}"/>
                </a:ext>
              </a:extLst>
            </p:cNvPr>
            <p:cNvCxnSpPr>
              <a:cxnSpLocks/>
            </p:cNvCxnSpPr>
            <p:nvPr/>
          </p:nvCxnSpPr>
          <p:spPr>
            <a:xfrm>
              <a:off x="4864226" y="4349579"/>
              <a:ext cx="774574" cy="403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01FAA3AE-EF6C-470E-B1CB-FB2955AC7F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1449" y="4349578"/>
              <a:ext cx="890175" cy="403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A0FADD0B-5F89-4DE6-9401-43DF2D77D630}"/>
                </a:ext>
              </a:extLst>
            </p:cNvPr>
            <p:cNvCxnSpPr>
              <a:cxnSpLocks/>
            </p:cNvCxnSpPr>
            <p:nvPr/>
          </p:nvCxnSpPr>
          <p:spPr>
            <a:xfrm>
              <a:off x="4818255" y="1961711"/>
              <a:ext cx="728400" cy="77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620F043B-832A-4CFF-BB9F-4FD9C0B50F17}"/>
                </a:ext>
              </a:extLst>
            </p:cNvPr>
            <p:cNvCxnSpPr>
              <a:cxnSpLocks/>
            </p:cNvCxnSpPr>
            <p:nvPr/>
          </p:nvCxnSpPr>
          <p:spPr>
            <a:xfrm>
              <a:off x="8199306" y="1969451"/>
              <a:ext cx="980269" cy="308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2166D7F6-07C2-4CB3-9F9B-E220A009006C}"/>
                </a:ext>
              </a:extLst>
            </p:cNvPr>
            <p:cNvCxnSpPr>
              <a:cxnSpLocks/>
            </p:cNvCxnSpPr>
            <p:nvPr/>
          </p:nvCxnSpPr>
          <p:spPr>
            <a:xfrm>
              <a:off x="4827596" y="5085767"/>
              <a:ext cx="811204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8632EB9F-81F7-494A-B58A-99D1835441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8915" y="6058680"/>
              <a:ext cx="829884" cy="38143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6E94874B-4988-45B6-84CE-79AF7D9C8E55}"/>
                </a:ext>
              </a:extLst>
            </p:cNvPr>
            <p:cNvCxnSpPr>
              <a:cxnSpLocks/>
            </p:cNvCxnSpPr>
            <p:nvPr/>
          </p:nvCxnSpPr>
          <p:spPr>
            <a:xfrm>
              <a:off x="4802565" y="5745409"/>
              <a:ext cx="836234" cy="27833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D328036-F8AA-48B6-848F-073A32111487}"/>
                </a:ext>
              </a:extLst>
            </p:cNvPr>
            <p:cNvCxnSpPr>
              <a:cxnSpLocks/>
            </p:cNvCxnSpPr>
            <p:nvPr/>
          </p:nvCxnSpPr>
          <p:spPr>
            <a:xfrm>
              <a:off x="8274894" y="5967138"/>
              <a:ext cx="893730" cy="269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Left Brace 121">
              <a:extLst>
                <a:ext uri="{FF2B5EF4-FFF2-40B4-BE49-F238E27FC236}">
                  <a16:creationId xmlns:a16="http://schemas.microsoft.com/office/drawing/2014/main" id="{D1F84C4C-544E-4E61-B2F1-E70097037723}"/>
                </a:ext>
              </a:extLst>
            </p:cNvPr>
            <p:cNvSpPr/>
            <p:nvPr/>
          </p:nvSpPr>
          <p:spPr>
            <a:xfrm>
              <a:off x="846136" y="292989"/>
              <a:ext cx="179521" cy="6187048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D" sz="12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DCD400AC-FC65-45E1-8A3C-588D49098B6F}"/>
                </a:ext>
              </a:extLst>
            </p:cNvPr>
            <p:cNvCxnSpPr>
              <a:cxnSpLocks/>
            </p:cNvCxnSpPr>
            <p:nvPr/>
          </p:nvCxnSpPr>
          <p:spPr>
            <a:xfrm>
              <a:off x="4841243" y="3197929"/>
              <a:ext cx="400105" cy="53391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71D83258-F913-434B-BD1C-AA2741326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67" b="43200" l="54792" r="96326">
                          <a14:foregroundMark x1="88179" y1="43200" x2="88179" y2="43200"/>
                          <a14:foregroundMark x1="54952" y1="9600" x2="61342" y2="9333"/>
                          <a14:foregroundMark x1="90895" y1="10133" x2="96326" y2="10133"/>
                          <a14:foregroundMark x1="89617" y1="10400" x2="90895" y2="10667"/>
                        </a14:backgroundRemoval>
                      </a14:imgEffect>
                    </a14:imgLayer>
                  </a14:imgProps>
                </a:ext>
              </a:extLst>
            </a:blip>
            <a:srcRect l="51664" b="53045"/>
            <a:stretch/>
          </p:blipFill>
          <p:spPr>
            <a:xfrm>
              <a:off x="11659702" y="-48194"/>
              <a:ext cx="637412" cy="37092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E320D70-BC89-4302-8D5E-C8B808816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67" b="43200" l="54792" r="96326">
                          <a14:foregroundMark x1="88179" y1="43200" x2="88179" y2="43200"/>
                          <a14:foregroundMark x1="54952" y1="9600" x2="61342" y2="9333"/>
                          <a14:foregroundMark x1="90895" y1="10133" x2="96326" y2="10133"/>
                          <a14:foregroundMark x1="89617" y1="10400" x2="90895" y2="10667"/>
                        </a14:backgroundRemoval>
                      </a14:imgEffect>
                    </a14:imgLayer>
                  </a14:imgProps>
                </a:ext>
              </a:extLst>
            </a:blip>
            <a:srcRect l="51664" b="53045"/>
            <a:stretch/>
          </p:blipFill>
          <p:spPr>
            <a:xfrm>
              <a:off x="11659702" y="1591730"/>
              <a:ext cx="637412" cy="37092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9A34D972-B75A-4693-AD27-854B70147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67" b="43200" l="54792" r="96326">
                          <a14:foregroundMark x1="88179" y1="43200" x2="88179" y2="43200"/>
                          <a14:foregroundMark x1="54952" y1="9600" x2="61342" y2="9333"/>
                          <a14:foregroundMark x1="90895" y1="10133" x2="96326" y2="10133"/>
                          <a14:foregroundMark x1="89617" y1="10400" x2="90895" y2="10667"/>
                        </a14:backgroundRemoval>
                      </a14:imgEffect>
                    </a14:imgLayer>
                  </a14:imgProps>
                </a:ext>
              </a:extLst>
            </a:blip>
            <a:srcRect l="51664" b="53045"/>
            <a:stretch/>
          </p:blipFill>
          <p:spPr>
            <a:xfrm>
              <a:off x="11767864" y="2347609"/>
              <a:ext cx="560571" cy="3262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B2BF5E0E-529B-41E8-9C5A-AB2737D40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67" b="43200" l="54792" r="96326">
                          <a14:foregroundMark x1="88179" y1="43200" x2="88179" y2="43200"/>
                          <a14:foregroundMark x1="54952" y1="9600" x2="61342" y2="9333"/>
                          <a14:foregroundMark x1="90895" y1="10133" x2="96326" y2="10133"/>
                          <a14:foregroundMark x1="89617" y1="10400" x2="90895" y2="10667"/>
                        </a14:backgroundRemoval>
                      </a14:imgEffect>
                    </a14:imgLayer>
                  </a14:imgProps>
                </a:ext>
              </a:extLst>
            </a:blip>
            <a:srcRect l="51664" b="53045"/>
            <a:stretch/>
          </p:blipFill>
          <p:spPr>
            <a:xfrm>
              <a:off x="11780788" y="2936189"/>
              <a:ext cx="560571" cy="3262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946B68A5-6EDB-4377-82AE-749BAF83E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67" b="43200" l="54792" r="96326">
                          <a14:foregroundMark x1="88179" y1="43200" x2="88179" y2="43200"/>
                          <a14:foregroundMark x1="54952" y1="9600" x2="61342" y2="9333"/>
                          <a14:foregroundMark x1="90895" y1="10133" x2="96326" y2="10133"/>
                          <a14:foregroundMark x1="89617" y1="10400" x2="90895" y2="10667"/>
                        </a14:backgroundRemoval>
                      </a14:imgEffect>
                    </a14:imgLayer>
                  </a14:imgProps>
                </a:ext>
              </a:extLst>
            </a:blip>
            <a:srcRect l="51664" b="53045"/>
            <a:stretch/>
          </p:blipFill>
          <p:spPr>
            <a:xfrm>
              <a:off x="11780787" y="3445352"/>
              <a:ext cx="560571" cy="3262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97D2B4-2B50-9E01-87AA-17CA9BF9C64C}"/>
              </a:ext>
            </a:extLst>
          </p:cNvPr>
          <p:cNvSpPr/>
          <p:nvPr/>
        </p:nvSpPr>
        <p:spPr>
          <a:xfrm>
            <a:off x="5599564" y="5075033"/>
            <a:ext cx="2325550" cy="41034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Diterapkan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per Masa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pada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saat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terutang</a:t>
            </a: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C5BF08-60D0-1816-1787-627F2A2B57ED}"/>
              </a:ext>
            </a:extLst>
          </p:cNvPr>
          <p:cNvSpPr/>
          <p:nvPr/>
        </p:nvSpPr>
        <p:spPr>
          <a:xfrm>
            <a:off x="8708638" y="4982709"/>
            <a:ext cx="2635843" cy="539248"/>
          </a:xfrm>
          <a:prstGeom prst="roundRect">
            <a:avLst/>
          </a:prstGeom>
          <a:solidFill>
            <a:srgbClr val="FFC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 </a:t>
            </a:r>
            <a:r>
              <a:rPr lang="sv-SE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h. </a:t>
            </a:r>
            <a:r>
              <a:rPr lang="en-US" sz="12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Bruto</a:t>
            </a:r>
            <a:r>
              <a: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 Tarif </a:t>
            </a:r>
            <a:r>
              <a: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Ps. </a:t>
            </a:r>
            <a:r>
              <a:rPr lang="id-ID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</a:t>
            </a:r>
            <a:endParaRPr lang="sv-SE" sz="12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34752F-B1E4-B137-1A66-EF52D67713FA}"/>
              </a:ext>
            </a:extLst>
          </p:cNvPr>
          <p:cNvCxnSpPr>
            <a:cxnSpLocks/>
          </p:cNvCxnSpPr>
          <p:nvPr/>
        </p:nvCxnSpPr>
        <p:spPr>
          <a:xfrm>
            <a:off x="7925114" y="5250000"/>
            <a:ext cx="783524" cy="23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5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D9C7447B-8982-405B-9E05-CA7725390658}"/>
              </a:ext>
            </a:extLst>
          </p:cNvPr>
          <p:cNvGrpSpPr/>
          <p:nvPr/>
        </p:nvGrpSpPr>
        <p:grpSpPr>
          <a:xfrm>
            <a:off x="-198842" y="443471"/>
            <a:ext cx="7492008" cy="551750"/>
            <a:chOff x="-150715" y="314908"/>
            <a:chExt cx="1886327" cy="551750"/>
          </a:xfrm>
        </p:grpSpPr>
        <p:sp>
          <p:nvSpPr>
            <p:cNvPr id="82" name="Title 1">
              <a:extLst>
                <a:ext uri="{FF2B5EF4-FFF2-40B4-BE49-F238E27FC236}">
                  <a16:creationId xmlns:a16="http://schemas.microsoft.com/office/drawing/2014/main" id="{6E97A7C3-0A17-47FF-BF68-F2EB40A3E92B}"/>
                </a:ext>
              </a:extLst>
            </p:cNvPr>
            <p:cNvSpPr txBox="1">
              <a:spLocks/>
            </p:cNvSpPr>
            <p:nvPr/>
          </p:nvSpPr>
          <p:spPr>
            <a:xfrm>
              <a:off x="-150715" y="314908"/>
              <a:ext cx="183207" cy="546253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Title 1">
              <a:extLst>
                <a:ext uri="{FF2B5EF4-FFF2-40B4-BE49-F238E27FC236}">
                  <a16:creationId xmlns:a16="http://schemas.microsoft.com/office/drawing/2014/main" id="{E701C0CE-827A-45EC-B9B4-AB3C3FAC2745}"/>
                </a:ext>
              </a:extLst>
            </p:cNvPr>
            <p:cNvSpPr txBox="1">
              <a:spLocks/>
            </p:cNvSpPr>
            <p:nvPr/>
          </p:nvSpPr>
          <p:spPr>
            <a:xfrm>
              <a:off x="32492" y="330948"/>
              <a:ext cx="1703120" cy="53571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2000" b="1" dirty="0">
                  <a:solidFill>
                    <a:schemeClr val="bg1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itchFamily="34" charset="0"/>
                </a:rPr>
                <a:t>CONTOH PENERAPAN KETENTUAN PP-58/2023 DIBANDINGKAN DENGAN KETENTUAN SEBELUMNYA</a:t>
              </a:r>
            </a:p>
          </p:txBody>
        </p:sp>
      </p:grpSp>
      <p:sp>
        <p:nvSpPr>
          <p:cNvPr id="22" name="Google Shape;1088;p66">
            <a:extLst>
              <a:ext uri="{FF2B5EF4-FFF2-40B4-BE49-F238E27FC236}">
                <a16:creationId xmlns:a16="http://schemas.microsoft.com/office/drawing/2014/main" id="{1E105E45-5DD7-4F85-8AA8-AF0AFE665A92}"/>
              </a:ext>
            </a:extLst>
          </p:cNvPr>
          <p:cNvSpPr/>
          <p:nvPr/>
        </p:nvSpPr>
        <p:spPr>
          <a:xfrm>
            <a:off x="304800" y="1242411"/>
            <a:ext cx="11555025" cy="1086408"/>
          </a:xfrm>
          <a:prstGeom prst="roundRect">
            <a:avLst/>
          </a:prstGeom>
          <a:solidFill>
            <a:srgbClr val="FDC81B"/>
          </a:solidFill>
          <a:ln w="19050" cap="flat" cmpd="sng">
            <a:noFill/>
            <a:prstDash val="sys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Tuan R 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pada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bekerja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pada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perusahaan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PT ABC dan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memperoleh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gaji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sebulan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Rp10.000.000,00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serta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membayar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iuran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pensiun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sebesar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Rp100.000,00 per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bulan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. Tuan R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menikah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dan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tidak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memiliki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tanggungan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(PTKP </a:t>
            </a:r>
            <a:r>
              <a:rPr lang="en-US" sz="2000" b="1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K/0</a:t>
            </a:r>
            <a:r>
              <a:rPr lang="en-US" sz="20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).</a:t>
            </a:r>
            <a:endParaRPr lang="en-US" sz="2000" b="1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5DE3EB-4964-4346-A60B-E3B198E2158D}"/>
              </a:ext>
            </a:extLst>
          </p:cNvPr>
          <p:cNvGrpSpPr/>
          <p:nvPr/>
        </p:nvGrpSpPr>
        <p:grpSpPr>
          <a:xfrm>
            <a:off x="304800" y="2581947"/>
            <a:ext cx="4451898" cy="3951272"/>
            <a:chOff x="7380479" y="4057463"/>
            <a:chExt cx="3262026" cy="1879672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406019F8-A9DA-4C97-8ADF-B1E01DC034F7}"/>
                </a:ext>
              </a:extLst>
            </p:cNvPr>
            <p:cNvSpPr txBox="1">
              <a:spLocks/>
            </p:cNvSpPr>
            <p:nvPr/>
          </p:nvSpPr>
          <p:spPr>
            <a:xfrm>
              <a:off x="7412080" y="4404546"/>
              <a:ext cx="3216465" cy="153258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  <a:tabLst>
                  <a:tab pos="2774950" algn="l"/>
                </a:tabLst>
              </a:pP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Gaji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	Rp10.000.000,00</a:t>
              </a:r>
            </a:p>
            <a:p>
              <a:pPr marL="0" marR="0" lvl="0" indent="0" algn="just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  <a:tabLst>
                  <a:tab pos="3316288" algn="l"/>
                </a:tabLst>
              </a:pP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Biaya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Jabatan</a:t>
              </a:r>
              <a:endParaRPr lang="en-US" sz="14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endParaRPr>
            </a:p>
            <a:p>
              <a:pPr marL="0" marR="0" lvl="0" indent="0" algn="just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  <a:tabLst>
                  <a:tab pos="2774950" algn="l"/>
                </a:tabLst>
              </a:pP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5% x Rp10.000.000,00 	Rp     500.000,00</a:t>
              </a:r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just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  <a:tabLst>
                  <a:tab pos="2774950" algn="l"/>
                </a:tabLst>
              </a:pP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Iuran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pensiun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	</a:t>
              </a:r>
              <a:r>
                <a:rPr lang="en-US" sz="1400" u="sng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Rp     100.000,00</a:t>
              </a:r>
            </a:p>
            <a:p>
              <a:pPr marL="0" marR="0" lvl="0" indent="0" algn="l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  <a:tabLst>
                  <a:tab pos="2774950" algn="l"/>
                </a:tabLst>
              </a:pP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Penghasilan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neto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sebulan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	Rp  9.400.000,00</a:t>
              </a:r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</a:pPr>
              <a:endParaRPr lang="en-US" sz="14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</a:pP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Penghasilan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neto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setahun</a:t>
              </a:r>
              <a:endParaRPr lang="en-US" sz="14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  <a:tabLst>
                  <a:tab pos="2774950" algn="l"/>
                </a:tabLst>
              </a:pP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12 x Rp9.400.000,00	Rp112.800.000,00</a:t>
              </a:r>
            </a:p>
            <a:p>
              <a:pPr marL="0" marR="0" lvl="0" indent="0" algn="l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  <a:tabLst>
                  <a:tab pos="2774950" algn="l"/>
                </a:tabLst>
              </a:pP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PTKP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setahun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	</a:t>
              </a:r>
              <a:r>
                <a:rPr lang="en-US" sz="1400" u="sng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Rp  58.500.000,00</a:t>
              </a:r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  <a:tabLst>
                  <a:tab pos="2774950" algn="l"/>
                </a:tabLst>
              </a:pP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Ph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Kena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Pajak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setahun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	Rp  54.300.000,00</a:t>
              </a:r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  <a:tabLst>
                  <a:tab pos="3316288" algn="l"/>
                </a:tabLst>
              </a:pP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PPh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Pasal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21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terutang</a:t>
              </a:r>
              <a:endParaRPr lang="en-US" sz="1400" dirty="0">
                <a:solidFill>
                  <a:schemeClr val="dk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  <a:tabLst>
                  <a:tab pos="2774950" algn="l"/>
                </a:tabLst>
              </a:pP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5% x Rp54.300.000,00	</a:t>
              </a:r>
              <a:r>
                <a:rPr lang="en-US" sz="1400" dirty="0">
                  <a:solidFill>
                    <a:schemeClr val="dk1"/>
                  </a:solidFill>
                  <a:highlight>
                    <a:srgbClr val="00FF00"/>
                  </a:highlight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Rp    2.715.000,00</a:t>
              </a:r>
            </a:p>
            <a:p>
              <a:pPr marL="0" marR="0" lvl="0" indent="0" algn="l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</a:pP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PPh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en-US" sz="1400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Pasal</a:t>
              </a: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21 </a:t>
              </a:r>
              <a:r>
                <a:rPr lang="en-US" sz="14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per </a:t>
              </a:r>
              <a:r>
                <a:rPr lang="en-US" sz="1400" b="1" dirty="0" err="1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bulan</a:t>
              </a:r>
              <a:r>
                <a:rPr lang="en-US" sz="14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(Jan-Des)</a:t>
              </a:r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400"/>
                </a:spcBef>
                <a:spcAft>
                  <a:spcPts val="0"/>
                </a:spcAft>
                <a:buNone/>
                <a:tabLst>
                  <a:tab pos="2774950" algn="l"/>
                </a:tabLst>
              </a:pPr>
              <a:r>
                <a:rPr lang="en-US" sz="1400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Rp2.715.000,00 : 12	</a:t>
              </a:r>
              <a:r>
                <a:rPr lang="en-US" sz="1400" b="1" dirty="0">
                  <a:solidFill>
                    <a:schemeClr val="dk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Rp    226.250,00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99E83F0-496F-4E8C-9E95-3F2DFEFF41A0}"/>
                </a:ext>
              </a:extLst>
            </p:cNvPr>
            <p:cNvGrpSpPr/>
            <p:nvPr/>
          </p:nvGrpSpPr>
          <p:grpSpPr>
            <a:xfrm>
              <a:off x="7380479" y="4057463"/>
              <a:ext cx="3262026" cy="1879672"/>
              <a:chOff x="7380479" y="4057463"/>
              <a:chExt cx="3262026" cy="1879672"/>
            </a:xfrm>
          </p:grpSpPr>
          <p:sp>
            <p:nvSpPr>
              <p:cNvPr id="27" name="Rounded Rectangle 7">
                <a:extLst>
                  <a:ext uri="{FF2B5EF4-FFF2-40B4-BE49-F238E27FC236}">
                    <a16:creationId xmlns:a16="http://schemas.microsoft.com/office/drawing/2014/main" id="{1FC7CEBF-FFB7-464B-814B-ABC68EE98F1E}"/>
                  </a:ext>
                </a:extLst>
              </p:cNvPr>
              <p:cNvSpPr/>
              <p:nvPr/>
            </p:nvSpPr>
            <p:spPr>
              <a:xfrm>
                <a:off x="7380479" y="4057463"/>
                <a:ext cx="3262026" cy="291543"/>
              </a:xfrm>
              <a:prstGeom prst="roundRect">
                <a:avLst>
                  <a:gd name="adj" fmla="val 0"/>
                </a:avLst>
              </a:prstGeom>
              <a:solidFill>
                <a:srgbClr val="202C60"/>
              </a:solidFill>
              <a:ln w="381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PERHITUNGAN BULANAN DENGAN KETENTUAN SEBELUMNYA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50064C95-AEDC-4B35-BE72-669A5FB3C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92028" y="4330882"/>
                <a:ext cx="3236518" cy="1606253"/>
              </a:xfrm>
              <a:prstGeom prst="rect">
                <a:avLst/>
              </a:prstGeom>
              <a:noFill/>
              <a:ln w="41275">
                <a:solidFill>
                  <a:srgbClr val="202C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7A8953-D411-4741-A144-ADC0F598D43E}"/>
              </a:ext>
            </a:extLst>
          </p:cNvPr>
          <p:cNvGrpSpPr/>
          <p:nvPr/>
        </p:nvGrpSpPr>
        <p:grpSpPr>
          <a:xfrm>
            <a:off x="5535817" y="2555994"/>
            <a:ext cx="5763631" cy="1135167"/>
            <a:chOff x="7380479" y="4193606"/>
            <a:chExt cx="3262026" cy="540014"/>
          </a:xfrm>
        </p:grpSpPr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6751A823-37DA-4D10-9302-D26EB2378FE3}"/>
                </a:ext>
              </a:extLst>
            </p:cNvPr>
            <p:cNvSpPr txBox="1">
              <a:spLocks/>
            </p:cNvSpPr>
            <p:nvPr/>
          </p:nvSpPr>
          <p:spPr>
            <a:xfrm>
              <a:off x="7412080" y="4348653"/>
              <a:ext cx="3216465" cy="3849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Jan – Nov </a:t>
              </a:r>
              <a:r>
                <a:rPr lang="en-US" sz="1400" dirty="0">
                  <a:solidFill>
                    <a:srgbClr val="002060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: 2% x Rp10.000.000,00 = 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Rp200.000,00 </a:t>
              </a:r>
              <a:r>
                <a:rPr lang="en-US" sz="1400" dirty="0">
                  <a:solidFill>
                    <a:srgbClr val="002060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/ </a:t>
              </a:r>
              <a:r>
                <a:rPr lang="en-US" sz="1400" dirty="0" err="1">
                  <a:solidFill>
                    <a:srgbClr val="002060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bulan</a:t>
              </a:r>
              <a:endPara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endParaRP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Des </a:t>
              </a:r>
              <a:r>
                <a:rPr lang="en-US" sz="1400" dirty="0">
                  <a:solidFill>
                    <a:srgbClr val="002060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: Rp2.715.000,00 – (11 x Rp200.000,00) = 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Rp515.000,00</a:t>
              </a:r>
              <a:endParaRPr lang="en-US" sz="1600" b="1" dirty="0">
                <a:solidFill>
                  <a:srgbClr val="00206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16FC95B-4D1F-407F-BCD5-EB7B5C4AB830}"/>
                </a:ext>
              </a:extLst>
            </p:cNvPr>
            <p:cNvGrpSpPr/>
            <p:nvPr/>
          </p:nvGrpSpPr>
          <p:grpSpPr>
            <a:xfrm>
              <a:off x="7380479" y="4193606"/>
              <a:ext cx="3262026" cy="540014"/>
              <a:chOff x="7380479" y="4193606"/>
              <a:chExt cx="3262026" cy="540014"/>
            </a:xfrm>
          </p:grpSpPr>
          <p:sp>
            <p:nvSpPr>
              <p:cNvPr id="49" name="Rounded Rectangle 7">
                <a:extLst>
                  <a:ext uri="{FF2B5EF4-FFF2-40B4-BE49-F238E27FC236}">
                    <a16:creationId xmlns:a16="http://schemas.microsoft.com/office/drawing/2014/main" id="{3C213785-9F17-49DD-B44C-526A4F5C21CA}"/>
                  </a:ext>
                </a:extLst>
              </p:cNvPr>
              <p:cNvSpPr/>
              <p:nvPr/>
            </p:nvSpPr>
            <p:spPr>
              <a:xfrm>
                <a:off x="7380479" y="4193606"/>
                <a:ext cx="3262026" cy="155400"/>
              </a:xfrm>
              <a:prstGeom prst="roundRect">
                <a:avLst>
                  <a:gd name="adj" fmla="val 0"/>
                </a:avLst>
              </a:prstGeom>
              <a:solidFill>
                <a:srgbClr val="FDC81B"/>
              </a:solidFill>
              <a:ln w="381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00206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PERHITUNGAN BULANAN DENGAN TARIF EFEKTIF</a:t>
                </a:r>
              </a:p>
            </p:txBody>
          </p:sp>
          <p:sp>
            <p:nvSpPr>
              <p:cNvPr id="50" name="Rounded Rectangle 27">
                <a:extLst>
                  <a:ext uri="{FF2B5EF4-FFF2-40B4-BE49-F238E27FC236}">
                    <a16:creationId xmlns:a16="http://schemas.microsoft.com/office/drawing/2014/main" id="{FBB12EA0-83FC-4067-9DF1-16CFB796CC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1298" y="4330882"/>
                <a:ext cx="3216466" cy="402738"/>
              </a:xfrm>
              <a:prstGeom prst="rect">
                <a:avLst/>
              </a:prstGeom>
              <a:noFill/>
              <a:ln w="41275">
                <a:solidFill>
                  <a:srgbClr val="FDC81B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aphicFrame>
        <p:nvGraphicFramePr>
          <p:cNvPr id="51" name="Google Shape;677;p16">
            <a:extLst>
              <a:ext uri="{FF2B5EF4-FFF2-40B4-BE49-F238E27FC236}">
                <a16:creationId xmlns:a16="http://schemas.microsoft.com/office/drawing/2014/main" id="{82A9FC52-533F-4C73-B397-9CA5D42568ED}"/>
              </a:ext>
            </a:extLst>
          </p:cNvPr>
          <p:cNvGraphicFramePr/>
          <p:nvPr/>
        </p:nvGraphicFramePr>
        <p:xfrm>
          <a:off x="4916607" y="3862289"/>
          <a:ext cx="6932201" cy="13106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45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2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1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8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385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9060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Penghasilan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 per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bulan</a:t>
                      </a:r>
                      <a:endParaRPr sz="1200" b="1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(Rupiah)</a:t>
                      </a:r>
                      <a:endParaRPr sz="1200" b="1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 anchor="ctr"/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PPh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setahun</a:t>
                      </a:r>
                      <a:endParaRPr sz="1200" b="1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(Rupiah)</a:t>
                      </a:r>
                      <a:endParaRPr sz="1200" b="1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 anchor="ctr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PPh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 per </a:t>
                      </a:r>
                      <a:r>
                        <a:rPr lang="en-US" sz="1400" b="1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bulan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 (Rupiah)</a:t>
                      </a:r>
                      <a:endParaRPr sz="1400" b="1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Ket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.</a:t>
                      </a:r>
                      <a:endParaRPr sz="1200" b="1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1" u="none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Existing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Jan-Des</a:t>
                      </a:r>
                      <a:endParaRPr sz="1200" b="1" i="0" u="none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Tarif Efektif</a:t>
                      </a:r>
                      <a:endParaRPr sz="1200" b="1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Jan-Nov</a:t>
                      </a:r>
                      <a:endParaRPr sz="1200" b="1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Des</a:t>
                      </a:r>
                      <a:endParaRPr sz="1200" b="1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Tuan R</a:t>
                      </a:r>
                      <a:endParaRPr sz="12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10.000.000</a:t>
                      </a:r>
                      <a:endParaRPr sz="12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202C60"/>
                          </a:solidFill>
                          <a:highlight>
                            <a:srgbClr val="00FF00"/>
                          </a:highlight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2.715.000</a:t>
                      </a:r>
                      <a:endParaRPr sz="1200" b="1" dirty="0">
                        <a:solidFill>
                          <a:srgbClr val="202C60"/>
                        </a:solidFill>
                        <a:highlight>
                          <a:srgbClr val="00FF00"/>
                        </a:highligh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226.250</a:t>
                      </a:r>
                      <a:endParaRPr sz="12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200.000</a:t>
                      </a:r>
                      <a:endParaRPr sz="12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515.000</a:t>
                      </a:r>
                      <a:endParaRPr sz="12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Tarif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efektif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 2% </a:t>
                      </a:r>
                      <a:endParaRPr sz="12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(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Tabel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ea typeface="Quattrocento Sans"/>
                          <a:cs typeface="Segoe UI" panose="020B0502040204020203" pitchFamily="34" charset="0"/>
                          <a:sym typeface="Quattrocento Sans"/>
                        </a:rPr>
                        <a:t> A baris 9)</a:t>
                      </a:r>
                      <a:endParaRPr sz="12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ea typeface="Quattrocento Sans"/>
                        <a:cs typeface="Segoe UI" panose="020B0502040204020203" pitchFamily="34" charset="0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3A2D7E4B-CEEA-4B87-93C9-BFBA918A28C8}"/>
              </a:ext>
            </a:extLst>
          </p:cNvPr>
          <p:cNvGrpSpPr/>
          <p:nvPr/>
        </p:nvGrpSpPr>
        <p:grpSpPr>
          <a:xfrm>
            <a:off x="6827520" y="6500201"/>
            <a:ext cx="5323332" cy="261610"/>
            <a:chOff x="6827520" y="6570482"/>
            <a:chExt cx="5323332" cy="26161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8355799-F712-4DA4-BCA7-F1EF6F58A7B7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FD1DC1A-5A1A-458E-92C1-045629B291A2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786784-3545-42F2-8A76-DAFEB43FC549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1B28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lang="en-ID" sz="1100">
                <a:solidFill>
                  <a:srgbClr val="1B28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73B73B-B65A-4C63-A673-A5A29871B1A8}"/>
              </a:ext>
            </a:extLst>
          </p:cNvPr>
          <p:cNvGrpSpPr/>
          <p:nvPr/>
        </p:nvGrpSpPr>
        <p:grpSpPr>
          <a:xfrm>
            <a:off x="11676063" y="512763"/>
            <a:ext cx="968057" cy="503237"/>
            <a:chOff x="11676063" y="512763"/>
            <a:chExt cx="968057" cy="50323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3C2D531-EB05-40D1-976C-440613CE3728}"/>
                </a:ext>
              </a:extLst>
            </p:cNvPr>
            <p:cNvSpPr/>
            <p:nvPr/>
          </p:nvSpPr>
          <p:spPr>
            <a:xfrm>
              <a:off x="11691565" y="512763"/>
              <a:ext cx="952555" cy="50323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1855DD-4BAA-4670-BB79-C84040B93DD6}"/>
                </a:ext>
              </a:extLst>
            </p:cNvPr>
            <p:cNvSpPr txBox="1"/>
            <p:nvPr/>
          </p:nvSpPr>
          <p:spPr>
            <a:xfrm>
              <a:off x="11676063" y="579715"/>
              <a:ext cx="515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86D97590-762A-4195-94D7-B2FB2727B4AE}" type="slidenum">
                <a:rPr lang="en-US" b="1" smtClean="0">
                  <a:latin typeface="Segoe UI" panose="020B0502040204020203" pitchFamily="34" charset="0"/>
                  <a:cs typeface="Segoe UI" panose="020B0502040204020203" pitchFamily="34" charset="0"/>
                </a:rPr>
                <a:t>9</a:t>
              </a:fld>
              <a:endParaRPr lang="en-ID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C19ABA-104F-B515-3DFE-25701CF0A3C6}"/>
              </a:ext>
            </a:extLst>
          </p:cNvPr>
          <p:cNvSpPr txBox="1"/>
          <p:nvPr/>
        </p:nvSpPr>
        <p:spPr>
          <a:xfrm>
            <a:off x="4900855" y="5328753"/>
            <a:ext cx="6943217" cy="1015663"/>
          </a:xfrm>
          <a:prstGeom prst="rect">
            <a:avLst/>
          </a:prstGeom>
          <a:solidFill>
            <a:srgbClr val="202C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Cara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penghitungan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PPh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Pasal 21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menggunakan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tarif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efektif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lebih</a:t>
            </a:r>
            <a:r>
              <a:rPr lang="en-US" sz="20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sederhana</a:t>
            </a:r>
            <a:r>
              <a:rPr lang="en-US" sz="20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 </a:t>
            </a:r>
            <a:r>
              <a:rPr lang="en-US" sz="2000" b="1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beban</a:t>
            </a:r>
            <a:r>
              <a:rPr lang="en-US" sz="20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setahun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u="sng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000" b="1" u="sng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u="sng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berbeda</a:t>
            </a:r>
            <a:r>
              <a:rPr lang="en-US" sz="20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dibandingkan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ketentuan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sebelumnya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id-ID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9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heme/theme1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 Presentasi Branding Baru - Putih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5640</TotalTime>
  <Words>4781</Words>
  <Application>Microsoft Office PowerPoint</Application>
  <PresentationFormat>Widescreen</PresentationFormat>
  <Paragraphs>1162</Paragraphs>
  <Slides>75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Arial</vt:lpstr>
      <vt:lpstr>Calibri</vt:lpstr>
      <vt:lpstr>Calibri Light</vt:lpstr>
      <vt:lpstr>DIN Medium</vt:lpstr>
      <vt:lpstr>Segoe UI</vt:lpstr>
      <vt:lpstr>Segoe UI Semibold</vt:lpstr>
      <vt:lpstr>Segoe UI Semilight</vt:lpstr>
      <vt:lpstr>Trebuchet MS</vt:lpstr>
      <vt:lpstr>Wingdings</vt:lpstr>
      <vt:lpstr>2_Office Theme</vt:lpstr>
      <vt:lpstr>Cover Presentasi Branding Baru - Putih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e-Filing</dc:title>
  <dc:creator>Andhika Saputra</dc:creator>
  <cp:keywords>PAJAK</cp:keywords>
  <cp:lastModifiedBy>Hero Putra Novanto</cp:lastModifiedBy>
  <cp:revision>204</cp:revision>
  <dcterms:created xsi:type="dcterms:W3CDTF">2017-01-11T04:55:28Z</dcterms:created>
  <dcterms:modified xsi:type="dcterms:W3CDTF">2024-02-23T04:10:25Z</dcterms:modified>
</cp:coreProperties>
</file>