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1" r:id="rId1"/>
    <p:sldMasterId id="2147483713" r:id="rId2"/>
    <p:sldMasterId id="2147483725" r:id="rId3"/>
  </p:sldMasterIdLst>
  <p:notesMasterIdLst>
    <p:notesMasterId r:id="rId31"/>
  </p:notesMasterIdLst>
  <p:sldIdLst>
    <p:sldId id="2147469687" r:id="rId4"/>
    <p:sldId id="2147469709" r:id="rId5"/>
    <p:sldId id="2147469688" r:id="rId6"/>
    <p:sldId id="2147469689" r:id="rId7"/>
    <p:sldId id="2147469690" r:id="rId8"/>
    <p:sldId id="2147469710" r:id="rId9"/>
    <p:sldId id="2147469692" r:id="rId10"/>
    <p:sldId id="2147469703" r:id="rId11"/>
    <p:sldId id="2147469702" r:id="rId12"/>
    <p:sldId id="2147469693" r:id="rId13"/>
    <p:sldId id="2147469694" r:id="rId14"/>
    <p:sldId id="2147469681" r:id="rId15"/>
    <p:sldId id="282" r:id="rId16"/>
    <p:sldId id="2147469704" r:id="rId17"/>
    <p:sldId id="2147469707" r:id="rId18"/>
    <p:sldId id="2147469708" r:id="rId19"/>
    <p:sldId id="283" r:id="rId20"/>
    <p:sldId id="2147469698" r:id="rId21"/>
    <p:sldId id="280" r:id="rId22"/>
    <p:sldId id="281" r:id="rId23"/>
    <p:sldId id="2147469705" r:id="rId24"/>
    <p:sldId id="2147469706" r:id="rId25"/>
    <p:sldId id="2147469711" r:id="rId26"/>
    <p:sldId id="2147469683" r:id="rId27"/>
    <p:sldId id="2147469684" r:id="rId28"/>
    <p:sldId id="2147469697" r:id="rId29"/>
    <p:sldId id="2147469678" r:id="rId30"/>
  </p:sldIdLst>
  <p:sldSz cx="12192000" cy="6858000"/>
  <p:notesSz cx="6858000" cy="9144000"/>
  <p:embeddedFontLst>
    <p:embeddedFont>
      <p:font typeface="Bookman Old Style" panose="02050604050505020204" pitchFamily="18" charset="0"/>
      <p:regular r:id="rId32"/>
      <p:bold r:id="rId33"/>
      <p:italic r:id="rId34"/>
      <p:bold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Tw Cen MT Condensed" panose="020B0606020104020203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3" roundtripDataSignature="AMtx7mj1MDSMguY7PP00oGdc4xZuigzL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365" initials="O" lastIdx="1" clrIdx="0">
    <p:extLst>
      <p:ext uri="{19B8F6BF-5375-455C-9EA6-DF929625EA0E}">
        <p15:presenceInfo xmlns:p15="http://schemas.microsoft.com/office/powerpoint/2012/main" userId="O365" providerId="None"/>
      </p:ext>
    </p:extLst>
  </p:cmAuthor>
  <p:cmAuthor id="2" name="SEKRETARIAT" initials="S" lastIdx="1" clrIdx="1">
    <p:extLst>
      <p:ext uri="{19B8F6BF-5375-455C-9EA6-DF929625EA0E}">
        <p15:presenceInfo xmlns:p15="http://schemas.microsoft.com/office/powerpoint/2012/main" userId="SEKRETARI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C7F5E9"/>
    <a:srgbClr val="1D9A78"/>
    <a:srgbClr val="5C240D"/>
    <a:srgbClr val="D731B3"/>
    <a:srgbClr val="ED7D31"/>
    <a:srgbClr val="00B0F0"/>
    <a:srgbClr val="4E84A0"/>
    <a:srgbClr val="E83436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E3426F-DF80-48E0-970C-EFCFFD24FAEB}">
  <a:tblStyle styleId="{3FE3426F-DF80-48E0-970C-EFCFFD24FA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6E6F23B-64CA-47D9-B3D6-F535FD15EED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82" d="100"/>
          <a:sy n="82" d="100"/>
        </p:scale>
        <p:origin x="465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188" Type="http://schemas.openxmlformats.org/officeDocument/2006/relationships/tableStyles" Target="tableStyles.xml"/><Relationship Id="rId7" Type="http://schemas.openxmlformats.org/officeDocument/2006/relationships/slide" Target="slides/slide4.xml"/><Relationship Id="rId18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8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18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8" Type="http://schemas.openxmlformats.org/officeDocument/2006/relationships/slide" Target="slides/slide5.xml"/><Relationship Id="rId184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8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w Cen MT" panose="020B0602020104020603" pitchFamily="34" charset="0"/>
        <a:ea typeface="Tw Cen MT" panose="020B06020201040206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3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100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90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77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31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31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11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80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52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115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57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w Cen MT" panose="020B0602020104020603" pitchFamily="34" charset="0"/>
            </a:endParaRPr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2618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289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025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170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693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016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490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26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062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27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73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w Cen MT" panose="020B0602020104020603" pitchFamily="34" charset="0"/>
            </a:endParaRPr>
          </a:p>
        </p:txBody>
      </p:sp>
      <p:sp>
        <p:nvSpPr>
          <p:cNvPr id="139" name="Google Shape;13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99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1" name="Google Shape;80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44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3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0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67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70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98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E7E2-2ECB-C36F-75CB-55C13020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C288-85BB-BD7A-D719-0B52AC029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BA24B-DEE6-C2C1-FB48-1488F687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FE14-2813-65A6-E123-25D0379B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707D-8E4D-BB41-DE34-F02B7ED4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810C-C6DD-4B46-AA0F-25B40F11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DB212-1E5C-3AEA-E829-14A173480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5EFF-C019-9AAB-D6C6-D2A5B7AF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9E5B-B475-7046-1103-D3767B2E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C8A0C-293F-D193-410F-1D5C2D1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03D1A-F357-3760-DBE4-D8603C01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DA8AF-FE02-A7BC-EBE3-27B56D1B0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E655-F516-3FEB-F234-33EBF2FC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ABC9D-860E-C116-6406-7232753A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59D9-C9E3-B4E7-95AD-3AB66CBF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B812-96D9-42CB-8BA7-F70207F6A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109FF-EC0B-4C03-9A82-8DDB6164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BF19-7A9C-4625-B034-45F3A817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DE82-E9AF-4C54-9156-2CDAE78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756B-54E4-43B8-B5F5-E988F034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19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FD4A-8CF0-47C8-9998-60DB2AE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E69D-6435-492C-86DE-FEB07E73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D21A-61F4-44E8-82E7-165E000D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191D-E48A-4189-BD1B-57C6CBD5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7878-5063-4A56-B775-55895731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360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D1AD-C9C9-4A52-A499-9A5C2F17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87D9-AE2F-43F6-9C92-FCD88C03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D427-89D7-448B-8331-5BDAF6DA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3ECD-73AC-4690-AA1A-D2BE848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0B9-EE2D-4D8C-9ED6-025893D0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961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20D-5D11-4003-8C96-791C9B22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D2B2-06DC-4464-B6BC-BA48C026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EB91-F25E-4F4A-A87D-A69F8310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59AA-C425-4366-AB27-ACF8DA66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49F3-70A6-4B59-A89E-195C50C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96B4-F7BA-462A-ADC2-0D5A1DC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203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3B3-1C51-4889-9859-052559F0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AC919-0097-400A-907D-941E4ABD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94FA-2A54-4CB1-98ED-ABC720D8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571A-0F46-4FA7-84CB-7F01630B8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AF010-2173-4587-8752-F229DD1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1FA04-9712-4AE4-BFBA-E3FB6657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0F72D-9CF3-4C06-A0EE-99FA832C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EC3A7-64E4-45D6-9CAD-729560E5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69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EE1-34EB-4213-8DDB-BFFD0549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2235-EADA-4ACB-B879-18B7A878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F052-8647-4781-84C8-D0B78CD8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1ACD-9607-4F63-B25C-4375DCC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820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DA1BE-3943-4D2F-9D13-62A7358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7D34A-4F40-4918-9AA0-BB745FCE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C5650-58C9-489E-8929-70DB2B6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0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481-1BED-4E8A-8499-EE486CDA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05DD-6D81-442F-B76C-174F8A6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A698-C147-4A8F-A6CA-D89D9BC03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D73F-142E-43D9-A28C-AA44C92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FCC6-D2BF-4997-905B-1E499522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6BB5-89E8-4279-BF48-A4B2398B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28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8F20-83C8-A6E2-4ADE-D7CE45C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3D49-46F4-76EA-A8DF-7BE4A46F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EA277-C3BF-CE8A-0FF6-4E7E6129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9BFD-2898-F03C-E952-372FF4C4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7587-B066-139F-D562-2FCBC0E4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5C08-AD41-4DAF-BFCC-62EC4EA3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DAA81-8478-4F43-AAAC-1F19373BA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581E5-3192-44BD-80ED-01B5C8C3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FDA8-1C6D-4F4A-91EF-CA3337E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660A5-20EC-4CDF-9225-1EB46E3A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D2C4-6CF0-462E-8337-999671C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0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5995-4BFF-43E0-934E-073CC99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1E2C-7BE1-4CC8-839F-071200D1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795A-FDE2-45B5-AA8F-F0F654B2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97ED-4B23-4202-BA71-09DECC2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275F5-8BCF-41BF-BBBC-525D345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923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1D1E-50CE-46E9-8025-E14C1188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82169-539B-44B1-A00F-9FADA945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5D74-791A-4F2B-BB0C-0342EF0E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9F8F-1A78-4307-8ED9-894BD3A2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3403-C1AD-48FF-9EE6-0189DBCD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594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B812-96D9-42CB-8BA7-F70207F6A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109FF-EC0B-4C03-9A82-8DDB6164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BF19-7A9C-4625-B034-45F3A817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DE82-E9AF-4C54-9156-2CDAE783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756B-54E4-43B8-B5F5-E988F034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5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FD4A-8CF0-47C8-9998-60DB2AE3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E69D-6435-492C-86DE-FEB07E73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D21A-61F4-44E8-82E7-165E000D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191D-E48A-4189-BD1B-57C6CBD5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7878-5063-4A56-B775-55895731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85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D1AD-C9C9-4A52-A499-9A5C2F17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87D9-AE2F-43F6-9C92-FCD88C03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D427-89D7-448B-8331-5BDAF6DA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3ECD-73AC-4690-AA1A-D2BE848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0B9-EE2D-4D8C-9ED6-025893D0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46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20D-5D11-4003-8C96-791C9B22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D2B2-06DC-4464-B6BC-BA48C026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EB91-F25E-4F4A-A87D-A69F8310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59AA-C425-4366-AB27-ACF8DA66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049F3-70A6-4B59-A89E-195C50C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96B4-F7BA-462A-ADC2-0D5A1DC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0187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3B3-1C51-4889-9859-052559F0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AC919-0097-400A-907D-941E4ABD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94FA-2A54-4CB1-98ED-ABC720D8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571A-0F46-4FA7-84CB-7F01630B8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AF010-2173-4587-8752-F229DD15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1FA04-9712-4AE4-BFBA-E3FB6657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0F72D-9CF3-4C06-A0EE-99FA832C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EC3A7-64E4-45D6-9CAD-729560E5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93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EE1-34EB-4213-8DDB-BFFD0549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72235-EADA-4ACB-B879-18B7A878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F052-8647-4781-84C8-D0B78CD8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1ACD-9607-4F63-B25C-4375DCC2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164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DA1BE-3943-4D2F-9D13-62A7358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7D34A-4F40-4918-9AA0-BB745FCE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C5650-58C9-489E-8929-70DB2B6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652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DC1C-2443-7109-D089-C75F3680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59F5F-D3FA-82EA-5BF8-594959D47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0679-7F77-EB0B-BF2F-6DB2EB61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1A22-2476-3D57-76F0-075E8F26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7083-3B6D-5B92-F71A-91ED3547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8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481-1BED-4E8A-8499-EE486CDA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05DD-6D81-442F-B76C-174F8A6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7A698-C147-4A8F-A6CA-D89D9BC03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D73F-142E-43D9-A28C-AA44C92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FCC6-D2BF-4997-905B-1E499522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6BB5-89E8-4279-BF48-A4B2398B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887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5C08-AD41-4DAF-BFCC-62EC4EA3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DAA81-8478-4F43-AAAC-1F19373BA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581E5-3192-44BD-80ED-01B5C8C3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FDA8-1C6D-4F4A-91EF-CA3337E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660A5-20EC-4CDF-9225-1EB46E3A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DD2C4-6CF0-462E-8337-999671C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656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5995-4BFF-43E0-934E-073CC991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1E2C-7BE1-4CC8-839F-071200D1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795A-FDE2-45B5-AA8F-F0F654B2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97ED-4B23-4202-BA71-09DECC2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275F5-8BCF-41BF-BBBC-525D345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289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1D1E-50CE-46E9-8025-E14C1188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82169-539B-44B1-A00F-9FADA945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5D74-791A-4F2B-BB0C-0342EF0E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9F8F-1A78-4307-8ED9-894BD3A2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3403-C1AD-48FF-9EE6-0189DBCD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375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AEB3-42CA-E936-06DB-AC676A95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F579-D269-BD6F-0C28-75E2958B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8A56A-F06B-3A9D-C682-536DF9C5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7CB34-FEF3-E25F-4D98-04A152EF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AC0E-1CEB-7ACF-EA87-CB86FAFC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1B9E-E89B-782C-1891-BE43AF5F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4316-27D9-AF7C-9A84-FAC69970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23727-BA7E-7E96-1DBF-820FFB4A1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6D86A-256E-5674-E588-353AD191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6DA58-5E41-3E14-D75D-10731914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02B9-8DB7-97C4-E5CC-11EB0559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C1843-FF93-D890-0549-389D2AD5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25722-2695-82F4-468E-A8A1295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D273A-2D58-362A-FF18-3B271BE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A107-244B-C6F6-4204-1BCABD81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DB25A-11A2-9BFF-053E-E8FD2B36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78CD2-BB20-3783-FE7F-DCA4B3F3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DA0-F22F-7CD1-C98B-2F8F897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D2B0F-E27E-DFEF-7E01-ED6F1C3D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2A1A3-7F22-C619-61B9-284B1292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D0C7E-2107-F9BA-8A14-8C6EDF4E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8240-0A2B-26DA-ECCC-8200FA20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04BC-5B84-E27D-71E8-F1F131B0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0275-DC3E-9359-F04D-54A3AF933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E752-463F-F339-012B-2DF06802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8095-7757-B9CB-45BE-5819A775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06FDC-F11F-4420-2C76-81F5CFA5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0DEB-570C-4B30-F0ED-94CD7FEC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5CD34-5C58-D284-EA5C-0AA836CF3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97014-AE20-3052-BC62-2EDE4D884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A7251-0032-132A-2107-B210C3D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52733-92E3-B464-C611-10AA4230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EEAFB-9A19-0CA4-AFD0-0812F5A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FD373-2749-3765-F011-78186DC3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AEC2A-3B2F-F7F7-6D2A-2D4D64C22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4B68-1389-BF21-DED7-97FA6C668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CB81-83DA-8FA9-7080-AB963D467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6B79-D45F-D598-18E7-1F110B7AA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53E74E0-2693-4FE9-8720-43C64D9D0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6BF8C2-6B0D-4CB1-8035-0CE888F244EE}"/>
              </a:ext>
            </a:extLst>
          </p:cNvPr>
          <p:cNvGrpSpPr/>
          <p:nvPr userDrawn="1"/>
        </p:nvGrpSpPr>
        <p:grpSpPr>
          <a:xfrm>
            <a:off x="-4444" y="6654800"/>
            <a:ext cx="12235973" cy="208280"/>
            <a:chOff x="-4444" y="6328548"/>
            <a:chExt cx="12235973" cy="534532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3FB06333-6FB9-408F-9AAA-42ED1C8E1D87}"/>
                </a:ext>
              </a:extLst>
            </p:cNvPr>
            <p:cNvSpPr/>
            <p:nvPr/>
          </p:nvSpPr>
          <p:spPr>
            <a:xfrm flipH="1">
              <a:off x="1056323" y="6328548"/>
              <a:ext cx="11175206" cy="509624"/>
            </a:xfrm>
            <a:custGeom>
              <a:avLst/>
              <a:gdLst>
                <a:gd name="connsiteX0" fmla="*/ 0 w 10677331"/>
                <a:gd name="connsiteY0" fmla="*/ 0 h 509624"/>
                <a:gd name="connsiteX1" fmla="*/ 10677331 w 10677331"/>
                <a:gd name="connsiteY1" fmla="*/ 0 h 509624"/>
                <a:gd name="connsiteX2" fmla="*/ 10677331 w 10677331"/>
                <a:gd name="connsiteY2" fmla="*/ 509624 h 509624"/>
                <a:gd name="connsiteX3" fmla="*/ 0 w 10677331"/>
                <a:gd name="connsiteY3" fmla="*/ 509624 h 509624"/>
                <a:gd name="connsiteX4" fmla="*/ 0 w 10677331"/>
                <a:gd name="connsiteY4" fmla="*/ 0 h 509624"/>
                <a:gd name="connsiteX0" fmla="*/ 0 w 10677331"/>
                <a:gd name="connsiteY0" fmla="*/ 0 h 509624"/>
                <a:gd name="connsiteX1" fmla="*/ 10514771 w 10677331"/>
                <a:gd name="connsiteY1" fmla="*/ 10160 h 509624"/>
                <a:gd name="connsiteX2" fmla="*/ 10677331 w 10677331"/>
                <a:gd name="connsiteY2" fmla="*/ 509624 h 509624"/>
                <a:gd name="connsiteX3" fmla="*/ 0 w 10677331"/>
                <a:gd name="connsiteY3" fmla="*/ 509624 h 509624"/>
                <a:gd name="connsiteX4" fmla="*/ 0 w 10677331"/>
                <a:gd name="connsiteY4" fmla="*/ 0 h 50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331" h="509624">
                  <a:moveTo>
                    <a:pt x="0" y="0"/>
                  </a:moveTo>
                  <a:lnTo>
                    <a:pt x="10514771" y="10160"/>
                  </a:lnTo>
                  <a:lnTo>
                    <a:pt x="10677331" y="509624"/>
                  </a:lnTo>
                  <a:lnTo>
                    <a:pt x="0" y="509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97F991B-F533-4EFA-AC4C-FFCAC89F3679}"/>
                </a:ext>
              </a:extLst>
            </p:cNvPr>
            <p:cNvSpPr/>
            <p:nvPr/>
          </p:nvSpPr>
          <p:spPr>
            <a:xfrm flipH="1">
              <a:off x="-4444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D9E2A2D8-DC91-47D6-8853-07FABCFE2F1C}"/>
                </a:ext>
              </a:extLst>
            </p:cNvPr>
            <p:cNvSpPr/>
            <p:nvPr/>
          </p:nvSpPr>
          <p:spPr>
            <a:xfrm flipH="1">
              <a:off x="338120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DE2E49DD-0249-4E1C-B557-628E6CBA20EB}"/>
                </a:ext>
              </a:extLst>
            </p:cNvPr>
            <p:cNvSpPr/>
            <p:nvPr/>
          </p:nvSpPr>
          <p:spPr>
            <a:xfrm flipH="1">
              <a:off x="680686" y="6348376"/>
              <a:ext cx="415166" cy="514704"/>
            </a:xfrm>
            <a:custGeom>
              <a:avLst/>
              <a:gdLst>
                <a:gd name="connsiteX0" fmla="*/ 0 w 375479"/>
                <a:gd name="connsiteY0" fmla="*/ 0 h 509624"/>
                <a:gd name="connsiteX1" fmla="*/ 375479 w 375479"/>
                <a:gd name="connsiteY1" fmla="*/ 0 h 509624"/>
                <a:gd name="connsiteX2" fmla="*/ 375479 w 375479"/>
                <a:gd name="connsiteY2" fmla="*/ 509624 h 509624"/>
                <a:gd name="connsiteX3" fmla="*/ 0 w 375479"/>
                <a:gd name="connsiteY3" fmla="*/ 509624 h 509624"/>
                <a:gd name="connsiteX4" fmla="*/ 0 w 375479"/>
                <a:gd name="connsiteY4" fmla="*/ 0 h 509624"/>
                <a:gd name="connsiteX0" fmla="*/ 0 w 472634"/>
                <a:gd name="connsiteY0" fmla="*/ 0 h 511529"/>
                <a:gd name="connsiteX1" fmla="*/ 472634 w 472634"/>
                <a:gd name="connsiteY1" fmla="*/ 1905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0 h 511529"/>
                <a:gd name="connsiteX1" fmla="*/ 320234 w 472634"/>
                <a:gd name="connsiteY1" fmla="*/ 0 h 511529"/>
                <a:gd name="connsiteX2" fmla="*/ 472634 w 472634"/>
                <a:gd name="connsiteY2" fmla="*/ 511529 h 511529"/>
                <a:gd name="connsiteX3" fmla="*/ 97155 w 472634"/>
                <a:gd name="connsiteY3" fmla="*/ 511529 h 511529"/>
                <a:gd name="connsiteX4" fmla="*/ 0 w 472634"/>
                <a:gd name="connsiteY4" fmla="*/ 0 h 511529"/>
                <a:gd name="connsiteX0" fmla="*/ 0 w 472634"/>
                <a:gd name="connsiteY0" fmla="*/ 3810 h 515339"/>
                <a:gd name="connsiteX1" fmla="*/ 348809 w 472634"/>
                <a:gd name="connsiteY1" fmla="*/ 0 h 515339"/>
                <a:gd name="connsiteX2" fmla="*/ 472634 w 472634"/>
                <a:gd name="connsiteY2" fmla="*/ 515339 h 515339"/>
                <a:gd name="connsiteX3" fmla="*/ 97155 w 472634"/>
                <a:gd name="connsiteY3" fmla="*/ 515339 h 515339"/>
                <a:gd name="connsiteX4" fmla="*/ 0 w 472634"/>
                <a:gd name="connsiteY4" fmla="*/ 3810 h 515339"/>
                <a:gd name="connsiteX0" fmla="*/ 0 w 516449"/>
                <a:gd name="connsiteY0" fmla="*/ 7620 h 515339"/>
                <a:gd name="connsiteX1" fmla="*/ 392624 w 516449"/>
                <a:gd name="connsiteY1" fmla="*/ 0 h 515339"/>
                <a:gd name="connsiteX2" fmla="*/ 516449 w 516449"/>
                <a:gd name="connsiteY2" fmla="*/ 515339 h 515339"/>
                <a:gd name="connsiteX3" fmla="*/ 140970 w 516449"/>
                <a:gd name="connsiteY3" fmla="*/ 515339 h 515339"/>
                <a:gd name="connsiteX4" fmla="*/ 0 w 516449"/>
                <a:gd name="connsiteY4" fmla="*/ 7620 h 515339"/>
                <a:gd name="connsiteX0" fmla="*/ 0 w 516449"/>
                <a:gd name="connsiteY0" fmla="*/ 1905 h 509624"/>
                <a:gd name="connsiteX1" fmla="*/ 354524 w 516449"/>
                <a:gd name="connsiteY1" fmla="*/ 0 h 509624"/>
                <a:gd name="connsiteX2" fmla="*/ 516449 w 516449"/>
                <a:gd name="connsiteY2" fmla="*/ 509624 h 509624"/>
                <a:gd name="connsiteX3" fmla="*/ 140970 w 516449"/>
                <a:gd name="connsiteY3" fmla="*/ 509624 h 509624"/>
                <a:gd name="connsiteX4" fmla="*/ 0 w 516449"/>
                <a:gd name="connsiteY4" fmla="*/ 1905 h 509624"/>
                <a:gd name="connsiteX0" fmla="*/ 0 w 516449"/>
                <a:gd name="connsiteY0" fmla="*/ 1905 h 514704"/>
                <a:gd name="connsiteX1" fmla="*/ 354524 w 516449"/>
                <a:gd name="connsiteY1" fmla="*/ 0 h 514704"/>
                <a:gd name="connsiteX2" fmla="*/ 516449 w 516449"/>
                <a:gd name="connsiteY2" fmla="*/ 509624 h 514704"/>
                <a:gd name="connsiteX3" fmla="*/ 191127 w 516449"/>
                <a:gd name="connsiteY3" fmla="*/ 514704 h 514704"/>
                <a:gd name="connsiteX4" fmla="*/ 0 w 516449"/>
                <a:gd name="connsiteY4" fmla="*/ 1905 h 514704"/>
                <a:gd name="connsiteX0" fmla="*/ 0 w 546543"/>
                <a:gd name="connsiteY0" fmla="*/ 1905 h 514704"/>
                <a:gd name="connsiteX1" fmla="*/ 354524 w 546543"/>
                <a:gd name="connsiteY1" fmla="*/ 0 h 514704"/>
                <a:gd name="connsiteX2" fmla="*/ 546543 w 546543"/>
                <a:gd name="connsiteY2" fmla="*/ 507084 h 514704"/>
                <a:gd name="connsiteX3" fmla="*/ 191127 w 546543"/>
                <a:gd name="connsiteY3" fmla="*/ 514704 h 514704"/>
                <a:gd name="connsiteX4" fmla="*/ 0 w 546543"/>
                <a:gd name="connsiteY4" fmla="*/ 1905 h 5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543" h="514704">
                  <a:moveTo>
                    <a:pt x="0" y="1905"/>
                  </a:moveTo>
                  <a:lnTo>
                    <a:pt x="354524" y="0"/>
                  </a:lnTo>
                  <a:lnTo>
                    <a:pt x="546543" y="507084"/>
                  </a:lnTo>
                  <a:lnTo>
                    <a:pt x="191127" y="514704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B2E5-2249-4869-8E23-586149F1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9D24-9B0F-4A4D-B410-7AB49D3F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808E-DB61-4DF8-9441-8577CC31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D0ED-0A14-4FAD-867C-BF698057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117B-F887-4B0D-995D-0E3755E0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Google Shape;234;p5">
            <a:extLst>
              <a:ext uri="{FF2B5EF4-FFF2-40B4-BE49-F238E27FC236}">
                <a16:creationId xmlns:a16="http://schemas.microsoft.com/office/drawing/2014/main" id="{D7917305-A34F-4CE8-B3F2-6D220EA9268F}"/>
              </a:ext>
            </a:extLst>
          </p:cNvPr>
          <p:cNvSpPr/>
          <p:nvPr userDrawn="1"/>
        </p:nvSpPr>
        <p:spPr>
          <a:xfrm>
            <a:off x="0" y="4355"/>
            <a:ext cx="12192000" cy="68493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5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53E74E0-2693-4FE9-8720-43C64D9D0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5B2E5-2249-4869-8E23-586149F1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9D24-9B0F-4A4D-B410-7AB49D3F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808E-DB61-4DF8-9441-8577CC312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BAC0-A518-4849-BBAE-D196F517E3AF}" type="datetimeFigureOut">
              <a:rPr lang="en-ID" smtClean="0"/>
              <a:t>15/07/2024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D0ED-0A14-4FAD-867C-BF698057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F117B-F887-4B0D-995D-0E3755E0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F05A-B845-4777-8330-905B1E1C6995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Google Shape;234;p5">
            <a:extLst>
              <a:ext uri="{FF2B5EF4-FFF2-40B4-BE49-F238E27FC236}">
                <a16:creationId xmlns:a16="http://schemas.microsoft.com/office/drawing/2014/main" id="{D7917305-A34F-4CE8-B3F2-6D220EA9268F}"/>
              </a:ext>
            </a:extLst>
          </p:cNvPr>
          <p:cNvSpPr/>
          <p:nvPr userDrawn="1"/>
        </p:nvSpPr>
        <p:spPr>
          <a:xfrm>
            <a:off x="0" y="4355"/>
            <a:ext cx="12192000" cy="68493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8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8DDCEB3-CC94-4937-A273-CAA7FEA42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53" r="9653" b="43907"/>
          <a:stretch/>
        </p:blipFill>
        <p:spPr>
          <a:xfrm>
            <a:off x="1" y="1641624"/>
            <a:ext cx="12223918" cy="5263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B4E9218-0346-453D-B327-90114F40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14" b="15102"/>
          <a:stretch/>
        </p:blipFill>
        <p:spPr>
          <a:xfrm>
            <a:off x="-2" y="3486684"/>
            <a:ext cx="12192002" cy="3213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1171B-2615-465D-A623-428190E59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" y="135462"/>
            <a:ext cx="840174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C5421-D1CD-4ABF-9A4B-F13CE50972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25142" r="17839" b="-8528"/>
          <a:stretch/>
        </p:blipFill>
        <p:spPr>
          <a:xfrm>
            <a:off x="9975426" y="103258"/>
            <a:ext cx="2147139" cy="91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30BEA-52C3-4EEC-875B-20B7588C6FED}"/>
              </a:ext>
            </a:extLst>
          </p:cNvPr>
          <p:cNvSpPr txBox="1"/>
          <p:nvPr/>
        </p:nvSpPr>
        <p:spPr>
          <a:xfrm>
            <a:off x="1326232" y="264026"/>
            <a:ext cx="236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PEMERINTAH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KOTA SEMARANG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Google Shape;123;p1">
            <a:extLst>
              <a:ext uri="{FF2B5EF4-FFF2-40B4-BE49-F238E27FC236}">
                <a16:creationId xmlns:a16="http://schemas.microsoft.com/office/drawing/2014/main" id="{901F967A-A102-4000-818A-BC0DDA5EFF3B}"/>
              </a:ext>
            </a:extLst>
          </p:cNvPr>
          <p:cNvSpPr txBox="1"/>
          <p:nvPr/>
        </p:nvSpPr>
        <p:spPr>
          <a:xfrm>
            <a:off x="1737909" y="1207322"/>
            <a:ext cx="87161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</a:pPr>
            <a:r>
              <a:rPr lang="en-US" sz="4800" b="1" i="0" u="none" strike="noStrike" cap="none" dirty="0">
                <a:ln w="25400" cap="flat" cmpd="thinThick">
                  <a:noFill/>
                  <a:bevel/>
                </a:ln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EVALUASI DAN TINDAK LANJUT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</a:pPr>
            <a:r>
              <a:rPr lang="en-US" sz="4800" b="1" i="0" u="none" strike="noStrike" cap="none" dirty="0">
                <a:ln w="25400" cap="flat" cmpd="thinThick">
                  <a:noFill/>
                  <a:bevel/>
                </a:ln>
                <a:solidFill>
                  <a:srgbClr val="C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RENCANA AKSI</a:t>
            </a:r>
          </a:p>
        </p:txBody>
      </p:sp>
      <p:sp>
        <p:nvSpPr>
          <p:cNvPr id="10" name="Google Shape;124;p1">
            <a:extLst>
              <a:ext uri="{FF2B5EF4-FFF2-40B4-BE49-F238E27FC236}">
                <a16:creationId xmlns:a16="http://schemas.microsoft.com/office/drawing/2014/main" id="{F3701622-9440-4B99-98A6-0E268FC1EAD9}"/>
              </a:ext>
            </a:extLst>
          </p:cNvPr>
          <p:cNvSpPr txBox="1"/>
          <p:nvPr/>
        </p:nvSpPr>
        <p:spPr>
          <a:xfrm>
            <a:off x="3221622" y="2612116"/>
            <a:ext cx="57487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TAHUN 2024</a:t>
            </a:r>
            <a:endParaRPr sz="1400" b="0" i="0" u="none" strike="noStrike" cap="none" dirty="0">
              <a:solidFill>
                <a:srgbClr val="000000"/>
              </a:solidFill>
              <a:latin typeface="Tw Cen MT" panose="020B0602020104020603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6576C-7CEA-49A8-BE06-3C91845450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961"/>
          <a:stretch/>
        </p:blipFill>
        <p:spPr>
          <a:xfrm>
            <a:off x="7946107" y="4051269"/>
            <a:ext cx="2935230" cy="272236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ACB996-67C0-4F89-A70D-F2365F983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03774"/>
              </p:ext>
            </p:extLst>
          </p:nvPr>
        </p:nvGraphicFramePr>
        <p:xfrm>
          <a:off x="3431226" y="3371316"/>
          <a:ext cx="5329545" cy="29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7639" imgH="1529512" progId="CorelDraw.Graphic.22">
                  <p:embed/>
                </p:oleObj>
              </mc:Choice>
              <mc:Fallback>
                <p:oleObj name="CorelDRAW" r:id="rId10" imgW="2797639" imgH="1529512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1226" y="3371316"/>
                        <a:ext cx="5329545" cy="29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0535EC0-562F-49B7-8E43-E03B6FC6C7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02"/>
          <a:stretch/>
        </p:blipFill>
        <p:spPr>
          <a:xfrm>
            <a:off x="-31922" y="3981228"/>
            <a:ext cx="2191940" cy="2724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45504-35BD-48B8-A468-A82165061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9685" y="5305884"/>
            <a:ext cx="4550218" cy="13938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B236F19-587C-44FD-92DA-A95CB0C06C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4405" y="5821578"/>
            <a:ext cx="512961" cy="849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DC319-C042-43F4-8575-182C37129A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8596" b="19086"/>
          <a:stretch/>
        </p:blipFill>
        <p:spPr>
          <a:xfrm>
            <a:off x="9539512" y="4320694"/>
            <a:ext cx="2652488" cy="2350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7206E2-B9A3-479D-9666-36B5B5C1F0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48599" y="5794869"/>
            <a:ext cx="4343400" cy="8763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9390D5-F6A5-449E-AEF7-58BE9F9E1CB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93979"/>
          <a:stretch/>
        </p:blipFill>
        <p:spPr>
          <a:xfrm>
            <a:off x="-1" y="6671169"/>
            <a:ext cx="12223919" cy="234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B81CAC-AFB0-4E9E-B3DA-FAFDDAFAAF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1285" y="4238896"/>
            <a:ext cx="2578613" cy="24445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D098C1B-3909-413B-A4B8-AB2493F008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8745" y="3712266"/>
            <a:ext cx="1357614" cy="29589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B59CA4-2448-4C1F-9C09-F4A281F0B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720" y="5821578"/>
            <a:ext cx="512961" cy="84959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1C748B-3013-4CF1-B88B-7E663DBF9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4670" y="5821578"/>
            <a:ext cx="512961" cy="849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FFAF03-98F6-4C62-B433-9F19AA76A626}"/>
              </a:ext>
            </a:extLst>
          </p:cNvPr>
          <p:cNvSpPr txBox="1"/>
          <p:nvPr/>
        </p:nvSpPr>
        <p:spPr>
          <a:xfrm>
            <a:off x="9663054" y="3481680"/>
            <a:ext cx="2528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Semarang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16 Juli 2024</a:t>
            </a:r>
            <a:endParaRPr kumimoji="0" lang="id-ID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92CE31-B4BF-4106-92B7-27DDA8AFE8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172644"/>
            <a:ext cx="3718656" cy="7467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9B02BE1-CC0D-4429-9E01-00CEE3632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38671" y="5821578"/>
            <a:ext cx="512961" cy="8495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FD1CA0-58EE-4293-BA49-E38833377FBD}"/>
              </a:ext>
            </a:extLst>
          </p:cNvPr>
          <p:cNvSpPr txBox="1"/>
          <p:nvPr/>
        </p:nvSpPr>
        <p:spPr>
          <a:xfrm>
            <a:off x="123538" y="3481680"/>
            <a:ext cx="6034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Nur Laela Fitriani, S.Stat – Ahli Pertama Perencana pada Bappeda Kota Semarang</a:t>
            </a:r>
            <a:endParaRPr kumimoji="0" lang="id-ID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57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4245C9-AA8C-4AA7-8B53-F4C35DC5AFBF}"/>
              </a:ext>
            </a:extLst>
          </p:cNvPr>
          <p:cNvSpPr/>
          <p:nvPr/>
        </p:nvSpPr>
        <p:spPr>
          <a:xfrm>
            <a:off x="235445" y="280793"/>
            <a:ext cx="11505015" cy="6080321"/>
          </a:xfrm>
          <a:prstGeom prst="roundRect">
            <a:avLst>
              <a:gd name="adj" fmla="val 2930"/>
            </a:avLst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98FBB1-C718-4674-8485-0F5C20B90A41}"/>
              </a:ext>
            </a:extLst>
          </p:cNvPr>
          <p:cNvGrpSpPr/>
          <p:nvPr/>
        </p:nvGrpSpPr>
        <p:grpSpPr>
          <a:xfrm>
            <a:off x="11132680" y="5581500"/>
            <a:ext cx="995707" cy="995707"/>
            <a:chOff x="-1781934" y="946403"/>
            <a:chExt cx="1152525" cy="115252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D19B20B9-D808-4DA4-AE4A-37C16C99FB38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263A0B10-2280-4746-B26B-0EDA8EC90237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6FD7AA78-2589-45C9-9437-7F4AE2966E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3595F0-9FD3-491C-B990-85C0F5997AF2}"/>
              </a:ext>
            </a:extLst>
          </p:cNvPr>
          <p:cNvSpPr txBox="1"/>
          <p:nvPr/>
        </p:nvSpPr>
        <p:spPr>
          <a:xfrm>
            <a:off x="451540" y="338760"/>
            <a:ext cx="109535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Catatan</a:t>
            </a:r>
            <a:endParaRPr lang="en-ID" sz="2400" b="1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w Cen MT" panose="020B0602020104020603" pitchFamily="34" charset="0"/>
              </a:rPr>
              <a:t>Outcome (</a:t>
            </a:r>
            <a:r>
              <a:rPr lang="en-ID" sz="2400" dirty="0" err="1">
                <a:latin typeface="Tw Cen MT" panose="020B0602020104020603" pitchFamily="34" charset="0"/>
              </a:rPr>
              <a:t>Sasaran</a:t>
            </a:r>
            <a:r>
              <a:rPr lang="en-ID" sz="2400" dirty="0">
                <a:latin typeface="Tw Cen MT" panose="020B0602020104020603" pitchFamily="34" charset="0"/>
              </a:rPr>
              <a:t>) yang </a:t>
            </a:r>
            <a:r>
              <a:rPr lang="en-ID" sz="2400" dirty="0" err="1">
                <a:latin typeface="Tw Cen MT" panose="020B0602020104020603" pitchFamily="34" charset="0"/>
              </a:rPr>
              <a:t>diharapkan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pengukurannya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belum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bisa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dilakukan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jangka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pendek</a:t>
            </a:r>
            <a:r>
              <a:rPr lang="en-ID" sz="2400" dirty="0">
                <a:latin typeface="Tw Cen MT" panose="020B0602020104020603" pitchFamily="34" charset="0"/>
              </a:rPr>
              <a:t> (</a:t>
            </a:r>
            <a:r>
              <a:rPr lang="en-ID" sz="2400" dirty="0" err="1">
                <a:latin typeface="Tw Cen MT" panose="020B0602020104020603" pitchFamily="34" charset="0"/>
              </a:rPr>
              <a:t>triwulan</a:t>
            </a:r>
            <a:r>
              <a:rPr lang="en-ID" sz="2400" dirty="0">
                <a:latin typeface="Tw Cen MT" panose="020B0602020104020603" pitchFamily="34" charset="0"/>
              </a:rPr>
              <a:t>), </a:t>
            </a:r>
            <a:r>
              <a:rPr lang="en-ID" sz="2400" dirty="0" err="1">
                <a:latin typeface="Tw Cen MT" panose="020B0602020104020603" pitchFamily="34" charset="0"/>
              </a:rPr>
              <a:t>sehingga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perlu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mencari</a:t>
            </a:r>
            <a:r>
              <a:rPr lang="en-ID" sz="2400" dirty="0">
                <a:latin typeface="Tw Cen MT" panose="020B0602020104020603" pitchFamily="34" charset="0"/>
              </a:rPr>
              <a:t> Output </a:t>
            </a:r>
            <a:r>
              <a:rPr lang="en-ID" sz="2400" dirty="0" err="1">
                <a:latin typeface="Tw Cen MT" panose="020B0602020104020603" pitchFamily="34" charset="0"/>
              </a:rPr>
              <a:t>dari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Rencana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Aksi</a:t>
            </a:r>
            <a:r>
              <a:rPr lang="en-ID" sz="2400" dirty="0">
                <a:latin typeface="Tw Cen MT" panose="020B0602020104020603" pitchFamily="34" charset="0"/>
              </a:rPr>
              <a:t> yang sangat </a:t>
            </a:r>
            <a:r>
              <a:rPr lang="en-ID" sz="2400" dirty="0" err="1">
                <a:latin typeface="Tw Cen MT" panose="020B0602020104020603" pitchFamily="34" charset="0"/>
              </a:rPr>
              <a:t>menunjang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terhadap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pencapaian</a:t>
            </a:r>
            <a:r>
              <a:rPr lang="en-ID" sz="2400" dirty="0">
                <a:latin typeface="Tw Cen MT" panose="020B0602020104020603" pitchFamily="34" charset="0"/>
              </a:rPr>
              <a:t> outcome yang </a:t>
            </a:r>
            <a:r>
              <a:rPr lang="en-ID" sz="2400" dirty="0" err="1">
                <a:latin typeface="Tw Cen MT" panose="020B0602020104020603" pitchFamily="34" charset="0"/>
              </a:rPr>
              <a:t>diharapkan</a:t>
            </a:r>
            <a:r>
              <a:rPr lang="en-ID" sz="2400" dirty="0">
                <a:latin typeface="Tw Cen MT" panose="020B0602020104020603" pitchFamily="34" charset="0"/>
              </a:rPr>
              <a:t>, </a:t>
            </a:r>
            <a:r>
              <a:rPr lang="en-ID" sz="2400" dirty="0" err="1">
                <a:latin typeface="Tw Cen MT" panose="020B0602020104020603" pitchFamily="34" charset="0"/>
              </a:rPr>
              <a:t>tanpa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memperhatikan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sekat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struktur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organisasi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w Cen MT" panose="020B0602020104020603" pitchFamily="34" charset="0"/>
              </a:rPr>
              <a:t>Rencana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Aksi</a:t>
            </a:r>
            <a:r>
              <a:rPr lang="en-ID" sz="2400" dirty="0">
                <a:latin typeface="Tw Cen MT" panose="020B0602020104020603" pitchFamily="34" charset="0"/>
              </a:rPr>
              <a:t> yang </a:t>
            </a:r>
            <a:r>
              <a:rPr lang="en-ID" sz="2400" dirty="0" err="1">
                <a:latin typeface="Tw Cen MT" panose="020B0602020104020603" pitchFamily="34" charset="0"/>
              </a:rPr>
              <a:t>terpilih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usahakan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harus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selaras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dengan</a:t>
            </a:r>
            <a:r>
              <a:rPr lang="en-ID" sz="2400" dirty="0">
                <a:latin typeface="Tw Cen MT" panose="020B0602020104020603" pitchFamily="34" charset="0"/>
              </a:rPr>
              <a:t> cascading </a:t>
            </a:r>
            <a:r>
              <a:rPr lang="en-ID" sz="2400" dirty="0" err="1">
                <a:latin typeface="Tw Cen MT" panose="020B0602020104020603" pitchFamily="34" charset="0"/>
              </a:rPr>
              <a:t>kinerja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organisasi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sd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individu</a:t>
            </a:r>
            <a:r>
              <a:rPr lang="en-ID" sz="2400" dirty="0">
                <a:latin typeface="Tw Cen MT" panose="020B0602020104020603" pitchFamily="34" charset="0"/>
              </a:rPr>
              <a:t>, dan </a:t>
            </a:r>
            <a:r>
              <a:rPr lang="en-ID" sz="2400" dirty="0" err="1">
                <a:latin typeface="Tw Cen MT" panose="020B0602020104020603" pitchFamily="34" charset="0"/>
              </a:rPr>
              <a:t>dapat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diukur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kinerjanya</a:t>
            </a:r>
            <a:r>
              <a:rPr lang="en-ID" sz="2400" dirty="0">
                <a:latin typeface="Tw Cen MT" panose="020B0602020104020603" pitchFamily="34" charset="0"/>
              </a:rPr>
              <a:t> dan </a:t>
            </a:r>
            <a:r>
              <a:rPr lang="en-ID" sz="2400" dirty="0" err="1">
                <a:latin typeface="Tw Cen MT" panose="020B0602020104020603" pitchFamily="34" charset="0"/>
              </a:rPr>
              <a:t>jadwal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pelaksanaannya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w Cen MT" panose="020B0602020104020603" pitchFamily="34" charset="0"/>
              </a:rPr>
              <a:t>Outcome/Hasil : (</a:t>
            </a:r>
            <a:r>
              <a:rPr lang="en-ID" sz="2400" dirty="0" err="1">
                <a:latin typeface="Tw Cen MT" panose="020B0602020104020603" pitchFamily="34" charset="0"/>
              </a:rPr>
              <a:t>Apa</a:t>
            </a:r>
            <a:r>
              <a:rPr lang="en-ID" sz="2400" dirty="0">
                <a:latin typeface="Tw Cen MT" panose="020B0602020104020603" pitchFamily="34" charset="0"/>
              </a:rPr>
              <a:t> yang </a:t>
            </a:r>
            <a:r>
              <a:rPr lang="en-ID" sz="2400" dirty="0" err="1">
                <a:latin typeface="Tw Cen MT" panose="020B0602020104020603" pitchFamily="34" charset="0"/>
              </a:rPr>
              <a:t>ingin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dicapai</a:t>
            </a:r>
            <a:r>
              <a:rPr lang="en-ID" sz="2400" dirty="0">
                <a:latin typeface="Tw Cen MT" panose="020B0602020104020603" pitchFamily="34" charset="0"/>
              </a:rPr>
              <a:t>?) </a:t>
            </a:r>
            <a:r>
              <a:rPr lang="en-ID" sz="2400" dirty="0" err="1">
                <a:latin typeface="Tw Cen MT" panose="020B0602020104020603" pitchFamily="34" charset="0"/>
              </a:rPr>
              <a:t>Manfaat</a:t>
            </a:r>
            <a:r>
              <a:rPr lang="en-ID" sz="2400" dirty="0">
                <a:latin typeface="Tw Cen MT" panose="020B0602020104020603" pitchFamily="34" charset="0"/>
              </a:rPr>
              <a:t> yang </a:t>
            </a:r>
            <a:r>
              <a:rPr lang="en-ID" sz="2400" dirty="0" err="1">
                <a:latin typeface="Tw Cen MT" panose="020B0602020104020603" pitchFamily="34" charset="0"/>
              </a:rPr>
              <a:t>diperoleh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jangka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menengah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untuk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beneficieries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tertentu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sebagai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hasil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dari</a:t>
            </a:r>
            <a:r>
              <a:rPr lang="en-ID" sz="2400" dirty="0">
                <a:latin typeface="Tw Cen MT" panose="020B0602020104020603" pitchFamily="34" charset="0"/>
              </a:rPr>
              <a:t> output.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>
                <a:latin typeface="Tw Cen MT" panose="020B0602020104020603" pitchFamily="34" charset="0"/>
              </a:rPr>
              <a:t>Output/</a:t>
            </a:r>
            <a:r>
              <a:rPr lang="en-ID" sz="2400" dirty="0" err="1">
                <a:latin typeface="Tw Cen MT" panose="020B0602020104020603" pitchFamily="34" charset="0"/>
              </a:rPr>
              <a:t>Keluaran</a:t>
            </a:r>
            <a:r>
              <a:rPr lang="en-ID" sz="2400" dirty="0">
                <a:latin typeface="Tw Cen MT" panose="020B0602020104020603" pitchFamily="34" charset="0"/>
              </a:rPr>
              <a:t> : (</a:t>
            </a:r>
            <a:r>
              <a:rPr lang="en-ID" sz="2400" dirty="0" err="1">
                <a:latin typeface="Tw Cen MT" panose="020B0602020104020603" pitchFamily="34" charset="0"/>
              </a:rPr>
              <a:t>Apa</a:t>
            </a:r>
            <a:r>
              <a:rPr lang="en-ID" sz="2400" dirty="0">
                <a:latin typeface="Tw Cen MT" panose="020B0602020104020603" pitchFamily="34" charset="0"/>
              </a:rPr>
              <a:t> yang </a:t>
            </a:r>
            <a:r>
              <a:rPr lang="en-ID" sz="2400" dirty="0" err="1">
                <a:latin typeface="Tw Cen MT" panose="020B0602020104020603" pitchFamily="34" charset="0"/>
              </a:rPr>
              <a:t>dihasilkan</a:t>
            </a:r>
            <a:r>
              <a:rPr lang="en-ID" sz="2400" dirty="0">
                <a:latin typeface="Tw Cen MT" panose="020B0602020104020603" pitchFamily="34" charset="0"/>
              </a:rPr>
              <a:t> (</a:t>
            </a:r>
            <a:r>
              <a:rPr lang="en-ID" sz="2400" dirty="0" err="1">
                <a:latin typeface="Tw Cen MT" panose="020B0602020104020603" pitchFamily="34" charset="0"/>
              </a:rPr>
              <a:t>barang</a:t>
            </a:r>
            <a:r>
              <a:rPr lang="en-ID" sz="2400" dirty="0">
                <a:latin typeface="Tw Cen MT" panose="020B0602020104020603" pitchFamily="34" charset="0"/>
              </a:rPr>
              <a:t>) </a:t>
            </a:r>
            <a:r>
              <a:rPr lang="en-ID" sz="2400" dirty="0" err="1">
                <a:latin typeface="Tw Cen MT" panose="020B0602020104020603" pitchFamily="34" charset="0"/>
              </a:rPr>
              <a:t>atau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dilayani</a:t>
            </a:r>
            <a:r>
              <a:rPr lang="en-ID" sz="2400" dirty="0">
                <a:latin typeface="Tw Cen MT" panose="020B0602020104020603" pitchFamily="34" charset="0"/>
              </a:rPr>
              <a:t> (</a:t>
            </a:r>
            <a:r>
              <a:rPr lang="en-ID" sz="2400" dirty="0" err="1">
                <a:latin typeface="Tw Cen MT" panose="020B0602020104020603" pitchFamily="34" charset="0"/>
              </a:rPr>
              <a:t>jasa</a:t>
            </a:r>
            <a:r>
              <a:rPr lang="en-ID" sz="2400" dirty="0">
                <a:latin typeface="Tw Cen MT" panose="020B0602020104020603" pitchFamily="34" charset="0"/>
              </a:rPr>
              <a:t>)?) </a:t>
            </a:r>
            <a:r>
              <a:rPr lang="en-ID" sz="2400" dirty="0" err="1">
                <a:latin typeface="Tw Cen MT" panose="020B0602020104020603" pitchFamily="34" charset="0"/>
              </a:rPr>
              <a:t>Produk</a:t>
            </a:r>
            <a:r>
              <a:rPr lang="en-ID" sz="2400" dirty="0">
                <a:latin typeface="Tw Cen MT" panose="020B0602020104020603" pitchFamily="34" charset="0"/>
              </a:rPr>
              <a:t>/</a:t>
            </a:r>
            <a:r>
              <a:rPr lang="en-ID" sz="2400" dirty="0" err="1">
                <a:latin typeface="Tw Cen MT" panose="020B0602020104020603" pitchFamily="34" charset="0"/>
              </a:rPr>
              <a:t>barang</a:t>
            </a:r>
            <a:r>
              <a:rPr lang="en-ID" sz="2400" dirty="0">
                <a:latin typeface="Tw Cen MT" panose="020B0602020104020603" pitchFamily="34" charset="0"/>
              </a:rPr>
              <a:t>/</a:t>
            </a:r>
            <a:r>
              <a:rPr lang="en-ID" sz="2400" dirty="0" err="1">
                <a:latin typeface="Tw Cen MT" panose="020B0602020104020603" pitchFamily="34" charset="0"/>
              </a:rPr>
              <a:t>jasa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akhir</a:t>
            </a:r>
            <a:r>
              <a:rPr lang="en-ID" sz="2400" dirty="0">
                <a:latin typeface="Tw Cen MT" panose="020B0602020104020603" pitchFamily="34" charset="0"/>
              </a:rPr>
              <a:t> yang </a:t>
            </a:r>
            <a:r>
              <a:rPr lang="en-ID" sz="2400" dirty="0" err="1">
                <a:latin typeface="Tw Cen MT" panose="020B0602020104020603" pitchFamily="34" charset="0"/>
              </a:rPr>
              <a:t>dihasilkan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w Cen MT" panose="020B0602020104020603" pitchFamily="34" charset="0"/>
              </a:rPr>
              <a:t>Tuangkan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rencana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aksi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tersebut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bahasa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kinerja</a:t>
            </a:r>
            <a:r>
              <a:rPr lang="en-ID" sz="2400" dirty="0">
                <a:latin typeface="Tw Cen MT" panose="020B0602020104020603" pitchFamily="34" charset="0"/>
              </a:rPr>
              <a:t>, </a:t>
            </a:r>
            <a:r>
              <a:rPr lang="en-ID" sz="2400" dirty="0" err="1">
                <a:latin typeface="Tw Cen MT" panose="020B0602020104020603" pitchFamily="34" charset="0"/>
              </a:rPr>
              <a:t>dapat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terdistribusi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dalam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satu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tahun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anggaran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dengan</a:t>
            </a:r>
            <a:r>
              <a:rPr lang="en-ID" sz="2400" dirty="0">
                <a:latin typeface="Tw Cen MT" panose="020B0602020104020603" pitchFamily="34" charset="0"/>
              </a:rPr>
              <a:t> target </a:t>
            </a:r>
            <a:r>
              <a:rPr lang="en-ID" sz="2400" dirty="0" err="1">
                <a:latin typeface="Tw Cen MT" panose="020B0602020104020603" pitchFamily="34" charset="0"/>
              </a:rPr>
              <a:t>tahapannya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merupakan</a:t>
            </a:r>
            <a:r>
              <a:rPr lang="en-ID" sz="2400" dirty="0">
                <a:latin typeface="Tw Cen MT" panose="020B0602020104020603" pitchFamily="34" charset="0"/>
              </a:rPr>
              <a:t> target </a:t>
            </a:r>
            <a:r>
              <a:rPr lang="en-ID" sz="2400" dirty="0" err="1">
                <a:latin typeface="Tw Cen MT" panose="020B0602020104020603" pitchFamily="34" charset="0"/>
              </a:rPr>
              <a:t>akumulasi</a:t>
            </a:r>
            <a:r>
              <a:rPr lang="en-ID" sz="2400" dirty="0">
                <a:latin typeface="Tw Cen MT" panose="020B0602020104020603" pitchFamily="34" charset="0"/>
              </a:rPr>
              <a:t> </a:t>
            </a:r>
            <a:r>
              <a:rPr lang="en-ID" sz="2400" dirty="0" err="1">
                <a:latin typeface="Tw Cen MT" panose="020B0602020104020603" pitchFamily="34" charset="0"/>
              </a:rPr>
              <a:t>mendasarkan</a:t>
            </a:r>
            <a:r>
              <a:rPr lang="en-ID" sz="2400" dirty="0">
                <a:latin typeface="Tw Cen MT" panose="020B0602020104020603" pitchFamily="34" charset="0"/>
              </a:rPr>
              <a:t> pada target </a:t>
            </a:r>
            <a:r>
              <a:rPr lang="en-ID" sz="2400" dirty="0" err="1">
                <a:latin typeface="Tw Cen MT" panose="020B0602020104020603" pitchFamily="34" charset="0"/>
              </a:rPr>
              <a:t>tahunannya</a:t>
            </a:r>
            <a:r>
              <a:rPr lang="en-ID" sz="2400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05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51F81-1308-4983-AE83-DD963F57AB3F}"/>
              </a:ext>
            </a:extLst>
          </p:cNvPr>
          <p:cNvGrpSpPr/>
          <p:nvPr/>
        </p:nvGrpSpPr>
        <p:grpSpPr>
          <a:xfrm>
            <a:off x="708564" y="2153920"/>
            <a:ext cx="10774872" cy="2174240"/>
            <a:chOff x="2346960" y="1910080"/>
            <a:chExt cx="7955280" cy="1605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BF2A2A-EA83-410B-9A1E-1C7F762AAC17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Tx/>
                <a:buNone/>
                <a:tabLst/>
                <a:defRPr/>
              </a:pPr>
              <a:endPara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B294BE-99E2-40D7-8209-7887CBF71630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fi-FI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9CCA0A-3B6F-40CD-96C0-FECB2566FD20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fi-FI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EVALUASI RENCANA AKSI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fi-FI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TW I &amp; II TAHUN 2024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FF9F7EBD-E3D3-4110-A1CA-6DC83623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86" y="2731883"/>
            <a:ext cx="961856" cy="9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7">
            <a:extLst>
              <a:ext uri="{FF2B5EF4-FFF2-40B4-BE49-F238E27FC236}">
                <a16:creationId xmlns:a16="http://schemas.microsoft.com/office/drawing/2014/main" id="{14C38FEA-A2D9-446F-8201-404D2A20FCE4}"/>
              </a:ext>
            </a:extLst>
          </p:cNvPr>
          <p:cNvSpPr/>
          <p:nvPr/>
        </p:nvSpPr>
        <p:spPr>
          <a:xfrm>
            <a:off x="994727" y="1741879"/>
            <a:ext cx="10475150" cy="3522847"/>
          </a:xfrm>
          <a:custGeom>
            <a:avLst/>
            <a:gdLst/>
            <a:ahLst/>
            <a:cxnLst/>
            <a:rect l="l" t="t" r="r" b="b"/>
            <a:pathLst>
              <a:path w="10796270" h="3767454">
                <a:moveTo>
                  <a:pt x="10795762" y="0"/>
                </a:moveTo>
                <a:lnTo>
                  <a:pt x="0" y="0"/>
                </a:lnTo>
                <a:lnTo>
                  <a:pt x="0" y="3767201"/>
                </a:lnTo>
                <a:lnTo>
                  <a:pt x="10795762" y="3767201"/>
                </a:lnTo>
                <a:lnTo>
                  <a:pt x="10795762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53A4620B-CEB9-44F7-8651-A24160548C7F}"/>
              </a:ext>
            </a:extLst>
          </p:cNvPr>
          <p:cNvSpPr txBox="1"/>
          <p:nvPr/>
        </p:nvSpPr>
        <p:spPr>
          <a:xfrm>
            <a:off x="1141603" y="1944446"/>
            <a:ext cx="101766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 sz="2400">
                <a:latin typeface="Tw Cen MT" panose="020B0602020104020603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Relevansi</a:t>
            </a:r>
            <a:r>
              <a:rPr lang="en-ID" sz="2800" dirty="0"/>
              <a:t> </a:t>
            </a: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pencapaian</a:t>
            </a:r>
            <a:r>
              <a:rPr lang="en-ID" sz="2800" dirty="0"/>
              <a:t> IKU.</a:t>
            </a:r>
          </a:p>
          <a:p>
            <a:pPr marL="514350" indent="-514350">
              <a:buFont typeface="+mj-lt"/>
              <a:buAutoNum type="arabicPeriod"/>
            </a:pP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err="1"/>
              <a:t>harus</a:t>
            </a:r>
            <a:r>
              <a:rPr lang="en-ID" sz="2800"/>
              <a:t> cukup/memadai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D" sz="2800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Target </a:t>
            </a:r>
            <a:r>
              <a:rPr lang="en-ID" sz="2800" dirty="0" err="1"/>
              <a:t>rencana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disesuaikan</a:t>
            </a:r>
            <a:r>
              <a:rPr lang="en-ID" sz="2800" dirty="0"/>
              <a:t> per </a:t>
            </a:r>
            <a:r>
              <a:rPr lang="en-ID" sz="2800" err="1"/>
              <a:t>triwulan</a:t>
            </a:r>
            <a:r>
              <a:rPr lang="en-ID" sz="280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D" sz="2800"/>
          </a:p>
          <a:p>
            <a:pPr marL="514350" indent="-514350">
              <a:buFont typeface="+mj-lt"/>
              <a:buAutoNum type="arabicPeriod"/>
            </a:pPr>
            <a:r>
              <a:rPr lang="en-ID" sz="2800"/>
              <a:t>Data dukung disesuaikan dengan realisasi.</a:t>
            </a:r>
            <a:endParaRPr lang="en-ID" sz="2800" dirty="0"/>
          </a:p>
        </p:txBody>
      </p:sp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D0271CFA-F880-4518-9E10-01F3B6ECA9BC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HAL YANG PERLU DIPERHATIKAN</a:t>
            </a:r>
          </a:p>
        </p:txBody>
      </p:sp>
    </p:spTree>
    <p:extLst>
      <p:ext uri="{BB962C8B-B14F-4D97-AF65-F5344CB8AC3E}">
        <p14:creationId xmlns:p14="http://schemas.microsoft.com/office/powerpoint/2010/main" val="257149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57AFF-84C7-4E04-9366-9FAF1C1C6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15" y="1455576"/>
            <a:ext cx="6010911" cy="49313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00571-2B53-4F2A-91E4-EC57A5AC7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76" r="42336" b="52167"/>
          <a:stretch/>
        </p:blipFill>
        <p:spPr>
          <a:xfrm>
            <a:off x="339774" y="1481739"/>
            <a:ext cx="5282023" cy="49051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D2D49064-DC5B-41A9-923E-E54FF9B3825E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RELEVANSI TERHADAP PENCAPAIAN IKU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1330EA-6019-4E39-BC35-CED71F615D84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5372100" y="3589646"/>
            <a:ext cx="2754284" cy="13730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B5675-61AC-4BB7-9E3D-93DC85B27EA4}"/>
              </a:ext>
            </a:extLst>
          </p:cNvPr>
          <p:cNvSpPr/>
          <p:nvPr/>
        </p:nvSpPr>
        <p:spPr>
          <a:xfrm>
            <a:off x="394193" y="4721629"/>
            <a:ext cx="4977907" cy="4821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E885FE-6601-4C8B-8A77-1ADA4169F5AA}"/>
              </a:ext>
            </a:extLst>
          </p:cNvPr>
          <p:cNvSpPr/>
          <p:nvPr/>
        </p:nvSpPr>
        <p:spPr>
          <a:xfrm>
            <a:off x="8126384" y="3408534"/>
            <a:ext cx="1449878" cy="362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ABC72-6734-2A8D-26D7-9B9B75C143D1}"/>
              </a:ext>
            </a:extLst>
          </p:cNvPr>
          <p:cNvSpPr txBox="1"/>
          <p:nvPr/>
        </p:nvSpPr>
        <p:spPr>
          <a:xfrm>
            <a:off x="394193" y="3964863"/>
            <a:ext cx="497790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Indikator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sama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indikator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sasaran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20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43ED63-1C27-4A7F-AC01-4EEB31179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17" y="1419420"/>
            <a:ext cx="5919245" cy="49675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A988E-514E-4474-8AC6-6EF363200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3" y="1425244"/>
            <a:ext cx="5298685" cy="49675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D2D49064-DC5B-41A9-923E-E54FF9B3825E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RELEVANSI TERHADAP PENCAPAIAN IKU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1330EA-6019-4E39-BC35-CED71F615D84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5317681" y="3903179"/>
            <a:ext cx="3363055" cy="126075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B5675-61AC-4BB7-9E3D-93DC85B27EA4}"/>
              </a:ext>
            </a:extLst>
          </p:cNvPr>
          <p:cNvSpPr/>
          <p:nvPr/>
        </p:nvSpPr>
        <p:spPr>
          <a:xfrm>
            <a:off x="339774" y="3662110"/>
            <a:ext cx="4977907" cy="4821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E885FE-6601-4C8B-8A77-1ADA4169F5AA}"/>
              </a:ext>
            </a:extLst>
          </p:cNvPr>
          <p:cNvSpPr/>
          <p:nvPr/>
        </p:nvSpPr>
        <p:spPr>
          <a:xfrm>
            <a:off x="8680736" y="4856040"/>
            <a:ext cx="1444165" cy="6157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ABC72-6734-2A8D-26D7-9B9B75C143D1}"/>
              </a:ext>
            </a:extLst>
          </p:cNvPr>
          <p:cNvSpPr txBox="1"/>
          <p:nvPr/>
        </p:nvSpPr>
        <p:spPr>
          <a:xfrm>
            <a:off x="304093" y="4357571"/>
            <a:ext cx="497790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Indikator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tidak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sama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indikator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w Cen MT" panose="020B0602020104020603" pitchFamily="34" charset="0"/>
              </a:rPr>
              <a:t>sasaran</a:t>
            </a:r>
            <a:r>
              <a:rPr lang="en-ID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33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4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RELEVANSI TERHADAP PENCAPAIAN IKU</a:t>
            </a:r>
            <a:endParaRPr lang="en-US" sz="44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6981383" y="2690850"/>
            <a:ext cx="4333897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Rencana aksi terkait pencapaian PAD pada OPD yaitu </a:t>
            </a:r>
            <a:r>
              <a:rPr lang="en-ID" sz="2400" b="1">
                <a:solidFill>
                  <a:schemeClr val="bg1"/>
                </a:solidFill>
                <a:latin typeface="Tw Cen MT" panose="020B0602020104020603" pitchFamily="34" charset="0"/>
              </a:rPr>
              <a:t>aktivitas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 yang menunjang tercapainya target PAD pada OPD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FEEB0-3713-4A85-A92A-0A94F884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8" y="947517"/>
            <a:ext cx="6104663" cy="56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4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RELEVANSI TERHADAP PENCAPAIAN IKU</a:t>
            </a:r>
            <a:endParaRPr lang="en-US" sz="44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6981383" y="2690850"/>
            <a:ext cx="4333897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terkait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pencapaian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PAD pada OPD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Bukan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nominal 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PAD yang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diperoleh</a:t>
            </a:r>
            <a:endParaRPr lang="en-ID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D1AAF-F09A-4819-A44F-43B0BADA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3" y="1206097"/>
            <a:ext cx="5741039" cy="3692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EB5395-12A4-4262-AB70-4FC00ABAFE70}"/>
              </a:ext>
            </a:extLst>
          </p:cNvPr>
          <p:cNvSpPr/>
          <p:nvPr/>
        </p:nvSpPr>
        <p:spPr>
          <a:xfrm>
            <a:off x="736082" y="4260510"/>
            <a:ext cx="5580742" cy="5354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290BA-2799-4D87-83CD-2DD5269F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7" y="1206097"/>
            <a:ext cx="11147561" cy="4267796"/>
          </a:xfrm>
          <a:prstGeom prst="rect">
            <a:avLst/>
          </a:prstGeom>
        </p:spPr>
      </p:pic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 </a:t>
            </a: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HARUS CUKUP/MEMADAI</a:t>
            </a:r>
            <a:endParaRPr lang="en-US" sz="48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3752CD-3986-49DD-832F-D8E9BB2AD7D9}"/>
              </a:ext>
            </a:extLst>
          </p:cNvPr>
          <p:cNvSpPr/>
          <p:nvPr/>
        </p:nvSpPr>
        <p:spPr>
          <a:xfrm>
            <a:off x="485137" y="1679944"/>
            <a:ext cx="11074151" cy="697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940459" y="5651903"/>
            <a:ext cx="103103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belum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memadai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err="1">
                <a:solidFill>
                  <a:schemeClr val="bg1"/>
                </a:solidFill>
                <a:latin typeface="Tw Cen MT" panose="020B0602020104020603" pitchFamily="34" charset="0"/>
              </a:rPr>
              <a:t>karena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>
                <a:solidFill>
                  <a:schemeClr val="bg1"/>
                </a:solidFill>
                <a:latin typeface="Tw Cen MT" panose="020B0602020104020603" pitchFamily="34" charset="0"/>
              </a:rPr>
              <a:t>pemenuhan dokumen kinerja </a:t>
            </a:r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saja</a:t>
            </a:r>
            <a:r>
              <a:rPr lang="en-ID" sz="2400" b="1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tidak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cukup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mencapai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sasaran</a:t>
            </a:r>
            <a:r>
              <a:rPr lang="en-ID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 OPD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Perlu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adanya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400" dirty="0">
                <a:solidFill>
                  <a:schemeClr val="bg1"/>
                </a:solidFill>
                <a:latin typeface="Tw Cen MT" panose="020B0602020104020603" pitchFamily="34" charset="0"/>
              </a:rPr>
              <a:t> yang lain.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C59F14-5446-4280-A4F0-0A12447E017D}"/>
              </a:ext>
            </a:extLst>
          </p:cNvPr>
          <p:cNvSpPr/>
          <p:nvPr/>
        </p:nvSpPr>
        <p:spPr>
          <a:xfrm>
            <a:off x="485137" y="3902889"/>
            <a:ext cx="11074151" cy="697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7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C9C8B2-A8B5-4949-82F2-C4DDA90A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74" y="1620821"/>
            <a:ext cx="10147241" cy="3062602"/>
          </a:xfrm>
          <a:prstGeom prst="rect">
            <a:avLst/>
          </a:prstGeom>
        </p:spPr>
      </p:pic>
      <p:sp>
        <p:nvSpPr>
          <p:cNvPr id="24" name="Google Shape;229;p5">
            <a:extLst>
              <a:ext uri="{FF2B5EF4-FFF2-40B4-BE49-F238E27FC236}">
                <a16:creationId xmlns:a16="http://schemas.microsoft.com/office/drawing/2014/main" id="{4FCF1340-D199-4294-AC9C-EBCAB12A22C3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it-IT" sz="44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TARGET RENCANA AKSI DISESUAIKAN PER TRIWULAN</a:t>
            </a:r>
            <a:endParaRPr lang="en-US" sz="44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4E4887-2B1E-41C8-8B19-B9CBFDE1E8FC}"/>
              </a:ext>
            </a:extLst>
          </p:cNvPr>
          <p:cNvSpPr txBox="1"/>
          <p:nvPr/>
        </p:nvSpPr>
        <p:spPr>
          <a:xfrm>
            <a:off x="1021874" y="5098148"/>
            <a:ext cx="10310328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Target rencana aksi terdistribusi sampai triwulan IV (secara kumulatif)</a:t>
            </a:r>
          </a:p>
          <a:p>
            <a:pPr algn="ctr"/>
            <a:r>
              <a:rPr lang="en-ID" sz="2400">
                <a:solidFill>
                  <a:schemeClr val="bg1"/>
                </a:solidFill>
                <a:latin typeface="Tw Cen MT" panose="020B0602020104020603" pitchFamily="34" charset="0"/>
              </a:rPr>
              <a:t>Target rencana aksi triwulan IV sama dengan target tahunan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C6FBB-74DB-5625-183E-B87814A98030}"/>
              </a:ext>
            </a:extLst>
          </p:cNvPr>
          <p:cNvSpPr/>
          <p:nvPr/>
        </p:nvSpPr>
        <p:spPr>
          <a:xfrm>
            <a:off x="8583127" y="2954547"/>
            <a:ext cx="700832" cy="17377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B175A-FDFE-D125-26C4-6736C1F2D201}"/>
              </a:ext>
            </a:extLst>
          </p:cNvPr>
          <p:cNvSpPr/>
          <p:nvPr/>
        </p:nvSpPr>
        <p:spPr>
          <a:xfrm>
            <a:off x="10657254" y="2965721"/>
            <a:ext cx="511861" cy="17265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00E6-285A-4EAC-958B-A18EFAD3DF42}"/>
              </a:ext>
            </a:extLst>
          </p:cNvPr>
          <p:cNvSpPr/>
          <p:nvPr/>
        </p:nvSpPr>
        <p:spPr>
          <a:xfrm>
            <a:off x="528872" y="1444058"/>
            <a:ext cx="11134255" cy="2335850"/>
          </a:xfrm>
          <a:prstGeom prst="roundRect">
            <a:avLst>
              <a:gd name="adj" fmla="val 3572"/>
            </a:avLst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/>
          </a:p>
        </p:txBody>
      </p:sp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1FD296BB-D61C-416F-80DD-DB3F02272FB5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DUKUNG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9DFF055-DE35-44AB-B615-7A4EBF7EB14B}"/>
              </a:ext>
            </a:extLst>
          </p:cNvPr>
          <p:cNvSpPr txBox="1">
            <a:spLocks/>
          </p:cNvSpPr>
          <p:nvPr/>
        </p:nvSpPr>
        <p:spPr>
          <a:xfrm>
            <a:off x="528872" y="1206097"/>
            <a:ext cx="6064127" cy="5702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Hal Yang </a:t>
            </a:r>
            <a:r>
              <a:rPr lang="en-US" sz="24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Perlu</a:t>
            </a:r>
            <a:r>
              <a:rPr lang="en-US" sz="24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Diperhatikan</a:t>
            </a:r>
            <a:r>
              <a:rPr lang="en-US" sz="24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Terkait</a:t>
            </a:r>
            <a:r>
              <a:rPr lang="en-US" sz="2400" b="1" kern="0" dirty="0">
                <a:solidFill>
                  <a:schemeClr val="bg1"/>
                </a:solidFill>
                <a:latin typeface="Tw Cen MT" panose="020B0602020104020603" pitchFamily="34" charset="0"/>
              </a:rPr>
              <a:t> Data </a:t>
            </a:r>
            <a:r>
              <a:rPr lang="en-US" sz="2400" b="1" kern="0" dirty="0" err="1">
                <a:solidFill>
                  <a:schemeClr val="bg1"/>
                </a:solidFill>
                <a:latin typeface="Tw Cen MT" panose="020B0602020104020603" pitchFamily="34" charset="0"/>
              </a:rPr>
              <a:t>Dukung</a:t>
            </a:r>
            <a:endParaRPr lang="en-US" sz="2400" b="1" kern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B90C2-39D7-4D49-BB7B-DB9E766F2693}"/>
              </a:ext>
            </a:extLst>
          </p:cNvPr>
          <p:cNvSpPr txBox="1"/>
          <p:nvPr/>
        </p:nvSpPr>
        <p:spPr>
          <a:xfrm>
            <a:off x="653287" y="1776382"/>
            <a:ext cx="10885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2800" dirty="0" err="1">
                <a:latin typeface="Tw Cen MT" panose="020B0602020104020603" pitchFamily="34" charset="0"/>
              </a:rPr>
              <a:t>Mencantumkan</a:t>
            </a:r>
            <a:r>
              <a:rPr lang="en-ID" sz="2800" dirty="0">
                <a:latin typeface="Tw Cen MT" panose="020B0602020104020603" pitchFamily="34" charset="0"/>
              </a:rPr>
              <a:t> data </a:t>
            </a:r>
            <a:r>
              <a:rPr lang="en-ID" sz="2800" dirty="0" err="1">
                <a:latin typeface="Tw Cen MT" panose="020B0602020104020603" pitchFamily="34" charset="0"/>
              </a:rPr>
              <a:t>formulasi</a:t>
            </a:r>
            <a:r>
              <a:rPr lang="en-ID" sz="2800" dirty="0">
                <a:latin typeface="Tw Cen MT" panose="020B0602020104020603" pitchFamily="34" charset="0"/>
              </a:rPr>
              <a:t> masing-masing </a:t>
            </a:r>
            <a:r>
              <a:rPr lang="en-ID" sz="2800" dirty="0" err="1">
                <a:latin typeface="Tw Cen MT" panose="020B0602020104020603" pitchFamily="34" charset="0"/>
              </a:rPr>
              <a:t>indikator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rencana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aksi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800" dirty="0">
                <a:latin typeface="Tw Cen MT" panose="020B0602020104020603" pitchFamily="34" charset="0"/>
              </a:rPr>
              <a:t>Harus </a:t>
            </a:r>
            <a:r>
              <a:rPr lang="en-ID" sz="2800" dirty="0" err="1">
                <a:latin typeface="Tw Cen MT" panose="020B0602020104020603" pitchFamily="34" charset="0"/>
              </a:rPr>
              <a:t>ada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legalisasi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dari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Kepala</a:t>
            </a:r>
            <a:r>
              <a:rPr lang="en-ID" sz="2800" dirty="0">
                <a:latin typeface="Tw Cen MT" panose="020B0602020104020603" pitchFamily="34" charset="0"/>
              </a:rPr>
              <a:t> OPD.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800" dirty="0" err="1">
                <a:latin typeface="Tw Cen MT" panose="020B0602020104020603" pitchFamily="34" charset="0"/>
              </a:rPr>
              <a:t>Hanya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fokus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kepada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capaian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indikator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rencana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aksi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saja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2800" dirty="0" err="1">
                <a:latin typeface="Tw Cen MT" panose="020B0602020104020603" pitchFamily="34" charset="0"/>
              </a:rPr>
              <a:t>Dokumentasi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kegiatan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0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/>
        </p:nvSpPr>
        <p:spPr>
          <a:xfrm>
            <a:off x="647214" y="199458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KRITERIA DAN BOBOT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PENILAIAN KINERJA ORGANISASI PERIODIK TAHUN 2024 </a:t>
            </a:r>
            <a:endParaRPr lang="en-US" sz="2000" b="1" i="0" u="none" strike="noStrike" cap="none" dirty="0">
              <a:solidFill>
                <a:srgbClr val="E36C09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8A199F5-5657-420E-8C1B-39FCA1E48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98462"/>
              </p:ext>
            </p:extLst>
          </p:nvPr>
        </p:nvGraphicFramePr>
        <p:xfrm>
          <a:off x="401216" y="1440900"/>
          <a:ext cx="11305646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4502">
                  <a:extLst>
                    <a:ext uri="{9D8B030D-6E8A-4147-A177-3AD203B41FA5}">
                      <a16:colId xmlns:a16="http://schemas.microsoft.com/office/drawing/2014/main" val="3265067205"/>
                    </a:ext>
                  </a:extLst>
                </a:gridCol>
                <a:gridCol w="2098788">
                  <a:extLst>
                    <a:ext uri="{9D8B030D-6E8A-4147-A177-3AD203B41FA5}">
                      <a16:colId xmlns:a16="http://schemas.microsoft.com/office/drawing/2014/main" val="2533774134"/>
                    </a:ext>
                  </a:extLst>
                </a:gridCol>
                <a:gridCol w="2012356">
                  <a:extLst>
                    <a:ext uri="{9D8B030D-6E8A-4147-A177-3AD203B41FA5}">
                      <a16:colId xmlns:a16="http://schemas.microsoft.com/office/drawing/2014/main" val="91573519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Kriteria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Penilaian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Bobot Penilaian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95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Kriteria Penilaian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OPD Berpendapatan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OPD</a:t>
                      </a:r>
                    </a:p>
                    <a:p>
                      <a:pPr algn="ctr"/>
                      <a:r>
                        <a:rPr lang="en-US" sz="2000" b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Tidak Berpendapatan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0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w Cen MT" panose="020B0602020104020603" pitchFamily="34" charset="0"/>
                        </a:rPr>
                        <a:t>1. </a:t>
                      </a:r>
                      <a:r>
                        <a:rPr lang="en-US" sz="2000" b="1">
                          <a:latin typeface="Tw Cen MT" panose="020B0602020104020603" pitchFamily="34" charset="0"/>
                        </a:rPr>
                        <a:t>Rencana Aksi Triwulanan dan Tahunan Pencapaian IKU</a:t>
                      </a:r>
                    </a:p>
                    <a:p>
                      <a:pPr marL="233363" indent="0"/>
                      <a:r>
                        <a:rPr lang="en-US" sz="2000">
                          <a:latin typeface="Tw Cen MT" panose="020B0602020104020603" pitchFamily="34" charset="0"/>
                        </a:rPr>
                        <a:t>Tahunan menggunakan Capaian IKU untuk pemberian TPP Jan, Feb, &amp; Maret.</a:t>
                      </a:r>
                    </a:p>
                    <a:p>
                      <a:pPr marL="233363" indent="0"/>
                      <a:r>
                        <a:rPr lang="en-US" sz="2000">
                          <a:latin typeface="Tw Cen MT" panose="020B0602020104020603" pitchFamily="34" charset="0"/>
                        </a:rPr>
                        <a:t>Triwulan 1,2,3 menggunakan Capaian Rencana Aksi JPT untuk pemberian TPP April s.d. 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5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w Cen MT" panose="020B0602020104020603" pitchFamily="34" charset="0"/>
                        </a:rPr>
                        <a:t>2.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Penyerapan Anggaran Belanja </a:t>
                      </a:r>
                      <a:endParaRPr lang="en-US" sz="200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7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w Cen MT" panose="020B0602020104020603" pitchFamily="34" charset="0"/>
                        </a:rPr>
                        <a:t>3.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Realisasi Target Pendapatan (Pajak dan Retribusi)</a:t>
                      </a:r>
                      <a:endParaRPr lang="en-US" sz="200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1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Tw Cen MT" panose="020B0602020104020603" pitchFamily="34" charset="0"/>
                        </a:rPr>
                        <a:t>4.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Program Peningkatan Penggunaan Produk Dalam Negeri </a:t>
                      </a:r>
                      <a:endParaRPr lang="en-US" sz="200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6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w Cen MT" panose="020B06020201040206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72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39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CONTOH FORMAT </a:t>
            </a: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</a:t>
            </a: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DUKUNG DAN LAMPIRAN</a:t>
            </a:r>
            <a:endParaRPr lang="en-US" sz="48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30015-8107-48E7-89FE-F9D190EB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24" y="1090774"/>
            <a:ext cx="4456801" cy="5473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5A5D7-A5E1-4B4B-B965-D47B3234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296" y="1090775"/>
            <a:ext cx="4321264" cy="5109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FD19A2-0302-4435-9505-1605E90F65E4}"/>
              </a:ext>
            </a:extLst>
          </p:cNvPr>
          <p:cNvSpPr/>
          <p:nvPr/>
        </p:nvSpPr>
        <p:spPr>
          <a:xfrm>
            <a:off x="3129977" y="3398295"/>
            <a:ext cx="1342270" cy="4869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DBD81-752C-4EE6-86CA-57308FA4E85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72247" y="3641756"/>
            <a:ext cx="4550455" cy="21254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CBD502-D153-46CE-9DA0-31A681824D8E}"/>
              </a:ext>
            </a:extLst>
          </p:cNvPr>
          <p:cNvSpPr txBox="1"/>
          <p:nvPr/>
        </p:nvSpPr>
        <p:spPr>
          <a:xfrm>
            <a:off x="6267750" y="5957417"/>
            <a:ext cx="4940387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Pada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perhitungan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capaian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rencana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aksi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,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realisasi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harus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tercantum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pada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lampiran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B329F-5FB3-17DD-478D-E68553D044A7}"/>
              </a:ext>
            </a:extLst>
          </p:cNvPr>
          <p:cNvSpPr/>
          <p:nvPr/>
        </p:nvSpPr>
        <p:spPr>
          <a:xfrm>
            <a:off x="2344679" y="4767954"/>
            <a:ext cx="2000617" cy="18541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B122E-4824-610C-FB2F-9D1C7EE1A473}"/>
              </a:ext>
            </a:extLst>
          </p:cNvPr>
          <p:cNvSpPr txBox="1"/>
          <p:nvPr/>
        </p:nvSpPr>
        <p:spPr>
          <a:xfrm>
            <a:off x="65056" y="4414011"/>
            <a:ext cx="2827179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Terdapat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legalisasi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dari</a:t>
            </a:r>
            <a:endParaRPr lang="en-ID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Kepala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OPD</a:t>
            </a:r>
          </a:p>
        </p:txBody>
      </p:sp>
    </p:spTree>
    <p:extLst>
      <p:ext uri="{BB962C8B-B14F-4D97-AF65-F5344CB8AC3E}">
        <p14:creationId xmlns:p14="http://schemas.microsoft.com/office/powerpoint/2010/main" val="218311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CONTOH FORMAT </a:t>
            </a: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</a:t>
            </a: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DUKUNG DAN LAMPIRAN</a:t>
            </a:r>
            <a:endParaRPr lang="en-US" sz="48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32AD2-6B71-471A-93CD-3410AA23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4" y="1206097"/>
            <a:ext cx="10907647" cy="5106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3FECCE-B361-428D-B1D5-C81663CB1ADF}"/>
              </a:ext>
            </a:extLst>
          </p:cNvPr>
          <p:cNvSpPr/>
          <p:nvPr/>
        </p:nvSpPr>
        <p:spPr>
          <a:xfrm>
            <a:off x="8932261" y="3187304"/>
            <a:ext cx="1342270" cy="4869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CONTOH FORMAT </a:t>
            </a: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</a:t>
            </a: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DUKUNG DAN LAMPIRAN</a:t>
            </a:r>
            <a:endParaRPr lang="en-US" sz="48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D1A9D-D050-495C-94C2-A047DD50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9" y="1006337"/>
            <a:ext cx="11231542" cy="5277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05C339-4FD4-4225-980A-40C9A91FD727}"/>
              </a:ext>
            </a:extLst>
          </p:cNvPr>
          <p:cNvSpPr/>
          <p:nvPr/>
        </p:nvSpPr>
        <p:spPr>
          <a:xfrm>
            <a:off x="647213" y="1206098"/>
            <a:ext cx="566445" cy="33492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2AB3C36F-F77E-46FD-AACF-76D63D6AC78A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CONTOH FORMAT </a:t>
            </a:r>
            <a:r>
              <a:rPr lang="en-US" sz="48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DATA </a:t>
            </a:r>
            <a:r>
              <a:rPr lang="en-US" sz="48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DUKUNG DAN LAMPIRAN</a:t>
            </a:r>
            <a:endParaRPr lang="en-US" sz="48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DDAA3-5DEA-A238-4E2B-939395C0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38" y="997887"/>
            <a:ext cx="3615658" cy="5544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A919F-EDFF-CC51-57DC-55A0C10BD7FE}"/>
              </a:ext>
            </a:extLst>
          </p:cNvPr>
          <p:cNvSpPr txBox="1"/>
          <p:nvPr/>
        </p:nvSpPr>
        <p:spPr>
          <a:xfrm>
            <a:off x="6299306" y="3415944"/>
            <a:ext cx="4940387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Terdapat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dokumentasi</a:t>
            </a:r>
            <a:r>
              <a:rPr lang="en-ID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kegiatan</a:t>
            </a:r>
            <a:endParaRPr lang="en-ID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7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;p5">
            <a:extLst>
              <a:ext uri="{FF2B5EF4-FFF2-40B4-BE49-F238E27FC236}">
                <a16:creationId xmlns:a16="http://schemas.microsoft.com/office/drawing/2014/main" id="{E6D288B2-B96D-4D08-A22F-9D8A5FE0A1AC}"/>
              </a:ext>
            </a:extLst>
          </p:cNvPr>
          <p:cNvSpPr txBox="1"/>
          <p:nvPr/>
        </p:nvSpPr>
        <p:spPr>
          <a:xfrm>
            <a:off x="647214" y="0"/>
            <a:ext cx="11059648" cy="12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TIM PENDAMPINGAN VERIFIKATOR </a:t>
            </a:r>
            <a:r>
              <a:rPr lang="en-US" sz="36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</a:t>
            </a:r>
            <a:endParaRPr lang="en-US" sz="36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DF8E9C63-8113-452D-AA1F-34764DA4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30864"/>
              </p:ext>
            </p:extLst>
          </p:nvPr>
        </p:nvGraphicFramePr>
        <p:xfrm>
          <a:off x="257317" y="1083368"/>
          <a:ext cx="11677365" cy="5467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585">
                  <a:extLst>
                    <a:ext uri="{9D8B030D-6E8A-4147-A177-3AD203B41FA5}">
                      <a16:colId xmlns:a16="http://schemas.microsoft.com/office/drawing/2014/main" val="1275860923"/>
                    </a:ext>
                  </a:extLst>
                </a:gridCol>
                <a:gridCol w="4196090">
                  <a:extLst>
                    <a:ext uri="{9D8B030D-6E8A-4147-A177-3AD203B41FA5}">
                      <a16:colId xmlns:a16="http://schemas.microsoft.com/office/drawing/2014/main" val="2542989055"/>
                    </a:ext>
                  </a:extLst>
                </a:gridCol>
                <a:gridCol w="6999690">
                  <a:extLst>
                    <a:ext uri="{9D8B030D-6E8A-4147-A177-3AD203B41FA5}">
                      <a16:colId xmlns:a16="http://schemas.microsoft.com/office/drawing/2014/main" val="4150279387"/>
                    </a:ext>
                  </a:extLst>
                </a:gridCol>
              </a:tblGrid>
              <a:tr h="344622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NAMA VERIFIKATOR BAPPEDA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OPD YANG DIAMPU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25642"/>
                  </a:ext>
                </a:extLst>
              </a:tr>
              <a:tr h="35320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7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Budi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Prakosa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ST, MT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Pengarah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09447"/>
                  </a:ext>
                </a:extLst>
              </a:tr>
              <a:tr h="3126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7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Sugeng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Hartanto,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S.Sos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MT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13" marR="0" indent="-238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Penanggung Jawab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26063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Nur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Laela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Fitriani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S.Stat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Koordinator Rumpun Pemsosbud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69936"/>
                  </a:ext>
                </a:extLst>
              </a:tr>
              <a:tr h="4882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4</a:t>
                      </a:r>
                    </a:p>
                    <a:p>
                      <a:pPr marL="0" marR="0" indent="7937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Anisa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Nursatyani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, 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Bookman Old Style" panose="02050604050505020204" pitchFamily="18" charset="0"/>
                        <a:buNone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16 Kecamatan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98682"/>
                  </a:ext>
                </a:extLst>
              </a:tr>
              <a:tr h="8122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Dhinar Tri Istiwulan, S.E.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Perencanaan Pembangunan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Badan Kepegawaian Pendidikan dan Pelatihan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Dinas Kependudukan dan Catatan Sipil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793841"/>
                  </a:ext>
                </a:extLst>
              </a:tr>
              <a:tr h="992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Tsania Luthfi Savitri, S.Kom.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Sekretariat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DPRD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Inspektorat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Kesatuan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Bangsa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Politik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09406"/>
                  </a:ext>
                </a:extLst>
              </a:tr>
              <a:tr h="1018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Yuli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Astuti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S.Kom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Kesehatan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Tenaga Kerja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Bookman Old Style" panose="02050604050505020204" pitchFamily="18" charset="0"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Satuan </a:t>
                      </a: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Polisi Pamong Praja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Bookman Old Style" panose="02050604050505020204" pitchFamily="18" charset="0"/>
                        <a:buChar char="-"/>
                        <a:tabLst/>
                        <a:defRPr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Pemadam Kebakaran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61600"/>
                  </a:ext>
                </a:extLst>
              </a:tr>
              <a:tr h="81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Rizki Satyalan Sabdono, S.Kom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Pendidikan 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Sosial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Bookman Old Style" panose="02050604050505020204" pitchFamily="18" charset="0"/>
                        <a:buChar char="-"/>
                        <a:tabLst/>
                        <a:defRPr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RSUD KRMT Wongsonegoro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7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5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29;p5">
            <a:extLst>
              <a:ext uri="{FF2B5EF4-FFF2-40B4-BE49-F238E27FC236}">
                <a16:creationId xmlns:a16="http://schemas.microsoft.com/office/drawing/2014/main" id="{170E13BA-1892-4B49-9D9C-8576085BCF32}"/>
              </a:ext>
            </a:extLst>
          </p:cNvPr>
          <p:cNvSpPr txBox="1"/>
          <p:nvPr/>
        </p:nvSpPr>
        <p:spPr>
          <a:xfrm>
            <a:off x="647214" y="1"/>
            <a:ext cx="1105964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TIM PENDAMPINGAN VERIFIKATOR </a:t>
            </a:r>
            <a:r>
              <a:rPr lang="en-US" sz="3600" b="1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</a:t>
            </a:r>
            <a:endParaRPr lang="en-US" sz="3600" b="1" dirty="0">
              <a:solidFill>
                <a:srgbClr val="C00000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0BE9DC17-79C3-442A-B2ED-04603154A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55398"/>
              </p:ext>
            </p:extLst>
          </p:nvPr>
        </p:nvGraphicFramePr>
        <p:xfrm>
          <a:off x="320040" y="589448"/>
          <a:ext cx="11551919" cy="6202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412">
                  <a:extLst>
                    <a:ext uri="{9D8B030D-6E8A-4147-A177-3AD203B41FA5}">
                      <a16:colId xmlns:a16="http://schemas.microsoft.com/office/drawing/2014/main" val="1275860923"/>
                    </a:ext>
                  </a:extLst>
                </a:gridCol>
                <a:gridCol w="4151012">
                  <a:extLst>
                    <a:ext uri="{9D8B030D-6E8A-4147-A177-3AD203B41FA5}">
                      <a16:colId xmlns:a16="http://schemas.microsoft.com/office/drawing/2014/main" val="2542989055"/>
                    </a:ext>
                  </a:extLst>
                </a:gridCol>
                <a:gridCol w="6924495">
                  <a:extLst>
                    <a:ext uri="{9D8B030D-6E8A-4147-A177-3AD203B41FA5}">
                      <a16:colId xmlns:a16="http://schemas.microsoft.com/office/drawing/2014/main" val="4150279387"/>
                    </a:ext>
                  </a:extLst>
                </a:gridCol>
              </a:tblGrid>
              <a:tr h="32437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NAMA VERIFIKATOR BAPPEDA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OPD YANG DIAMPU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25642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Hafidz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Hening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Waskito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SE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Pemberdayaan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Perempuan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Perlindungan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Anak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Arsip 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 </a:t>
                      </a: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Perpustakaan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Kepemudaan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Olah</a:t>
                      </a: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Raga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Bookman Old Style" panose="02050604050505020204" pitchFamily="18" charset="0"/>
                        <a:buChar char="-"/>
                        <a:tabLst/>
                        <a:defRPr/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Pengendalian Penduduk dan K</a:t>
                      </a: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eluarga Berencana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Riset dan Inovasi Daerah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09447"/>
                  </a:ext>
                </a:extLst>
              </a:tr>
              <a:tr h="26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Wahyu Kartika Rukmi,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Koordinator </a:t>
                      </a: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Rumpun Perekonomian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26063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Dewangga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Riwicaksana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SE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Pengelolaan Keuangan dan Aset Daerah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Pendapatan Daerah 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Penanaman Modal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elayanan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erpadu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atu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intu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69936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Arya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Pradana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ST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Pertanian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Perikanan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Ketahanan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Pangan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98682"/>
                  </a:ext>
                </a:extLst>
              </a:tr>
              <a:tr h="93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Fidyastina, SE, Sy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Koperasi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Usaha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Mikro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Kebudayaan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Pariwisata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Perdagangan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Perindustrian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793841"/>
                  </a:ext>
                </a:extLst>
              </a:tr>
              <a:tr h="22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Ahmad Muhajirin, S.E.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Koordinator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Rumpun Infrastruktur dan Pengembangan Wilayah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09406"/>
                  </a:ext>
                </a:extLst>
              </a:tr>
              <a:tr h="45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Muhammad Dimas Irsyadi, S.ST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Pekerjaan Umum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Perhubungan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Bookman Old Style" panose="02050604050505020204" pitchFamily="18" charset="0"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Dinas Komunikasi, Informasi, Statistik, dan Persandian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61600"/>
                  </a:ext>
                </a:extLst>
              </a:tr>
              <a:tr h="313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Rini Setyaningsih,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Perumahan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Kawasan Permukiman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28608"/>
                  </a:ext>
                </a:extLst>
              </a:tr>
              <a:tr h="6969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Melody Kinanti Kristiani, ST</a:t>
                      </a:r>
                      <a:endParaRPr lang="en-US" sz="14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Penataan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Ruang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Dinas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Lingkungan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Hidup</a:t>
                      </a:r>
                      <a:endParaRPr lang="en-US" sz="1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Bookman Old Style" panose="02050604050505020204" pitchFamily="18" charset="0"/>
                        <a:buChar char="-"/>
                      </a:pP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Badan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Penanggulangan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Bencana</a:t>
                      </a:r>
                      <a:r>
                        <a:rPr lang="en-US" sz="14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Daerah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96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60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8DDCEB3-CC94-4937-A273-CAA7FEA42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53" r="9653" b="43907"/>
          <a:stretch/>
        </p:blipFill>
        <p:spPr>
          <a:xfrm>
            <a:off x="1" y="1641624"/>
            <a:ext cx="12223918" cy="526381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B4E9218-0346-453D-B327-90114F40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14" b="15102"/>
          <a:stretch/>
        </p:blipFill>
        <p:spPr>
          <a:xfrm>
            <a:off x="-2" y="3486684"/>
            <a:ext cx="12192002" cy="3213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31171B-2615-465D-A623-428190E59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" y="135462"/>
            <a:ext cx="840174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C5421-D1CD-4ABF-9A4B-F13CE50972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25142" r="17839" b="-8528"/>
          <a:stretch/>
        </p:blipFill>
        <p:spPr>
          <a:xfrm>
            <a:off x="9975426" y="103258"/>
            <a:ext cx="2147139" cy="91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30BEA-52C3-4EEC-875B-20B7588C6FED}"/>
              </a:ext>
            </a:extLst>
          </p:cNvPr>
          <p:cNvSpPr txBox="1"/>
          <p:nvPr/>
        </p:nvSpPr>
        <p:spPr>
          <a:xfrm>
            <a:off x="1326232" y="264026"/>
            <a:ext cx="236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PEMERINTAH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KOTA SEMARANG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Google Shape;123;p1">
            <a:extLst>
              <a:ext uri="{FF2B5EF4-FFF2-40B4-BE49-F238E27FC236}">
                <a16:creationId xmlns:a16="http://schemas.microsoft.com/office/drawing/2014/main" id="{901F967A-A102-4000-818A-BC0DDA5EFF3B}"/>
              </a:ext>
            </a:extLst>
          </p:cNvPr>
          <p:cNvSpPr txBox="1"/>
          <p:nvPr/>
        </p:nvSpPr>
        <p:spPr>
          <a:xfrm>
            <a:off x="1737909" y="1979588"/>
            <a:ext cx="871618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292C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5400" cap="flat" cmpd="thinThick">
                  <a:noFill/>
                  <a:beve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TERIMA KASIH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26576C-7CEA-49A8-BE06-3C91845450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961"/>
          <a:stretch/>
        </p:blipFill>
        <p:spPr>
          <a:xfrm>
            <a:off x="7946107" y="4051269"/>
            <a:ext cx="2935230" cy="272236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ACB996-67C0-4F89-A70D-F2365F983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1226" y="3371316"/>
          <a:ext cx="5329545" cy="29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797639" imgH="1529512" progId="CorelDraw.Graphic.22">
                  <p:embed/>
                </p:oleObj>
              </mc:Choice>
              <mc:Fallback>
                <p:oleObj name="CorelDRAW" r:id="rId10" imgW="2797639" imgH="1529512" progId="CorelDraw.Graphic.2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6ACB996-67C0-4F89-A70D-F2365F983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1226" y="3371316"/>
                        <a:ext cx="5329545" cy="29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0535EC0-562F-49B7-8E43-E03B6FC6C7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156"/>
          <a:stretch/>
        </p:blipFill>
        <p:spPr>
          <a:xfrm>
            <a:off x="-41296" y="3981228"/>
            <a:ext cx="2201314" cy="2724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45504-35BD-48B8-A468-A82165061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9685" y="5305884"/>
            <a:ext cx="4550218" cy="13938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B236F19-587C-44FD-92DA-A95CB0C06C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4405" y="5821578"/>
            <a:ext cx="512961" cy="849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DC319-C042-43F4-8575-182C37129AB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8596" b="19086"/>
          <a:stretch/>
        </p:blipFill>
        <p:spPr>
          <a:xfrm>
            <a:off x="9539512" y="4320694"/>
            <a:ext cx="2652488" cy="2350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E7206E2-B9A3-479D-9666-36B5B5C1F0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48599" y="5794869"/>
            <a:ext cx="4343400" cy="8763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9390D5-F6A5-449E-AEF7-58BE9F9E1CB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93979"/>
          <a:stretch/>
        </p:blipFill>
        <p:spPr>
          <a:xfrm>
            <a:off x="-1" y="6671169"/>
            <a:ext cx="12223919" cy="2342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B81CAC-AFB0-4E9E-B3DA-FAFDDAFAAF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1285" y="4238896"/>
            <a:ext cx="2578613" cy="24445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D098C1B-3909-413B-A4B8-AB2493F008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8745" y="3712266"/>
            <a:ext cx="1357614" cy="29589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B59CA4-2448-4C1F-9C09-F4A281F0B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720" y="5821578"/>
            <a:ext cx="512961" cy="84959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1C748B-3013-4CF1-B88B-7E663DBF9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4670" y="5821578"/>
            <a:ext cx="512961" cy="849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FFAF03-98F6-4C62-B433-9F19AA76A626}"/>
              </a:ext>
            </a:extLst>
          </p:cNvPr>
          <p:cNvSpPr txBox="1"/>
          <p:nvPr/>
        </p:nvSpPr>
        <p:spPr>
          <a:xfrm>
            <a:off x="9663054" y="3481680"/>
            <a:ext cx="2528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Semarang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16 Juli 2024</a:t>
            </a:r>
            <a:endParaRPr kumimoji="0" lang="id-ID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92CE31-B4BF-4106-92B7-27DDA8AFE8C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172644"/>
            <a:ext cx="3718656" cy="7467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9B02BE1-CC0D-4429-9E01-00CEE3632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38671" y="5821578"/>
            <a:ext cx="512961" cy="8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1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11968"/>
            <a:ext cx="11469624" cy="6746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 idx="4294967295"/>
          </p:nvPr>
        </p:nvSpPr>
        <p:spPr>
          <a:xfrm>
            <a:off x="3251201" y="228600"/>
            <a:ext cx="568960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600" b="1" i="1" spc="600" dirty="0">
                <a:latin typeface="Tw Cen MT" panose="020B0602020104020603" pitchFamily="34" charset="0"/>
                <a:ea typeface="Calibri"/>
                <a:cs typeface="Arial" panose="020B0604020202020204" pitchFamily="34" charset="0"/>
                <a:sym typeface="Calibri"/>
              </a:rPr>
              <a:t>OUTLINE</a:t>
            </a:r>
            <a:endParaRPr sz="6600" b="1" i="1" spc="600" dirty="0">
              <a:latin typeface="Tw Cen MT" panose="020B06020201040206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779BAA-28A6-438D-AFF2-392D18AAAC12}"/>
              </a:ext>
            </a:extLst>
          </p:cNvPr>
          <p:cNvGrpSpPr/>
          <p:nvPr/>
        </p:nvGrpSpPr>
        <p:grpSpPr>
          <a:xfrm>
            <a:off x="2118360" y="1910080"/>
            <a:ext cx="7955280" cy="1605280"/>
            <a:chOff x="2346960" y="1910080"/>
            <a:chExt cx="7955280" cy="16052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0EB20-5E27-4898-A457-10BF7AA3174E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7CFC5E-91B7-4300-979C-754E0E0917C1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81C142-7A61-4379-A2C2-912C4149362D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 i="0" u="none" strike="noStrike" cap="none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PENYUSUNAN RENCANA AKSI </a:t>
              </a:r>
              <a:r>
                <a:rPr lang="fi-FI" sz="3200" b="1" i="0" u="none" strike="noStrike" cap="none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TW III &amp; IV TAHUN 2024</a:t>
              </a:r>
              <a:endParaRPr lang="fi-FI" sz="3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88BA086E-4032-4BD7-A60C-E739DFFF4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381" y="233680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4CA739-1D4C-4DD3-8BA9-4B777B5E5D18}"/>
              </a:ext>
            </a:extLst>
          </p:cNvPr>
          <p:cNvGrpSpPr/>
          <p:nvPr/>
        </p:nvGrpSpPr>
        <p:grpSpPr>
          <a:xfrm>
            <a:off x="2118360" y="4267200"/>
            <a:ext cx="7955280" cy="1605280"/>
            <a:chOff x="2346960" y="4267200"/>
            <a:chExt cx="7955280" cy="1605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D5300F-456E-4B66-98FE-F6A784F33FF5}"/>
                </a:ext>
              </a:extLst>
            </p:cNvPr>
            <p:cNvSpPr/>
            <p:nvPr/>
          </p:nvSpPr>
          <p:spPr>
            <a:xfrm>
              <a:off x="8976362" y="426720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977D57-E056-4913-9B13-FE7122621BE8}"/>
                </a:ext>
              </a:extLst>
            </p:cNvPr>
            <p:cNvSpPr/>
            <p:nvPr/>
          </p:nvSpPr>
          <p:spPr>
            <a:xfrm>
              <a:off x="2346960" y="426720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BFA090-FDD3-47CE-8A3D-5EE334B648E9}"/>
                </a:ext>
              </a:extLst>
            </p:cNvPr>
            <p:cNvSpPr/>
            <p:nvPr/>
          </p:nvSpPr>
          <p:spPr>
            <a:xfrm>
              <a:off x="3276598" y="426720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EVALUASI RENCANA AKSI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200" b="1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TW I &amp; II TAHUN 2024</a:t>
              </a:r>
              <a:endParaRPr lang="fi-FI" sz="32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675E2BF-7FFA-4ACE-8266-C9C8199ED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040" y="469392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099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51F81-1308-4983-AE83-DD963F57AB3F}"/>
              </a:ext>
            </a:extLst>
          </p:cNvPr>
          <p:cNvGrpSpPr/>
          <p:nvPr/>
        </p:nvGrpSpPr>
        <p:grpSpPr>
          <a:xfrm>
            <a:off x="708564" y="2153920"/>
            <a:ext cx="10774872" cy="2174240"/>
            <a:chOff x="2346960" y="1910080"/>
            <a:chExt cx="7955280" cy="1605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BF2A2A-EA83-410B-9A1E-1C7F762AAC17}"/>
                </a:ext>
              </a:extLst>
            </p:cNvPr>
            <p:cNvSpPr/>
            <p:nvPr/>
          </p:nvSpPr>
          <p:spPr>
            <a:xfrm>
              <a:off x="8976362" y="1910080"/>
              <a:ext cx="132587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lt1"/>
                </a:buClr>
                <a:buSzPts val="3600"/>
              </a:pPr>
              <a:endParaRPr lang="fi-FI" sz="5400" b="1" dirty="0">
                <a:solidFill>
                  <a:srgbClr val="9E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B294BE-99E2-40D7-8209-7887CBF71630}"/>
                </a:ext>
              </a:extLst>
            </p:cNvPr>
            <p:cNvSpPr/>
            <p:nvPr/>
          </p:nvSpPr>
          <p:spPr>
            <a:xfrm>
              <a:off x="2346960" y="1910080"/>
              <a:ext cx="929638" cy="1605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5400" b="1" dirty="0">
                  <a:solidFill>
                    <a:srgbClr val="9E0000"/>
                  </a:solidFill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9CCA0A-3B6F-40CD-96C0-FECB2566FD20}"/>
                </a:ext>
              </a:extLst>
            </p:cNvPr>
            <p:cNvSpPr/>
            <p:nvPr/>
          </p:nvSpPr>
          <p:spPr>
            <a:xfrm>
              <a:off x="3276598" y="1910080"/>
              <a:ext cx="5699764" cy="1605280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 dirty="0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PENYUSUNAN </a:t>
              </a:r>
              <a:r>
                <a:rPr lang="fi-FI" sz="3600" b="1" i="0" u="none" strike="noStrike" cap="none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RENCANA AKSI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>
                  <a:solidFill>
                    <a:schemeClr val="bg1"/>
                  </a:solidFill>
                  <a:latin typeface="Tw Cen MT" panose="020B0602020104020603" pitchFamily="34" charset="0"/>
                  <a:ea typeface="Calibri"/>
                  <a:cs typeface="Arial" panose="020B0604020202020204" pitchFamily="34" charset="0"/>
                  <a:sym typeface="Calibri"/>
                </a:rPr>
                <a:t>TW III &amp; IV TAHUN 2024</a:t>
              </a:r>
              <a:endParaRPr lang="fi-FI" sz="36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2" name="Picture 1">
              <a:extLst>
                <a:ext uri="{FF2B5EF4-FFF2-40B4-BE49-F238E27FC236}">
                  <a16:creationId xmlns:a16="http://schemas.microsoft.com/office/drawing/2014/main" id="{D2B0C7FB-67F5-44D4-9434-0242B4D25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381" y="2336800"/>
              <a:ext cx="751840" cy="75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48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9;p5">
            <a:extLst>
              <a:ext uri="{FF2B5EF4-FFF2-40B4-BE49-F238E27FC236}">
                <a16:creationId xmlns:a16="http://schemas.microsoft.com/office/drawing/2014/main" id="{88D6ED4F-B823-48E3-B773-C09F6E6EF063}"/>
              </a:ext>
            </a:extLst>
          </p:cNvPr>
          <p:cNvSpPr txBox="1"/>
          <p:nvPr/>
        </p:nvSpPr>
        <p:spPr>
          <a:xfrm>
            <a:off x="647214" y="384928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RENCANA AKSI</a:t>
            </a:r>
            <a:endParaRPr sz="3200" b="1" i="0" u="none" strike="noStrike" cap="none" dirty="0">
              <a:solidFill>
                <a:srgbClr val="E36C09"/>
              </a:solidFill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B5FC17B-719C-4410-99C8-1E0FAD9A0EC4}"/>
              </a:ext>
            </a:extLst>
          </p:cNvPr>
          <p:cNvSpPr txBox="1"/>
          <p:nvPr/>
        </p:nvSpPr>
        <p:spPr>
          <a:xfrm>
            <a:off x="1600823" y="1284753"/>
            <a:ext cx="9443098" cy="204331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10" dirty="0" err="1">
                <a:latin typeface="Tw Cen MT" panose="020B0602020104020603" pitchFamily="34" charset="0"/>
                <a:cs typeface="Calibri"/>
              </a:rPr>
              <a:t>Merupakan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5" dirty="0" err="1">
                <a:latin typeface="Tw Cen MT" panose="020B0602020104020603" pitchFamily="34" charset="0"/>
                <a:cs typeface="Calibri"/>
              </a:rPr>
              <a:t>p</a:t>
            </a:r>
            <a:r>
              <a:rPr sz="2800" spc="-15" dirty="0" err="1">
                <a:latin typeface="Tw Cen MT" panose="020B0602020104020603" pitchFamily="34" charset="0"/>
                <a:cs typeface="Calibri"/>
              </a:rPr>
              <a:t>enjabaran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b="1" spc="-15" dirty="0" err="1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Aktivitas</a:t>
            </a:r>
            <a:r>
              <a:rPr lang="en-US"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5" dirty="0" err="1">
                <a:latin typeface="Tw Cen MT" panose="020B0602020104020603" pitchFamily="34" charset="0"/>
                <a:cs typeface="Calibri"/>
              </a:rPr>
              <a:t>dalam</a:t>
            </a:r>
            <a:r>
              <a:rPr lang="en-US"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5" dirty="0" err="1">
                <a:latin typeface="Tw Cen MT" panose="020B0602020104020603" pitchFamily="34" charset="0"/>
                <a:cs typeface="Calibri"/>
              </a:rPr>
              <a:t>rangka</a:t>
            </a:r>
            <a:r>
              <a:rPr lang="en-US"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5" dirty="0" err="1">
                <a:latin typeface="Tw Cen MT" panose="020B0602020104020603" pitchFamily="34" charset="0"/>
                <a:cs typeface="Calibri"/>
              </a:rPr>
              <a:t>mencapai</a:t>
            </a:r>
            <a:r>
              <a:rPr lang="en-US"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Target </a:t>
            </a:r>
            <a:r>
              <a:rPr sz="2800" b="1" spc="-5" dirty="0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Kinerja 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yang </a:t>
            </a:r>
            <a:r>
              <a:rPr sz="2800" spc="-10" dirty="0" err="1">
                <a:latin typeface="Tw Cen MT" panose="020B0602020104020603" pitchFamily="34" charset="0"/>
                <a:cs typeface="Calibri"/>
              </a:rPr>
              <a:t>telah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ditetapkan</a:t>
            </a:r>
            <a:r>
              <a:rPr sz="2800" dirty="0">
                <a:latin typeface="Tw Cen MT" panose="020B0602020104020603" pitchFamily="34" charset="0"/>
                <a:cs typeface="Calibri"/>
              </a:rPr>
              <a:t> dalam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Perjanjian Kinerja </a:t>
            </a:r>
            <a:r>
              <a:rPr sz="2800" spc="-65" dirty="0">
                <a:latin typeface="Tw Cen MT" panose="020B0602020104020603" pitchFamily="34" charset="0"/>
                <a:cs typeface="Calibri"/>
              </a:rPr>
              <a:t>ke</a:t>
            </a:r>
            <a:r>
              <a:rPr sz="2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dirty="0" err="1">
                <a:latin typeface="Tw Cen MT" panose="020B0602020104020603" pitchFamily="34" charset="0"/>
                <a:cs typeface="Calibri"/>
              </a:rPr>
              <a:t>dalam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35" dirty="0" err="1">
                <a:latin typeface="Tw Cen MT" panose="020B0602020104020603" pitchFamily="34" charset="0"/>
                <a:cs typeface="Calibri"/>
              </a:rPr>
              <a:t>kerangka</a:t>
            </a:r>
            <a:r>
              <a:rPr sz="2800" spc="-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waktu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yang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lebih </a:t>
            </a:r>
            <a:r>
              <a:rPr sz="2800" dirty="0" err="1">
                <a:latin typeface="Tw Cen MT" panose="020B0602020104020603" pitchFamily="34" charset="0"/>
                <a:cs typeface="Calibri"/>
              </a:rPr>
              <a:t>pendek</a:t>
            </a:r>
            <a:r>
              <a:rPr sz="2800" spc="-7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>
                <a:latin typeface="Tw Cen MT" panose="020B0602020104020603" pitchFamily="34" charset="0"/>
                <a:cs typeface="Calibri"/>
              </a:rPr>
              <a:t>(</a:t>
            </a:r>
            <a:r>
              <a:rPr sz="2800" b="1" spc="-65" dirty="0" err="1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triwulanan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)</a:t>
            </a:r>
            <a:endParaRPr lang="en-US" sz="2800" dirty="0"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F7BA9A4-7D20-4926-BB88-300E9BC900C9}"/>
              </a:ext>
            </a:extLst>
          </p:cNvPr>
          <p:cNvSpPr txBox="1"/>
          <p:nvPr/>
        </p:nvSpPr>
        <p:spPr>
          <a:xfrm>
            <a:off x="2132007" y="4270411"/>
            <a:ext cx="3045824" cy="154317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30480">
              <a:lnSpc>
                <a:spcPts val="3890"/>
              </a:lnSpc>
              <a:spcBef>
                <a:spcPts val="590"/>
              </a:spcBef>
              <a:tabLst>
                <a:tab pos="256540" algn="l"/>
              </a:tabLst>
            </a:pPr>
            <a:r>
              <a:rPr sz="2800" spc="-15" dirty="0" err="1">
                <a:latin typeface="Tw Cen MT" panose="020B0602020104020603" pitchFamily="34" charset="0"/>
                <a:cs typeface="Calibri"/>
              </a:rPr>
              <a:t>Informasi</a:t>
            </a:r>
            <a:r>
              <a:rPr sz="2800" spc="-4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0" dirty="0">
                <a:latin typeface="Tw Cen MT" panose="020B0602020104020603" pitchFamily="34" charset="0"/>
                <a:cs typeface="Calibri"/>
              </a:rPr>
              <a:t>jadwal</a:t>
            </a:r>
            <a:r>
              <a:rPr sz="2800" spc="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 err="1">
                <a:latin typeface="Tw Cen MT" panose="020B0602020104020603" pitchFamily="34" charset="0"/>
                <a:cs typeface="Calibri"/>
              </a:rPr>
              <a:t>pelaksanaan</a:t>
            </a:r>
            <a:r>
              <a:rPr sz="2800" spc="-65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b="1" spc="-25" dirty="0" err="1">
                <a:solidFill>
                  <a:srgbClr val="C00000"/>
                </a:solidFill>
                <a:latin typeface="Tw Cen MT" panose="020B0602020104020603" pitchFamily="34" charset="0"/>
                <a:cs typeface="Calibri"/>
              </a:rPr>
              <a:t>Aktivitas</a:t>
            </a:r>
            <a:endParaRPr lang="en-US" sz="2800" dirty="0"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8C9121F-60FF-491E-8BC5-C30209C17CE8}"/>
              </a:ext>
            </a:extLst>
          </p:cNvPr>
          <p:cNvSpPr txBox="1"/>
          <p:nvPr/>
        </p:nvSpPr>
        <p:spPr>
          <a:xfrm>
            <a:off x="6096000" y="4270411"/>
            <a:ext cx="4585375" cy="154317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84200" marR="30480" indent="-571500" algn="just">
              <a:lnSpc>
                <a:spcPts val="3890"/>
              </a:lnSpc>
              <a:spcBef>
                <a:spcPts val="590"/>
              </a:spcBef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sz="2800" spc="-5" dirty="0">
                <a:latin typeface="Tw Cen MT" panose="020B0602020104020603" pitchFamily="34" charset="0"/>
                <a:cs typeface="Calibri"/>
              </a:rPr>
              <a:t>Dasar</a:t>
            </a:r>
            <a:r>
              <a:rPr sz="280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dalam</a:t>
            </a:r>
            <a:r>
              <a:rPr sz="2800" spc="-2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5" dirty="0">
                <a:latin typeface="Tw Cen MT" panose="020B0602020104020603" pitchFamily="34" charset="0"/>
                <a:cs typeface="Calibri"/>
              </a:rPr>
              <a:t>penilaian</a:t>
            </a:r>
            <a:r>
              <a:rPr sz="2800" spc="-15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20" dirty="0" err="1">
                <a:latin typeface="Tw Cen MT" panose="020B0602020104020603" pitchFamily="34" charset="0"/>
                <a:cs typeface="Calibri"/>
              </a:rPr>
              <a:t>akuntabilitas</a:t>
            </a:r>
            <a:r>
              <a:rPr sz="2800" spc="10" dirty="0">
                <a:latin typeface="Tw Cen MT" panose="020B0602020104020603" pitchFamily="34" charset="0"/>
                <a:cs typeface="Calibri"/>
              </a:rPr>
              <a:t> </a:t>
            </a:r>
            <a:r>
              <a:rPr sz="2800" spc="-10" dirty="0" err="1">
                <a:latin typeface="Tw Cen MT" panose="020B0602020104020603" pitchFamily="34" charset="0"/>
                <a:cs typeface="Calibri"/>
              </a:rPr>
              <a:t>kinerja</a:t>
            </a:r>
            <a:r>
              <a:rPr lang="en-US" sz="2800" spc="-10" dirty="0">
                <a:latin typeface="Tw Cen MT" panose="020B0602020104020603" pitchFamily="34" charset="0"/>
                <a:cs typeface="Calibri"/>
              </a:rPr>
              <a:t> PD dan </a:t>
            </a:r>
            <a:r>
              <a:rPr lang="en-US" sz="2800" spc="-10" dirty="0" err="1">
                <a:latin typeface="Tw Cen MT" panose="020B0602020104020603" pitchFamily="34" charset="0"/>
                <a:cs typeface="Calibri"/>
              </a:rPr>
              <a:t>penilaian</a:t>
            </a:r>
            <a:r>
              <a:rPr lang="en-US" sz="2800" spc="-10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0" dirty="0" err="1">
                <a:latin typeface="Tw Cen MT" panose="020B0602020104020603" pitchFamily="34" charset="0"/>
                <a:cs typeface="Calibri"/>
              </a:rPr>
              <a:t>kinerja</a:t>
            </a:r>
            <a:r>
              <a:rPr lang="en-US" sz="2800" spc="-10" dirty="0">
                <a:latin typeface="Tw Cen MT" panose="020B0602020104020603" pitchFamily="34" charset="0"/>
                <a:cs typeface="Calibri"/>
              </a:rPr>
              <a:t> </a:t>
            </a:r>
            <a:r>
              <a:rPr lang="en-US" sz="2800" spc="-10" dirty="0" err="1">
                <a:latin typeface="Tw Cen MT" panose="020B0602020104020603" pitchFamily="34" charset="0"/>
                <a:cs typeface="Calibri"/>
              </a:rPr>
              <a:t>organisasi</a:t>
            </a:r>
            <a:endParaRPr sz="2800" dirty="0">
              <a:latin typeface="Tw Cen MT" panose="020B0602020104020603" pitchFamily="34" charset="0"/>
              <a:cs typeface="Calibri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C8A761A3-B6FF-4F85-B293-89ED4F5B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5" y="1436653"/>
            <a:ext cx="798773" cy="7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C6D6689-D3FF-4A12-BD23-3A357F20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0" y="4368689"/>
            <a:ext cx="798774" cy="7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F99C869-5E07-41D5-BC37-99E027A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83" y="4341504"/>
            <a:ext cx="798774" cy="7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79C16-0DC7-47BD-B75E-DA1097B67C26}"/>
              </a:ext>
            </a:extLst>
          </p:cNvPr>
          <p:cNvCxnSpPr/>
          <p:nvPr/>
        </p:nvCxnSpPr>
        <p:spPr>
          <a:xfrm>
            <a:off x="816665" y="3862873"/>
            <a:ext cx="1022725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C48526-0B2E-49FA-886E-B51793E6B922}"/>
              </a:ext>
            </a:extLst>
          </p:cNvPr>
          <p:cNvCxnSpPr>
            <a:cxnSpLocks/>
          </p:cNvCxnSpPr>
          <p:nvPr/>
        </p:nvCxnSpPr>
        <p:spPr>
          <a:xfrm>
            <a:off x="5177831" y="3946849"/>
            <a:ext cx="0" cy="252622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229;p5">
            <a:extLst>
              <a:ext uri="{FF2B5EF4-FFF2-40B4-BE49-F238E27FC236}">
                <a16:creationId xmlns:a16="http://schemas.microsoft.com/office/drawing/2014/main" id="{C8E3B8F5-E154-4490-A81F-D2BAD16D5D19}"/>
              </a:ext>
            </a:extLst>
          </p:cNvPr>
          <p:cNvSpPr txBox="1"/>
          <p:nvPr/>
        </p:nvSpPr>
        <p:spPr>
          <a:xfrm>
            <a:off x="647214" y="192697"/>
            <a:ext cx="1105964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TAHAPAN PENYUSUNAN RENCANA AKSI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Tw Cen MT Condensed" panose="020B0606020104020203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84" name="object 2">
            <a:extLst>
              <a:ext uri="{FF2B5EF4-FFF2-40B4-BE49-F238E27FC236}">
                <a16:creationId xmlns:a16="http://schemas.microsoft.com/office/drawing/2014/main" id="{A4F48577-7C10-4A14-8B36-FCC38F9C0757}"/>
              </a:ext>
            </a:extLst>
          </p:cNvPr>
          <p:cNvGrpSpPr/>
          <p:nvPr/>
        </p:nvGrpSpPr>
        <p:grpSpPr>
          <a:xfrm>
            <a:off x="1424813" y="3817476"/>
            <a:ext cx="311785" cy="789940"/>
            <a:chOff x="1377441" y="4001770"/>
            <a:chExt cx="311785" cy="789940"/>
          </a:xfrm>
          <a:solidFill>
            <a:srgbClr val="C00000"/>
          </a:solidFill>
        </p:grpSpPr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59A15EB0-B296-454F-B97F-D279A985530D}"/>
                </a:ext>
              </a:extLst>
            </p:cNvPr>
            <p:cNvSpPr/>
            <p:nvPr/>
          </p:nvSpPr>
          <p:spPr>
            <a:xfrm>
              <a:off x="1383791" y="4008120"/>
              <a:ext cx="299085" cy="777240"/>
            </a:xfrm>
            <a:custGeom>
              <a:avLst/>
              <a:gdLst/>
              <a:ahLst/>
              <a:cxnLst/>
              <a:rect l="l" t="t" r="r" b="b"/>
              <a:pathLst>
                <a:path w="299085" h="777239">
                  <a:moveTo>
                    <a:pt x="149352" y="0"/>
                  </a:moveTo>
                  <a:lnTo>
                    <a:pt x="0" y="149351"/>
                  </a:lnTo>
                  <a:lnTo>
                    <a:pt x="74676" y="149351"/>
                  </a:lnTo>
                  <a:lnTo>
                    <a:pt x="74676" y="777239"/>
                  </a:lnTo>
                  <a:lnTo>
                    <a:pt x="224028" y="777239"/>
                  </a:lnTo>
                  <a:lnTo>
                    <a:pt x="224028" y="149351"/>
                  </a:lnTo>
                  <a:lnTo>
                    <a:pt x="298703" y="149351"/>
                  </a:lnTo>
                  <a:lnTo>
                    <a:pt x="149352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6" name="object 4">
              <a:extLst>
                <a:ext uri="{FF2B5EF4-FFF2-40B4-BE49-F238E27FC236}">
                  <a16:creationId xmlns:a16="http://schemas.microsoft.com/office/drawing/2014/main" id="{BA7501EC-9664-4664-A544-913AF204ABA6}"/>
                </a:ext>
              </a:extLst>
            </p:cNvPr>
            <p:cNvSpPr/>
            <p:nvPr/>
          </p:nvSpPr>
          <p:spPr>
            <a:xfrm>
              <a:off x="1383791" y="4008120"/>
              <a:ext cx="299085" cy="777240"/>
            </a:xfrm>
            <a:custGeom>
              <a:avLst/>
              <a:gdLst/>
              <a:ahLst/>
              <a:cxnLst/>
              <a:rect l="l" t="t" r="r" b="b"/>
              <a:pathLst>
                <a:path w="299085" h="777239">
                  <a:moveTo>
                    <a:pt x="74676" y="777239"/>
                  </a:moveTo>
                  <a:lnTo>
                    <a:pt x="74676" y="149351"/>
                  </a:lnTo>
                  <a:lnTo>
                    <a:pt x="0" y="149351"/>
                  </a:lnTo>
                  <a:lnTo>
                    <a:pt x="149352" y="0"/>
                  </a:lnTo>
                  <a:lnTo>
                    <a:pt x="298703" y="149351"/>
                  </a:lnTo>
                  <a:lnTo>
                    <a:pt x="224028" y="149351"/>
                  </a:lnTo>
                  <a:lnTo>
                    <a:pt x="224028" y="777239"/>
                  </a:lnTo>
                  <a:lnTo>
                    <a:pt x="74676" y="777239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object 5">
            <a:extLst>
              <a:ext uri="{FF2B5EF4-FFF2-40B4-BE49-F238E27FC236}">
                <a16:creationId xmlns:a16="http://schemas.microsoft.com/office/drawing/2014/main" id="{DD5B6FFE-4607-4895-92CE-70581A4C5B5D}"/>
              </a:ext>
            </a:extLst>
          </p:cNvPr>
          <p:cNvGrpSpPr/>
          <p:nvPr/>
        </p:nvGrpSpPr>
        <p:grpSpPr>
          <a:xfrm>
            <a:off x="9332721" y="2672279"/>
            <a:ext cx="546100" cy="311785"/>
            <a:chOff x="9332721" y="2870961"/>
            <a:chExt cx="546100" cy="311785"/>
          </a:xfrm>
          <a:solidFill>
            <a:srgbClr val="C00000"/>
          </a:solidFill>
        </p:grpSpPr>
        <p:sp>
          <p:nvSpPr>
            <p:cNvPr id="88" name="object 6">
              <a:extLst>
                <a:ext uri="{FF2B5EF4-FFF2-40B4-BE49-F238E27FC236}">
                  <a16:creationId xmlns:a16="http://schemas.microsoft.com/office/drawing/2014/main" id="{39F90A26-EA06-48D4-A629-5875DE2E8354}"/>
                </a:ext>
              </a:extLst>
            </p:cNvPr>
            <p:cNvSpPr/>
            <p:nvPr/>
          </p:nvSpPr>
          <p:spPr>
            <a:xfrm>
              <a:off x="9339071" y="2877311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384048" y="224027"/>
                  </a:lnTo>
                  <a:lnTo>
                    <a:pt x="384048" y="298703"/>
                  </a:lnTo>
                  <a:lnTo>
                    <a:pt x="533400" y="149351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9" name="object 7">
              <a:extLst>
                <a:ext uri="{FF2B5EF4-FFF2-40B4-BE49-F238E27FC236}">
                  <a16:creationId xmlns:a16="http://schemas.microsoft.com/office/drawing/2014/main" id="{4AE01A22-80F8-41A8-B694-BE8617D5DF9E}"/>
                </a:ext>
              </a:extLst>
            </p:cNvPr>
            <p:cNvSpPr/>
            <p:nvPr/>
          </p:nvSpPr>
          <p:spPr>
            <a:xfrm>
              <a:off x="9339071" y="2877311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1"/>
                  </a:lnTo>
                  <a:lnTo>
                    <a:pt x="384048" y="298703"/>
                  </a:lnTo>
                  <a:lnTo>
                    <a:pt x="3840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0" name="object 8">
            <a:extLst>
              <a:ext uri="{FF2B5EF4-FFF2-40B4-BE49-F238E27FC236}">
                <a16:creationId xmlns:a16="http://schemas.microsoft.com/office/drawing/2014/main" id="{AF9442E2-7E84-4B4A-9387-AABBD954F60C}"/>
              </a:ext>
            </a:extLst>
          </p:cNvPr>
          <p:cNvGrpSpPr/>
          <p:nvPr/>
        </p:nvGrpSpPr>
        <p:grpSpPr>
          <a:xfrm>
            <a:off x="7177785" y="2644847"/>
            <a:ext cx="546100" cy="311785"/>
            <a:chOff x="7177785" y="2843529"/>
            <a:chExt cx="546100" cy="311785"/>
          </a:xfrm>
          <a:solidFill>
            <a:srgbClr val="C00000"/>
          </a:solidFill>
        </p:grpSpPr>
        <p:sp>
          <p:nvSpPr>
            <p:cNvPr id="91" name="object 9">
              <a:extLst>
                <a:ext uri="{FF2B5EF4-FFF2-40B4-BE49-F238E27FC236}">
                  <a16:creationId xmlns:a16="http://schemas.microsoft.com/office/drawing/2014/main" id="{3FE12B02-F252-483F-A8D6-0A0DCEBF3B66}"/>
                </a:ext>
              </a:extLst>
            </p:cNvPr>
            <p:cNvSpPr/>
            <p:nvPr/>
          </p:nvSpPr>
          <p:spPr>
            <a:xfrm>
              <a:off x="7184135" y="2849879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8"/>
                  </a:lnTo>
                  <a:lnTo>
                    <a:pt x="384048" y="224028"/>
                  </a:lnTo>
                  <a:lnTo>
                    <a:pt x="384048" y="298704"/>
                  </a:lnTo>
                  <a:lnTo>
                    <a:pt x="533400" y="149352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2" name="object 10">
              <a:extLst>
                <a:ext uri="{FF2B5EF4-FFF2-40B4-BE49-F238E27FC236}">
                  <a16:creationId xmlns:a16="http://schemas.microsoft.com/office/drawing/2014/main" id="{5BB7500A-5F9C-470D-A32E-1FF9BFD74620}"/>
                </a:ext>
              </a:extLst>
            </p:cNvPr>
            <p:cNvSpPr/>
            <p:nvPr/>
          </p:nvSpPr>
          <p:spPr>
            <a:xfrm>
              <a:off x="7184135" y="2849879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2"/>
                  </a:lnTo>
                  <a:lnTo>
                    <a:pt x="384048" y="298704"/>
                  </a:lnTo>
                  <a:lnTo>
                    <a:pt x="384048" y="224028"/>
                  </a:lnTo>
                  <a:lnTo>
                    <a:pt x="0" y="224028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3" name="object 11">
            <a:extLst>
              <a:ext uri="{FF2B5EF4-FFF2-40B4-BE49-F238E27FC236}">
                <a16:creationId xmlns:a16="http://schemas.microsoft.com/office/drawing/2014/main" id="{AE3BA31C-5AFA-49AB-BFE6-69C71B92C065}"/>
              </a:ext>
            </a:extLst>
          </p:cNvPr>
          <p:cNvGrpSpPr/>
          <p:nvPr/>
        </p:nvGrpSpPr>
        <p:grpSpPr>
          <a:xfrm>
            <a:off x="4614417" y="2657040"/>
            <a:ext cx="546100" cy="311785"/>
            <a:chOff x="4614417" y="2855722"/>
            <a:chExt cx="546100" cy="311785"/>
          </a:xfrm>
          <a:solidFill>
            <a:srgbClr val="C00000"/>
          </a:solidFill>
        </p:grpSpPr>
        <p:sp>
          <p:nvSpPr>
            <p:cNvPr id="94" name="object 12">
              <a:extLst>
                <a:ext uri="{FF2B5EF4-FFF2-40B4-BE49-F238E27FC236}">
                  <a16:creationId xmlns:a16="http://schemas.microsoft.com/office/drawing/2014/main" id="{2A017440-8670-4A83-A26F-1167E071AFDA}"/>
                </a:ext>
              </a:extLst>
            </p:cNvPr>
            <p:cNvSpPr/>
            <p:nvPr/>
          </p:nvSpPr>
          <p:spPr>
            <a:xfrm>
              <a:off x="4620767" y="2862072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384048" y="0"/>
                  </a:moveTo>
                  <a:lnTo>
                    <a:pt x="384048" y="74675"/>
                  </a:lnTo>
                  <a:lnTo>
                    <a:pt x="0" y="74675"/>
                  </a:lnTo>
                  <a:lnTo>
                    <a:pt x="0" y="224027"/>
                  </a:lnTo>
                  <a:lnTo>
                    <a:pt x="384048" y="224027"/>
                  </a:lnTo>
                  <a:lnTo>
                    <a:pt x="384048" y="298703"/>
                  </a:lnTo>
                  <a:lnTo>
                    <a:pt x="533400" y="149351"/>
                  </a:lnTo>
                  <a:lnTo>
                    <a:pt x="384048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5" name="object 13">
              <a:extLst>
                <a:ext uri="{FF2B5EF4-FFF2-40B4-BE49-F238E27FC236}">
                  <a16:creationId xmlns:a16="http://schemas.microsoft.com/office/drawing/2014/main" id="{2C364CCA-02B6-456B-A958-581718AF4AA7}"/>
                </a:ext>
              </a:extLst>
            </p:cNvPr>
            <p:cNvSpPr/>
            <p:nvPr/>
          </p:nvSpPr>
          <p:spPr>
            <a:xfrm>
              <a:off x="4620767" y="2862072"/>
              <a:ext cx="533400" cy="299085"/>
            </a:xfrm>
            <a:custGeom>
              <a:avLst/>
              <a:gdLst/>
              <a:ahLst/>
              <a:cxnLst/>
              <a:rect l="l" t="t" r="r" b="b"/>
              <a:pathLst>
                <a:path w="533400" h="299085">
                  <a:moveTo>
                    <a:pt x="0" y="74675"/>
                  </a:moveTo>
                  <a:lnTo>
                    <a:pt x="384048" y="74675"/>
                  </a:lnTo>
                  <a:lnTo>
                    <a:pt x="384048" y="0"/>
                  </a:lnTo>
                  <a:lnTo>
                    <a:pt x="533400" y="149351"/>
                  </a:lnTo>
                  <a:lnTo>
                    <a:pt x="384048" y="298703"/>
                  </a:lnTo>
                  <a:lnTo>
                    <a:pt x="384048" y="224027"/>
                  </a:lnTo>
                  <a:lnTo>
                    <a:pt x="0" y="224027"/>
                  </a:lnTo>
                  <a:lnTo>
                    <a:pt x="0" y="74675"/>
                  </a:lnTo>
                  <a:close/>
                </a:path>
              </a:pathLst>
            </a:custGeom>
            <a:grpFill/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object 26">
            <a:extLst>
              <a:ext uri="{FF2B5EF4-FFF2-40B4-BE49-F238E27FC236}">
                <a16:creationId xmlns:a16="http://schemas.microsoft.com/office/drawing/2014/main" id="{B622D074-09B8-49D9-9232-DEB309770583}"/>
              </a:ext>
            </a:extLst>
          </p:cNvPr>
          <p:cNvGrpSpPr/>
          <p:nvPr/>
        </p:nvGrpSpPr>
        <p:grpSpPr>
          <a:xfrm>
            <a:off x="905002" y="2300423"/>
            <a:ext cx="1296035" cy="461009"/>
            <a:chOff x="905002" y="2499105"/>
            <a:chExt cx="1296035" cy="461009"/>
          </a:xfrm>
          <a:solidFill>
            <a:srgbClr val="5C240D"/>
          </a:solidFill>
        </p:grpSpPr>
        <p:sp>
          <p:nvSpPr>
            <p:cNvPr id="97" name="object 27">
              <a:extLst>
                <a:ext uri="{FF2B5EF4-FFF2-40B4-BE49-F238E27FC236}">
                  <a16:creationId xmlns:a16="http://schemas.microsoft.com/office/drawing/2014/main" id="{218D7FFA-7728-4291-B534-010386CDF2E0}"/>
                </a:ext>
              </a:extLst>
            </p:cNvPr>
            <p:cNvSpPr/>
            <p:nvPr/>
          </p:nvSpPr>
          <p:spPr>
            <a:xfrm>
              <a:off x="911352" y="2505455"/>
              <a:ext cx="1283335" cy="448309"/>
            </a:xfrm>
            <a:custGeom>
              <a:avLst/>
              <a:gdLst/>
              <a:ahLst/>
              <a:cxnLst/>
              <a:rect l="l" t="t" r="r" b="b"/>
              <a:pathLst>
                <a:path w="1283335" h="448310">
                  <a:moveTo>
                    <a:pt x="1283208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3208" y="448056"/>
                  </a:lnTo>
                  <a:lnTo>
                    <a:pt x="1283208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98" name="object 28">
              <a:extLst>
                <a:ext uri="{FF2B5EF4-FFF2-40B4-BE49-F238E27FC236}">
                  <a16:creationId xmlns:a16="http://schemas.microsoft.com/office/drawing/2014/main" id="{5677C8BA-582B-4A31-AAC5-6C6D2E33A55C}"/>
                </a:ext>
              </a:extLst>
            </p:cNvPr>
            <p:cNvSpPr/>
            <p:nvPr/>
          </p:nvSpPr>
          <p:spPr>
            <a:xfrm>
              <a:off x="911352" y="2505455"/>
              <a:ext cx="1283335" cy="448309"/>
            </a:xfrm>
            <a:custGeom>
              <a:avLst/>
              <a:gdLst/>
              <a:ahLst/>
              <a:cxnLst/>
              <a:rect l="l" t="t" r="r" b="b"/>
              <a:pathLst>
                <a:path w="1283335" h="448310">
                  <a:moveTo>
                    <a:pt x="0" y="448056"/>
                  </a:moveTo>
                  <a:lnTo>
                    <a:pt x="1283208" y="448056"/>
                  </a:lnTo>
                  <a:lnTo>
                    <a:pt x="1283208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99" name="object 29">
            <a:extLst>
              <a:ext uri="{FF2B5EF4-FFF2-40B4-BE49-F238E27FC236}">
                <a16:creationId xmlns:a16="http://schemas.microsoft.com/office/drawing/2014/main" id="{4A0B4F5E-FB0C-48BD-A842-193604DF9479}"/>
              </a:ext>
            </a:extLst>
          </p:cNvPr>
          <p:cNvSpPr txBox="1"/>
          <p:nvPr/>
        </p:nvSpPr>
        <p:spPr>
          <a:xfrm>
            <a:off x="957199" y="2367226"/>
            <a:ext cx="12160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00" name="object 30">
            <a:extLst>
              <a:ext uri="{FF2B5EF4-FFF2-40B4-BE49-F238E27FC236}">
                <a16:creationId xmlns:a16="http://schemas.microsoft.com/office/drawing/2014/main" id="{7DDD41AA-886A-44DA-A3D3-5E67E7902401}"/>
              </a:ext>
            </a:extLst>
          </p:cNvPr>
          <p:cNvGrpSpPr/>
          <p:nvPr/>
        </p:nvGrpSpPr>
        <p:grpSpPr>
          <a:xfrm>
            <a:off x="5550153" y="2291279"/>
            <a:ext cx="1299210" cy="461009"/>
            <a:chOff x="5550153" y="2489961"/>
            <a:chExt cx="1299210" cy="461009"/>
          </a:xfrm>
          <a:solidFill>
            <a:srgbClr val="5C240D"/>
          </a:solidFill>
        </p:grpSpPr>
        <p:sp>
          <p:nvSpPr>
            <p:cNvPr id="101" name="object 31">
              <a:extLst>
                <a:ext uri="{FF2B5EF4-FFF2-40B4-BE49-F238E27FC236}">
                  <a16:creationId xmlns:a16="http://schemas.microsoft.com/office/drawing/2014/main" id="{1D4649BF-44EA-4217-BDD8-60F8218B24EF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02" name="object 32">
              <a:extLst>
                <a:ext uri="{FF2B5EF4-FFF2-40B4-BE49-F238E27FC236}">
                  <a16:creationId xmlns:a16="http://schemas.microsoft.com/office/drawing/2014/main" id="{5C7C2183-DA4E-4CF6-86B6-6FC14ED57525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3" name="object 33">
            <a:extLst>
              <a:ext uri="{FF2B5EF4-FFF2-40B4-BE49-F238E27FC236}">
                <a16:creationId xmlns:a16="http://schemas.microsoft.com/office/drawing/2014/main" id="{02ADBDE9-1791-412B-974E-C48660CF407D}"/>
              </a:ext>
            </a:extLst>
          </p:cNvPr>
          <p:cNvSpPr txBox="1"/>
          <p:nvPr/>
        </p:nvSpPr>
        <p:spPr>
          <a:xfrm>
            <a:off x="5556503" y="2357447"/>
            <a:ext cx="1286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05" name="object 35">
            <a:extLst>
              <a:ext uri="{FF2B5EF4-FFF2-40B4-BE49-F238E27FC236}">
                <a16:creationId xmlns:a16="http://schemas.microsoft.com/office/drawing/2014/main" id="{7FE57DC2-8D2B-4A5B-A608-7169604A453A}"/>
              </a:ext>
            </a:extLst>
          </p:cNvPr>
          <p:cNvGrpSpPr/>
          <p:nvPr/>
        </p:nvGrpSpPr>
        <p:grpSpPr>
          <a:xfrm>
            <a:off x="7945881" y="1654247"/>
            <a:ext cx="1299210" cy="461009"/>
            <a:chOff x="7945881" y="1852929"/>
            <a:chExt cx="1299210" cy="461009"/>
          </a:xfrm>
          <a:solidFill>
            <a:srgbClr val="5C240D"/>
          </a:solidFill>
        </p:grpSpPr>
        <p:sp>
          <p:nvSpPr>
            <p:cNvPr id="106" name="object 36">
              <a:extLst>
                <a:ext uri="{FF2B5EF4-FFF2-40B4-BE49-F238E27FC236}">
                  <a16:creationId xmlns:a16="http://schemas.microsoft.com/office/drawing/2014/main" id="{8CE1BD1B-6F3A-4E09-9E7E-6E1628582450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07" name="object 37">
              <a:extLst>
                <a:ext uri="{FF2B5EF4-FFF2-40B4-BE49-F238E27FC236}">
                  <a16:creationId xmlns:a16="http://schemas.microsoft.com/office/drawing/2014/main" id="{2D3BE690-FDE8-4C49-8107-F6CB9EC9F108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8" name="object 38">
            <a:extLst>
              <a:ext uri="{FF2B5EF4-FFF2-40B4-BE49-F238E27FC236}">
                <a16:creationId xmlns:a16="http://schemas.microsoft.com/office/drawing/2014/main" id="{AD5EAAE2-D17D-45FA-94B5-E98F136D5A32}"/>
              </a:ext>
            </a:extLst>
          </p:cNvPr>
          <p:cNvSpPr txBox="1"/>
          <p:nvPr/>
        </p:nvSpPr>
        <p:spPr>
          <a:xfrm>
            <a:off x="7958581" y="1720745"/>
            <a:ext cx="1273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11" name="object 41">
            <a:extLst>
              <a:ext uri="{FF2B5EF4-FFF2-40B4-BE49-F238E27FC236}">
                <a16:creationId xmlns:a16="http://schemas.microsoft.com/office/drawing/2014/main" id="{2EB1F144-91B1-4380-ACAA-B95FD8020E23}"/>
              </a:ext>
            </a:extLst>
          </p:cNvPr>
          <p:cNvSpPr/>
          <p:nvPr/>
        </p:nvSpPr>
        <p:spPr>
          <a:xfrm>
            <a:off x="2450591" y="2669485"/>
            <a:ext cx="533400" cy="299085"/>
          </a:xfrm>
          <a:custGeom>
            <a:avLst/>
            <a:gdLst/>
            <a:ahLst/>
            <a:cxnLst/>
            <a:rect l="l" t="t" r="r" b="b"/>
            <a:pathLst>
              <a:path w="533400" h="299085">
                <a:moveTo>
                  <a:pt x="384047" y="0"/>
                </a:moveTo>
                <a:lnTo>
                  <a:pt x="384047" y="74676"/>
                </a:lnTo>
                <a:lnTo>
                  <a:pt x="0" y="74676"/>
                </a:lnTo>
                <a:lnTo>
                  <a:pt x="0" y="224028"/>
                </a:lnTo>
                <a:lnTo>
                  <a:pt x="384047" y="224028"/>
                </a:lnTo>
                <a:lnTo>
                  <a:pt x="384047" y="298704"/>
                </a:lnTo>
                <a:lnTo>
                  <a:pt x="533400" y="149352"/>
                </a:lnTo>
                <a:lnTo>
                  <a:pt x="384047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2" name="object 42">
            <a:extLst>
              <a:ext uri="{FF2B5EF4-FFF2-40B4-BE49-F238E27FC236}">
                <a16:creationId xmlns:a16="http://schemas.microsoft.com/office/drawing/2014/main" id="{BCC529B2-C877-4B76-AC1F-4630686B3820}"/>
              </a:ext>
            </a:extLst>
          </p:cNvPr>
          <p:cNvSpPr/>
          <p:nvPr/>
        </p:nvSpPr>
        <p:spPr>
          <a:xfrm>
            <a:off x="2450591" y="2669485"/>
            <a:ext cx="533400" cy="299085"/>
          </a:xfrm>
          <a:custGeom>
            <a:avLst/>
            <a:gdLst/>
            <a:ahLst/>
            <a:cxnLst/>
            <a:rect l="l" t="t" r="r" b="b"/>
            <a:pathLst>
              <a:path w="533400" h="299085">
                <a:moveTo>
                  <a:pt x="0" y="74676"/>
                </a:moveTo>
                <a:lnTo>
                  <a:pt x="384047" y="74676"/>
                </a:lnTo>
                <a:lnTo>
                  <a:pt x="384047" y="0"/>
                </a:lnTo>
                <a:lnTo>
                  <a:pt x="533400" y="149352"/>
                </a:lnTo>
                <a:lnTo>
                  <a:pt x="384047" y="298704"/>
                </a:lnTo>
                <a:lnTo>
                  <a:pt x="384047" y="224028"/>
                </a:lnTo>
                <a:lnTo>
                  <a:pt x="0" y="224028"/>
                </a:lnTo>
                <a:lnTo>
                  <a:pt x="0" y="74676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3" name="object 43">
            <a:extLst>
              <a:ext uri="{FF2B5EF4-FFF2-40B4-BE49-F238E27FC236}">
                <a16:creationId xmlns:a16="http://schemas.microsoft.com/office/drawing/2014/main" id="{435A9144-46F6-476D-A3CF-C1014ECF7EFE}"/>
              </a:ext>
            </a:extLst>
          </p:cNvPr>
          <p:cNvSpPr/>
          <p:nvPr/>
        </p:nvSpPr>
        <p:spPr>
          <a:xfrm>
            <a:off x="597408" y="2721301"/>
            <a:ext cx="1972310" cy="1097280"/>
          </a:xfrm>
          <a:custGeom>
            <a:avLst/>
            <a:gdLst/>
            <a:ahLst/>
            <a:cxnLst/>
            <a:rect l="l" t="t" r="r" b="b"/>
            <a:pathLst>
              <a:path w="1972310" h="1097279">
                <a:moveTo>
                  <a:pt x="1789176" y="0"/>
                </a:moveTo>
                <a:lnTo>
                  <a:pt x="182879" y="0"/>
                </a:ln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79"/>
                </a:lnTo>
                <a:lnTo>
                  <a:pt x="0" y="914399"/>
                </a:lnTo>
                <a:lnTo>
                  <a:pt x="6532" y="963003"/>
                </a:lnTo>
                <a:lnTo>
                  <a:pt x="24968" y="1006686"/>
                </a:lnTo>
                <a:lnTo>
                  <a:pt x="53563" y="1043701"/>
                </a:lnTo>
                <a:lnTo>
                  <a:pt x="90576" y="1072303"/>
                </a:lnTo>
                <a:lnTo>
                  <a:pt x="134262" y="1090744"/>
                </a:lnTo>
                <a:lnTo>
                  <a:pt x="182879" y="1097279"/>
                </a:lnTo>
                <a:lnTo>
                  <a:pt x="1789176" y="1097279"/>
                </a:lnTo>
                <a:lnTo>
                  <a:pt x="1837779" y="1090744"/>
                </a:lnTo>
                <a:lnTo>
                  <a:pt x="1881462" y="1072303"/>
                </a:lnTo>
                <a:lnTo>
                  <a:pt x="1918477" y="1043701"/>
                </a:lnTo>
                <a:lnTo>
                  <a:pt x="1947079" y="1006686"/>
                </a:lnTo>
                <a:lnTo>
                  <a:pt x="1965520" y="963003"/>
                </a:lnTo>
                <a:lnTo>
                  <a:pt x="1972056" y="914399"/>
                </a:lnTo>
                <a:lnTo>
                  <a:pt x="1972056" y="182879"/>
                </a:lnTo>
                <a:lnTo>
                  <a:pt x="1965520" y="134276"/>
                </a:lnTo>
                <a:lnTo>
                  <a:pt x="1947079" y="90593"/>
                </a:lnTo>
                <a:lnTo>
                  <a:pt x="1918477" y="53578"/>
                </a:lnTo>
                <a:lnTo>
                  <a:pt x="1881462" y="24976"/>
                </a:lnTo>
                <a:lnTo>
                  <a:pt x="1837779" y="6535"/>
                </a:lnTo>
                <a:lnTo>
                  <a:pt x="1789176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4" name="object 44">
            <a:extLst>
              <a:ext uri="{FF2B5EF4-FFF2-40B4-BE49-F238E27FC236}">
                <a16:creationId xmlns:a16="http://schemas.microsoft.com/office/drawing/2014/main" id="{398E48DC-3337-42C0-8CDC-F8DF39E15916}"/>
              </a:ext>
            </a:extLst>
          </p:cNvPr>
          <p:cNvSpPr/>
          <p:nvPr/>
        </p:nvSpPr>
        <p:spPr>
          <a:xfrm>
            <a:off x="597408" y="2721301"/>
            <a:ext cx="1972310" cy="1097280"/>
          </a:xfrm>
          <a:custGeom>
            <a:avLst/>
            <a:gdLst/>
            <a:ahLst/>
            <a:cxnLst/>
            <a:rect l="l" t="t" r="r" b="b"/>
            <a:pathLst>
              <a:path w="1972310" h="1097279">
                <a:moveTo>
                  <a:pt x="0" y="182879"/>
                </a:moveTo>
                <a:lnTo>
                  <a:pt x="6532" y="134276"/>
                </a:lnTo>
                <a:lnTo>
                  <a:pt x="24968" y="90593"/>
                </a:lnTo>
                <a:lnTo>
                  <a:pt x="53563" y="53578"/>
                </a:lnTo>
                <a:lnTo>
                  <a:pt x="90576" y="24976"/>
                </a:lnTo>
                <a:lnTo>
                  <a:pt x="134262" y="6535"/>
                </a:lnTo>
                <a:lnTo>
                  <a:pt x="182879" y="0"/>
                </a:lnTo>
                <a:lnTo>
                  <a:pt x="1789176" y="0"/>
                </a:lnTo>
                <a:lnTo>
                  <a:pt x="1837779" y="6535"/>
                </a:lnTo>
                <a:lnTo>
                  <a:pt x="1881462" y="24976"/>
                </a:lnTo>
                <a:lnTo>
                  <a:pt x="1918477" y="53578"/>
                </a:lnTo>
                <a:lnTo>
                  <a:pt x="1947079" y="90593"/>
                </a:lnTo>
                <a:lnTo>
                  <a:pt x="1965520" y="134276"/>
                </a:lnTo>
                <a:lnTo>
                  <a:pt x="1972056" y="182879"/>
                </a:lnTo>
                <a:lnTo>
                  <a:pt x="1972056" y="914399"/>
                </a:lnTo>
                <a:lnTo>
                  <a:pt x="1965520" y="963003"/>
                </a:lnTo>
                <a:lnTo>
                  <a:pt x="1947079" y="1006686"/>
                </a:lnTo>
                <a:lnTo>
                  <a:pt x="1918477" y="1043701"/>
                </a:lnTo>
                <a:lnTo>
                  <a:pt x="1881462" y="1072303"/>
                </a:lnTo>
                <a:lnTo>
                  <a:pt x="1837779" y="1090744"/>
                </a:lnTo>
                <a:lnTo>
                  <a:pt x="1789176" y="1097279"/>
                </a:lnTo>
                <a:lnTo>
                  <a:pt x="182879" y="1097279"/>
                </a:lnTo>
                <a:lnTo>
                  <a:pt x="134262" y="1090744"/>
                </a:lnTo>
                <a:lnTo>
                  <a:pt x="90576" y="1072303"/>
                </a:lnTo>
                <a:lnTo>
                  <a:pt x="53563" y="1043701"/>
                </a:lnTo>
                <a:lnTo>
                  <a:pt x="24968" y="1006686"/>
                </a:lnTo>
                <a:lnTo>
                  <a:pt x="6532" y="963003"/>
                </a:lnTo>
                <a:lnTo>
                  <a:pt x="0" y="914399"/>
                </a:lnTo>
                <a:lnTo>
                  <a:pt x="0" y="182879"/>
                </a:lnTo>
                <a:close/>
              </a:path>
            </a:pathLst>
          </a:custGeom>
          <a:solidFill>
            <a:srgbClr val="E83436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5" name="object 45">
            <a:extLst>
              <a:ext uri="{FF2B5EF4-FFF2-40B4-BE49-F238E27FC236}">
                <a16:creationId xmlns:a16="http://schemas.microsoft.com/office/drawing/2014/main" id="{4661FB47-A4F9-409E-A5C7-86A429A7FCD2}"/>
              </a:ext>
            </a:extLst>
          </p:cNvPr>
          <p:cNvSpPr txBox="1"/>
          <p:nvPr/>
        </p:nvSpPr>
        <p:spPr>
          <a:xfrm>
            <a:off x="731012" y="2694632"/>
            <a:ext cx="17024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4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Mene</a:t>
            </a:r>
            <a:r>
              <a:rPr lang="en-US" spc="-5">
                <a:solidFill>
                  <a:srgbClr val="FFFFFF"/>
                </a:solidFill>
                <a:latin typeface="Tw Cen MT" panose="020B0602020104020603" pitchFamily="34" charset="0"/>
                <a:cs typeface="Calibri"/>
              </a:rPr>
              <a:t>laah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Outcome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/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akan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dijabarkan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16" name="object 46">
            <a:extLst>
              <a:ext uri="{FF2B5EF4-FFF2-40B4-BE49-F238E27FC236}">
                <a16:creationId xmlns:a16="http://schemas.microsoft.com/office/drawing/2014/main" id="{BCD34B5C-D920-435D-8A0F-898AE2DC768C}"/>
              </a:ext>
            </a:extLst>
          </p:cNvPr>
          <p:cNvGrpSpPr/>
          <p:nvPr/>
        </p:nvGrpSpPr>
        <p:grpSpPr>
          <a:xfrm>
            <a:off x="5129529" y="2690568"/>
            <a:ext cx="2222500" cy="1991360"/>
            <a:chOff x="5129529" y="2889250"/>
            <a:chExt cx="2222500" cy="1991360"/>
          </a:xfrm>
          <a:solidFill>
            <a:srgbClr val="E83436"/>
          </a:solidFill>
        </p:grpSpPr>
        <p:sp>
          <p:nvSpPr>
            <p:cNvPr id="117" name="object 47">
              <a:extLst>
                <a:ext uri="{FF2B5EF4-FFF2-40B4-BE49-F238E27FC236}">
                  <a16:creationId xmlns:a16="http://schemas.microsoft.com/office/drawing/2014/main" id="{783A1704-8B1C-4666-B14D-1F117EEB595C}"/>
                </a:ext>
              </a:extLst>
            </p:cNvPr>
            <p:cNvSpPr/>
            <p:nvPr/>
          </p:nvSpPr>
          <p:spPr>
            <a:xfrm>
              <a:off x="5135879" y="2895600"/>
              <a:ext cx="2209800" cy="1978660"/>
            </a:xfrm>
            <a:custGeom>
              <a:avLst/>
              <a:gdLst/>
              <a:ahLst/>
              <a:cxnLst/>
              <a:rect l="l" t="t" r="r" b="b"/>
              <a:pathLst>
                <a:path w="2209800" h="1978660">
                  <a:moveTo>
                    <a:pt x="1880108" y="0"/>
                  </a:moveTo>
                  <a:lnTo>
                    <a:pt x="329692" y="0"/>
                  </a:lnTo>
                  <a:lnTo>
                    <a:pt x="280964" y="3573"/>
                  </a:lnTo>
                  <a:lnTo>
                    <a:pt x="234460" y="13956"/>
                  </a:lnTo>
                  <a:lnTo>
                    <a:pt x="190687" y="30636"/>
                  </a:lnTo>
                  <a:lnTo>
                    <a:pt x="150156" y="53106"/>
                  </a:lnTo>
                  <a:lnTo>
                    <a:pt x="113375" y="80856"/>
                  </a:lnTo>
                  <a:lnTo>
                    <a:pt x="80856" y="113375"/>
                  </a:lnTo>
                  <a:lnTo>
                    <a:pt x="53106" y="150156"/>
                  </a:lnTo>
                  <a:lnTo>
                    <a:pt x="30636" y="190687"/>
                  </a:lnTo>
                  <a:lnTo>
                    <a:pt x="13956" y="234460"/>
                  </a:lnTo>
                  <a:lnTo>
                    <a:pt x="3573" y="280964"/>
                  </a:lnTo>
                  <a:lnTo>
                    <a:pt x="0" y="329691"/>
                  </a:lnTo>
                  <a:lnTo>
                    <a:pt x="0" y="1648460"/>
                  </a:lnTo>
                  <a:lnTo>
                    <a:pt x="3573" y="1697187"/>
                  </a:lnTo>
                  <a:lnTo>
                    <a:pt x="13956" y="1743691"/>
                  </a:lnTo>
                  <a:lnTo>
                    <a:pt x="30636" y="1787464"/>
                  </a:lnTo>
                  <a:lnTo>
                    <a:pt x="53106" y="1827995"/>
                  </a:lnTo>
                  <a:lnTo>
                    <a:pt x="80856" y="1864776"/>
                  </a:lnTo>
                  <a:lnTo>
                    <a:pt x="113375" y="1897295"/>
                  </a:lnTo>
                  <a:lnTo>
                    <a:pt x="150156" y="1925045"/>
                  </a:lnTo>
                  <a:lnTo>
                    <a:pt x="190687" y="1947515"/>
                  </a:lnTo>
                  <a:lnTo>
                    <a:pt x="234460" y="1964195"/>
                  </a:lnTo>
                  <a:lnTo>
                    <a:pt x="280964" y="1974578"/>
                  </a:lnTo>
                  <a:lnTo>
                    <a:pt x="329692" y="1978152"/>
                  </a:lnTo>
                  <a:lnTo>
                    <a:pt x="1880108" y="1978152"/>
                  </a:lnTo>
                  <a:lnTo>
                    <a:pt x="1928835" y="1974578"/>
                  </a:lnTo>
                  <a:lnTo>
                    <a:pt x="1975339" y="1964195"/>
                  </a:lnTo>
                  <a:lnTo>
                    <a:pt x="2019112" y="1947515"/>
                  </a:lnTo>
                  <a:lnTo>
                    <a:pt x="2059643" y="1925045"/>
                  </a:lnTo>
                  <a:lnTo>
                    <a:pt x="2096424" y="1897295"/>
                  </a:lnTo>
                  <a:lnTo>
                    <a:pt x="2128943" y="1864776"/>
                  </a:lnTo>
                  <a:lnTo>
                    <a:pt x="2156693" y="1827995"/>
                  </a:lnTo>
                  <a:lnTo>
                    <a:pt x="2179163" y="1787464"/>
                  </a:lnTo>
                  <a:lnTo>
                    <a:pt x="2195843" y="1743691"/>
                  </a:lnTo>
                  <a:lnTo>
                    <a:pt x="2206226" y="1697187"/>
                  </a:lnTo>
                  <a:lnTo>
                    <a:pt x="2209800" y="1648460"/>
                  </a:lnTo>
                  <a:lnTo>
                    <a:pt x="2209800" y="329691"/>
                  </a:lnTo>
                  <a:lnTo>
                    <a:pt x="2206226" y="280964"/>
                  </a:lnTo>
                  <a:lnTo>
                    <a:pt x="2195843" y="234460"/>
                  </a:lnTo>
                  <a:lnTo>
                    <a:pt x="2179163" y="190687"/>
                  </a:lnTo>
                  <a:lnTo>
                    <a:pt x="2156693" y="150156"/>
                  </a:lnTo>
                  <a:lnTo>
                    <a:pt x="2128943" y="113375"/>
                  </a:lnTo>
                  <a:lnTo>
                    <a:pt x="2096424" y="80856"/>
                  </a:lnTo>
                  <a:lnTo>
                    <a:pt x="2059643" y="53106"/>
                  </a:lnTo>
                  <a:lnTo>
                    <a:pt x="2019112" y="30636"/>
                  </a:lnTo>
                  <a:lnTo>
                    <a:pt x="1975339" y="13956"/>
                  </a:lnTo>
                  <a:lnTo>
                    <a:pt x="1928835" y="3573"/>
                  </a:lnTo>
                  <a:lnTo>
                    <a:pt x="18801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18" name="object 48">
              <a:extLst>
                <a:ext uri="{FF2B5EF4-FFF2-40B4-BE49-F238E27FC236}">
                  <a16:creationId xmlns:a16="http://schemas.microsoft.com/office/drawing/2014/main" id="{DEBC26E0-C9AC-495B-AB43-9A0B7C8A2099}"/>
                </a:ext>
              </a:extLst>
            </p:cNvPr>
            <p:cNvSpPr/>
            <p:nvPr/>
          </p:nvSpPr>
          <p:spPr>
            <a:xfrm>
              <a:off x="5135879" y="2895600"/>
              <a:ext cx="2209800" cy="1978660"/>
            </a:xfrm>
            <a:custGeom>
              <a:avLst/>
              <a:gdLst/>
              <a:ahLst/>
              <a:cxnLst/>
              <a:rect l="l" t="t" r="r" b="b"/>
              <a:pathLst>
                <a:path w="2209800" h="1978660">
                  <a:moveTo>
                    <a:pt x="0" y="329691"/>
                  </a:moveTo>
                  <a:lnTo>
                    <a:pt x="3573" y="280964"/>
                  </a:lnTo>
                  <a:lnTo>
                    <a:pt x="13956" y="234460"/>
                  </a:lnTo>
                  <a:lnTo>
                    <a:pt x="30636" y="190687"/>
                  </a:lnTo>
                  <a:lnTo>
                    <a:pt x="53106" y="150156"/>
                  </a:lnTo>
                  <a:lnTo>
                    <a:pt x="80856" y="113375"/>
                  </a:lnTo>
                  <a:lnTo>
                    <a:pt x="113375" y="80856"/>
                  </a:lnTo>
                  <a:lnTo>
                    <a:pt x="150156" y="53106"/>
                  </a:lnTo>
                  <a:lnTo>
                    <a:pt x="190687" y="30636"/>
                  </a:lnTo>
                  <a:lnTo>
                    <a:pt x="234460" y="13956"/>
                  </a:lnTo>
                  <a:lnTo>
                    <a:pt x="280964" y="3573"/>
                  </a:lnTo>
                  <a:lnTo>
                    <a:pt x="329692" y="0"/>
                  </a:lnTo>
                  <a:lnTo>
                    <a:pt x="1880108" y="0"/>
                  </a:lnTo>
                  <a:lnTo>
                    <a:pt x="1928835" y="3573"/>
                  </a:lnTo>
                  <a:lnTo>
                    <a:pt x="1975339" y="13956"/>
                  </a:lnTo>
                  <a:lnTo>
                    <a:pt x="2019112" y="30636"/>
                  </a:lnTo>
                  <a:lnTo>
                    <a:pt x="2059643" y="53106"/>
                  </a:lnTo>
                  <a:lnTo>
                    <a:pt x="2096424" y="80856"/>
                  </a:lnTo>
                  <a:lnTo>
                    <a:pt x="2128943" y="113375"/>
                  </a:lnTo>
                  <a:lnTo>
                    <a:pt x="2156693" y="150156"/>
                  </a:lnTo>
                  <a:lnTo>
                    <a:pt x="2179163" y="190687"/>
                  </a:lnTo>
                  <a:lnTo>
                    <a:pt x="2195843" y="234460"/>
                  </a:lnTo>
                  <a:lnTo>
                    <a:pt x="2206226" y="280964"/>
                  </a:lnTo>
                  <a:lnTo>
                    <a:pt x="2209800" y="329691"/>
                  </a:lnTo>
                  <a:lnTo>
                    <a:pt x="2209800" y="1648460"/>
                  </a:lnTo>
                  <a:lnTo>
                    <a:pt x="2206226" y="1697187"/>
                  </a:lnTo>
                  <a:lnTo>
                    <a:pt x="2195843" y="1743691"/>
                  </a:lnTo>
                  <a:lnTo>
                    <a:pt x="2179163" y="1787464"/>
                  </a:lnTo>
                  <a:lnTo>
                    <a:pt x="2156693" y="1827995"/>
                  </a:lnTo>
                  <a:lnTo>
                    <a:pt x="2128943" y="1864776"/>
                  </a:lnTo>
                  <a:lnTo>
                    <a:pt x="2096424" y="1897295"/>
                  </a:lnTo>
                  <a:lnTo>
                    <a:pt x="2059643" y="1925045"/>
                  </a:lnTo>
                  <a:lnTo>
                    <a:pt x="2019112" y="1947515"/>
                  </a:lnTo>
                  <a:lnTo>
                    <a:pt x="1975339" y="1964195"/>
                  </a:lnTo>
                  <a:lnTo>
                    <a:pt x="1928835" y="1974578"/>
                  </a:lnTo>
                  <a:lnTo>
                    <a:pt x="1880108" y="1978152"/>
                  </a:lnTo>
                  <a:lnTo>
                    <a:pt x="329692" y="1978152"/>
                  </a:lnTo>
                  <a:lnTo>
                    <a:pt x="280964" y="1974578"/>
                  </a:lnTo>
                  <a:lnTo>
                    <a:pt x="234460" y="1964195"/>
                  </a:lnTo>
                  <a:lnTo>
                    <a:pt x="190687" y="1947515"/>
                  </a:lnTo>
                  <a:lnTo>
                    <a:pt x="150156" y="1925045"/>
                  </a:lnTo>
                  <a:lnTo>
                    <a:pt x="113375" y="1897295"/>
                  </a:lnTo>
                  <a:lnTo>
                    <a:pt x="80856" y="1864776"/>
                  </a:lnTo>
                  <a:lnTo>
                    <a:pt x="53106" y="1827995"/>
                  </a:lnTo>
                  <a:lnTo>
                    <a:pt x="30636" y="1787464"/>
                  </a:lnTo>
                  <a:lnTo>
                    <a:pt x="13956" y="1743691"/>
                  </a:lnTo>
                  <a:lnTo>
                    <a:pt x="3573" y="1697187"/>
                  </a:lnTo>
                  <a:lnTo>
                    <a:pt x="0" y="1648460"/>
                  </a:lnTo>
                  <a:lnTo>
                    <a:pt x="0" y="329691"/>
                  </a:lnTo>
                  <a:close/>
                </a:path>
              </a:pathLst>
            </a:custGeom>
            <a:solidFill>
              <a:srgbClr val="F09D18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object 49">
            <a:extLst>
              <a:ext uri="{FF2B5EF4-FFF2-40B4-BE49-F238E27FC236}">
                <a16:creationId xmlns:a16="http://schemas.microsoft.com/office/drawing/2014/main" id="{C124C4A8-C239-4AAB-8413-8C34C44C5DA9}"/>
              </a:ext>
            </a:extLst>
          </p:cNvPr>
          <p:cNvSpPr txBox="1"/>
          <p:nvPr/>
        </p:nvSpPr>
        <p:spPr>
          <a:xfrm>
            <a:off x="5426709" y="2973777"/>
            <a:ext cx="16287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2286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Sesuaikan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CSF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ke </a:t>
            </a:r>
            <a:r>
              <a:rPr kumimoji="0" sz="1800" b="0" i="0" u="none" strike="noStrike" kern="1200" cap="none" spc="-3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dalam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frasa </a:t>
            </a: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Rencana</a:t>
            </a:r>
            <a:r>
              <a:rPr kumimoji="0" lang="en-US" sz="18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Aksi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berorientasi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pada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hasil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0" name="object 50">
            <a:extLst>
              <a:ext uri="{FF2B5EF4-FFF2-40B4-BE49-F238E27FC236}">
                <a16:creationId xmlns:a16="http://schemas.microsoft.com/office/drawing/2014/main" id="{28DACE67-F5F4-44DF-9480-36B06106BCD3}"/>
              </a:ext>
            </a:extLst>
          </p:cNvPr>
          <p:cNvGrpSpPr/>
          <p:nvPr/>
        </p:nvGrpSpPr>
        <p:grpSpPr>
          <a:xfrm>
            <a:off x="2959354" y="2114495"/>
            <a:ext cx="1811020" cy="1384300"/>
            <a:chOff x="2959354" y="2313177"/>
            <a:chExt cx="1811020" cy="1384300"/>
          </a:xfrm>
        </p:grpSpPr>
        <p:sp>
          <p:nvSpPr>
            <p:cNvPr id="121" name="object 51">
              <a:extLst>
                <a:ext uri="{FF2B5EF4-FFF2-40B4-BE49-F238E27FC236}">
                  <a16:creationId xmlns:a16="http://schemas.microsoft.com/office/drawing/2014/main" id="{BD543BE8-252D-49B2-939A-894AF3100925}"/>
                </a:ext>
              </a:extLst>
            </p:cNvPr>
            <p:cNvSpPr/>
            <p:nvPr/>
          </p:nvSpPr>
          <p:spPr>
            <a:xfrm>
              <a:off x="2965704" y="2319527"/>
              <a:ext cx="1798320" cy="1371600"/>
            </a:xfrm>
            <a:custGeom>
              <a:avLst/>
              <a:gdLst/>
              <a:ahLst/>
              <a:cxnLst/>
              <a:rect l="l" t="t" r="r" b="b"/>
              <a:pathLst>
                <a:path w="1798320" h="1371600">
                  <a:moveTo>
                    <a:pt x="1569720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1569720" y="1371600"/>
                  </a:lnTo>
                  <a:lnTo>
                    <a:pt x="1615786" y="1366955"/>
                  </a:lnTo>
                  <a:lnTo>
                    <a:pt x="1658695" y="1353633"/>
                  </a:lnTo>
                  <a:lnTo>
                    <a:pt x="1697526" y="1332554"/>
                  </a:lnTo>
                  <a:lnTo>
                    <a:pt x="1731359" y="1304639"/>
                  </a:lnTo>
                  <a:lnTo>
                    <a:pt x="1759274" y="1270806"/>
                  </a:lnTo>
                  <a:lnTo>
                    <a:pt x="1780353" y="1231975"/>
                  </a:lnTo>
                  <a:lnTo>
                    <a:pt x="1793675" y="1189066"/>
                  </a:lnTo>
                  <a:lnTo>
                    <a:pt x="1798320" y="1143000"/>
                  </a:lnTo>
                  <a:lnTo>
                    <a:pt x="1798320" y="228600"/>
                  </a:lnTo>
                  <a:lnTo>
                    <a:pt x="1793675" y="182533"/>
                  </a:lnTo>
                  <a:lnTo>
                    <a:pt x="1780353" y="139624"/>
                  </a:lnTo>
                  <a:lnTo>
                    <a:pt x="1759274" y="100793"/>
                  </a:lnTo>
                  <a:lnTo>
                    <a:pt x="1731359" y="66960"/>
                  </a:lnTo>
                  <a:lnTo>
                    <a:pt x="1697526" y="39045"/>
                  </a:lnTo>
                  <a:lnTo>
                    <a:pt x="1658695" y="17966"/>
                  </a:lnTo>
                  <a:lnTo>
                    <a:pt x="1615786" y="464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22" name="object 52">
              <a:extLst>
                <a:ext uri="{FF2B5EF4-FFF2-40B4-BE49-F238E27FC236}">
                  <a16:creationId xmlns:a16="http://schemas.microsoft.com/office/drawing/2014/main" id="{F3EA7B55-7147-44BC-BF60-8C3DFDAC3916}"/>
                </a:ext>
              </a:extLst>
            </p:cNvPr>
            <p:cNvSpPr/>
            <p:nvPr/>
          </p:nvSpPr>
          <p:spPr>
            <a:xfrm>
              <a:off x="2965704" y="2319527"/>
              <a:ext cx="1798320" cy="1371600"/>
            </a:xfrm>
            <a:custGeom>
              <a:avLst/>
              <a:gdLst/>
              <a:ahLst/>
              <a:cxnLst/>
              <a:rect l="l" t="t" r="r" b="b"/>
              <a:pathLst>
                <a:path w="179832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1569720" y="0"/>
                  </a:lnTo>
                  <a:lnTo>
                    <a:pt x="1615786" y="4644"/>
                  </a:lnTo>
                  <a:lnTo>
                    <a:pt x="1658695" y="17966"/>
                  </a:lnTo>
                  <a:lnTo>
                    <a:pt x="1697526" y="39045"/>
                  </a:lnTo>
                  <a:lnTo>
                    <a:pt x="1731359" y="66960"/>
                  </a:lnTo>
                  <a:lnTo>
                    <a:pt x="1759274" y="100793"/>
                  </a:lnTo>
                  <a:lnTo>
                    <a:pt x="1780353" y="139624"/>
                  </a:lnTo>
                  <a:lnTo>
                    <a:pt x="1793675" y="182533"/>
                  </a:lnTo>
                  <a:lnTo>
                    <a:pt x="1798320" y="228600"/>
                  </a:lnTo>
                  <a:lnTo>
                    <a:pt x="1798320" y="1143000"/>
                  </a:lnTo>
                  <a:lnTo>
                    <a:pt x="1793675" y="1189066"/>
                  </a:lnTo>
                  <a:lnTo>
                    <a:pt x="1780353" y="1231975"/>
                  </a:lnTo>
                  <a:lnTo>
                    <a:pt x="1759274" y="1270806"/>
                  </a:lnTo>
                  <a:lnTo>
                    <a:pt x="1731359" y="1304639"/>
                  </a:lnTo>
                  <a:lnTo>
                    <a:pt x="1697526" y="1332554"/>
                  </a:lnTo>
                  <a:lnTo>
                    <a:pt x="1658695" y="1353633"/>
                  </a:lnTo>
                  <a:lnTo>
                    <a:pt x="1615786" y="1366955"/>
                  </a:lnTo>
                  <a:lnTo>
                    <a:pt x="1569720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B0710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23" name="object 53">
            <a:extLst>
              <a:ext uri="{FF2B5EF4-FFF2-40B4-BE49-F238E27FC236}">
                <a16:creationId xmlns:a16="http://schemas.microsoft.com/office/drawing/2014/main" id="{ACEBFF49-9236-457F-98CA-3057A6EEDE3C}"/>
              </a:ext>
            </a:extLst>
          </p:cNvPr>
          <p:cNvSpPr txBox="1"/>
          <p:nvPr/>
        </p:nvSpPr>
        <p:spPr>
          <a:xfrm>
            <a:off x="3176142" y="2094429"/>
            <a:ext cx="13830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-635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Menentukan </a:t>
            </a:r>
            <a:r>
              <a:rPr kumimoji="0" sz="18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CSF</a:t>
            </a:r>
            <a:r>
              <a:rPr kumimoji="0" sz="1800" b="1" i="0" u="none" strike="noStrike" kern="120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dari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yang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dijabarkan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tsb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4" name="object 54">
            <a:extLst>
              <a:ext uri="{FF2B5EF4-FFF2-40B4-BE49-F238E27FC236}">
                <a16:creationId xmlns:a16="http://schemas.microsoft.com/office/drawing/2014/main" id="{34588602-B884-40BA-B8E6-2A279C0A31D5}"/>
              </a:ext>
            </a:extLst>
          </p:cNvPr>
          <p:cNvGrpSpPr/>
          <p:nvPr/>
        </p:nvGrpSpPr>
        <p:grpSpPr>
          <a:xfrm>
            <a:off x="7732521" y="2077919"/>
            <a:ext cx="1811020" cy="2355753"/>
            <a:chOff x="7732521" y="2276601"/>
            <a:chExt cx="1811020" cy="1109980"/>
          </a:xfrm>
        </p:grpSpPr>
        <p:sp>
          <p:nvSpPr>
            <p:cNvPr id="125" name="object 55">
              <a:extLst>
                <a:ext uri="{FF2B5EF4-FFF2-40B4-BE49-F238E27FC236}">
                  <a16:creationId xmlns:a16="http://schemas.microsoft.com/office/drawing/2014/main" id="{5067FE1A-5262-4DA1-AF07-E4B0EA3BFC84}"/>
                </a:ext>
              </a:extLst>
            </p:cNvPr>
            <p:cNvSpPr/>
            <p:nvPr/>
          </p:nvSpPr>
          <p:spPr>
            <a:xfrm>
              <a:off x="7738871" y="2282951"/>
              <a:ext cx="1798320" cy="1097280"/>
            </a:xfrm>
            <a:custGeom>
              <a:avLst/>
              <a:gdLst/>
              <a:ahLst/>
              <a:cxnLst/>
              <a:rect l="l" t="t" r="r" b="b"/>
              <a:pathLst>
                <a:path w="1798320" h="1097279">
                  <a:moveTo>
                    <a:pt x="1615439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914400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79" y="1097280"/>
                  </a:lnTo>
                  <a:lnTo>
                    <a:pt x="1615439" y="1097280"/>
                  </a:lnTo>
                  <a:lnTo>
                    <a:pt x="1664043" y="1090744"/>
                  </a:lnTo>
                  <a:lnTo>
                    <a:pt x="1707726" y="1072303"/>
                  </a:lnTo>
                  <a:lnTo>
                    <a:pt x="1744741" y="1043701"/>
                  </a:lnTo>
                  <a:lnTo>
                    <a:pt x="1773343" y="1006686"/>
                  </a:lnTo>
                  <a:lnTo>
                    <a:pt x="1791784" y="963003"/>
                  </a:lnTo>
                  <a:lnTo>
                    <a:pt x="1798320" y="914400"/>
                  </a:lnTo>
                  <a:lnTo>
                    <a:pt x="1798320" y="182880"/>
                  </a:lnTo>
                  <a:lnTo>
                    <a:pt x="1791784" y="134276"/>
                  </a:lnTo>
                  <a:lnTo>
                    <a:pt x="1773343" y="90593"/>
                  </a:lnTo>
                  <a:lnTo>
                    <a:pt x="1744741" y="53578"/>
                  </a:lnTo>
                  <a:lnTo>
                    <a:pt x="1707726" y="24976"/>
                  </a:lnTo>
                  <a:lnTo>
                    <a:pt x="1664043" y="6535"/>
                  </a:lnTo>
                  <a:lnTo>
                    <a:pt x="1615439" y="0"/>
                  </a:lnTo>
                  <a:close/>
                </a:path>
              </a:pathLst>
            </a:custGeom>
            <a:solidFill>
              <a:srgbClr val="F09D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26" name="object 56">
              <a:extLst>
                <a:ext uri="{FF2B5EF4-FFF2-40B4-BE49-F238E27FC236}">
                  <a16:creationId xmlns:a16="http://schemas.microsoft.com/office/drawing/2014/main" id="{9CC5DC2B-BC67-4F5C-A774-5B6B6346BB57}"/>
                </a:ext>
              </a:extLst>
            </p:cNvPr>
            <p:cNvSpPr/>
            <p:nvPr/>
          </p:nvSpPr>
          <p:spPr>
            <a:xfrm>
              <a:off x="7738871" y="2282951"/>
              <a:ext cx="1798320" cy="1097280"/>
            </a:xfrm>
            <a:custGeom>
              <a:avLst/>
              <a:gdLst/>
              <a:ahLst/>
              <a:cxnLst/>
              <a:rect l="l" t="t" r="r" b="b"/>
              <a:pathLst>
                <a:path w="1798320" h="1097279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615439" y="0"/>
                  </a:lnTo>
                  <a:lnTo>
                    <a:pt x="1664043" y="6535"/>
                  </a:lnTo>
                  <a:lnTo>
                    <a:pt x="1707726" y="24976"/>
                  </a:lnTo>
                  <a:lnTo>
                    <a:pt x="1744741" y="53578"/>
                  </a:lnTo>
                  <a:lnTo>
                    <a:pt x="1773343" y="90593"/>
                  </a:lnTo>
                  <a:lnTo>
                    <a:pt x="1791784" y="134276"/>
                  </a:lnTo>
                  <a:lnTo>
                    <a:pt x="1798320" y="182880"/>
                  </a:lnTo>
                  <a:lnTo>
                    <a:pt x="1798320" y="914400"/>
                  </a:lnTo>
                  <a:lnTo>
                    <a:pt x="1791784" y="963003"/>
                  </a:lnTo>
                  <a:lnTo>
                    <a:pt x="1773343" y="1006686"/>
                  </a:lnTo>
                  <a:lnTo>
                    <a:pt x="1744741" y="1043701"/>
                  </a:lnTo>
                  <a:lnTo>
                    <a:pt x="1707726" y="1072303"/>
                  </a:lnTo>
                  <a:lnTo>
                    <a:pt x="1664043" y="1090744"/>
                  </a:lnTo>
                  <a:lnTo>
                    <a:pt x="1615439" y="1097280"/>
                  </a:lnTo>
                  <a:lnTo>
                    <a:pt x="182879" y="1097280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40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E84A0"/>
            </a:solidFill>
            <a:ln w="12700">
              <a:solidFill>
                <a:srgbClr val="B0710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27" name="object 57">
            <a:extLst>
              <a:ext uri="{FF2B5EF4-FFF2-40B4-BE49-F238E27FC236}">
                <a16:creationId xmlns:a16="http://schemas.microsoft.com/office/drawing/2014/main" id="{9A24DDD9-9209-4AA1-87BB-430D3FA9E562}"/>
              </a:ext>
            </a:extLst>
          </p:cNvPr>
          <p:cNvSpPr txBox="1"/>
          <p:nvPr/>
        </p:nvSpPr>
        <p:spPr>
          <a:xfrm>
            <a:off x="8132699" y="2088230"/>
            <a:ext cx="101726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an 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Indikator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Kinerja </a:t>
            </a:r>
            <a:r>
              <a:rPr kumimoji="0" lang="en-US" sz="1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Rencana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Aksi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SMART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dan 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CUKUP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28" name="object 58">
            <a:extLst>
              <a:ext uri="{FF2B5EF4-FFF2-40B4-BE49-F238E27FC236}">
                <a16:creationId xmlns:a16="http://schemas.microsoft.com/office/drawing/2014/main" id="{A5ED6FC6-D4CD-46B2-A06C-AA6000D78DCB}"/>
              </a:ext>
            </a:extLst>
          </p:cNvPr>
          <p:cNvGrpSpPr/>
          <p:nvPr/>
        </p:nvGrpSpPr>
        <p:grpSpPr>
          <a:xfrm>
            <a:off x="9866121" y="2714950"/>
            <a:ext cx="2082800" cy="1377693"/>
            <a:chOff x="9866121" y="2913633"/>
            <a:chExt cx="2082800" cy="1109980"/>
          </a:xfrm>
          <a:solidFill>
            <a:srgbClr val="E83436"/>
          </a:solidFill>
        </p:grpSpPr>
        <p:sp>
          <p:nvSpPr>
            <p:cNvPr id="129" name="object 59">
              <a:extLst>
                <a:ext uri="{FF2B5EF4-FFF2-40B4-BE49-F238E27FC236}">
                  <a16:creationId xmlns:a16="http://schemas.microsoft.com/office/drawing/2014/main" id="{AECDD1F9-9FDD-414E-8C37-946198C93521}"/>
                </a:ext>
              </a:extLst>
            </p:cNvPr>
            <p:cNvSpPr/>
            <p:nvPr/>
          </p:nvSpPr>
          <p:spPr>
            <a:xfrm>
              <a:off x="9872471" y="2919983"/>
              <a:ext cx="2070100" cy="1097280"/>
            </a:xfrm>
            <a:custGeom>
              <a:avLst/>
              <a:gdLst/>
              <a:ahLst/>
              <a:cxnLst/>
              <a:rect l="l" t="t" r="r" b="b"/>
              <a:pathLst>
                <a:path w="2070100" h="1097279">
                  <a:moveTo>
                    <a:pt x="1886711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914399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79" y="1097279"/>
                  </a:lnTo>
                  <a:lnTo>
                    <a:pt x="1886711" y="1097279"/>
                  </a:lnTo>
                  <a:lnTo>
                    <a:pt x="1935315" y="1090744"/>
                  </a:lnTo>
                  <a:lnTo>
                    <a:pt x="1978998" y="1072303"/>
                  </a:lnTo>
                  <a:lnTo>
                    <a:pt x="2016013" y="1043701"/>
                  </a:lnTo>
                  <a:lnTo>
                    <a:pt x="2044615" y="1006686"/>
                  </a:lnTo>
                  <a:lnTo>
                    <a:pt x="2063056" y="963003"/>
                  </a:lnTo>
                  <a:lnTo>
                    <a:pt x="2069592" y="914399"/>
                  </a:lnTo>
                  <a:lnTo>
                    <a:pt x="2069592" y="182879"/>
                  </a:lnTo>
                  <a:lnTo>
                    <a:pt x="2063056" y="134276"/>
                  </a:lnTo>
                  <a:lnTo>
                    <a:pt x="2044615" y="90593"/>
                  </a:lnTo>
                  <a:lnTo>
                    <a:pt x="2016013" y="53578"/>
                  </a:lnTo>
                  <a:lnTo>
                    <a:pt x="1978998" y="24976"/>
                  </a:lnTo>
                  <a:lnTo>
                    <a:pt x="1935315" y="6535"/>
                  </a:lnTo>
                  <a:lnTo>
                    <a:pt x="18867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30" name="object 60">
              <a:extLst>
                <a:ext uri="{FF2B5EF4-FFF2-40B4-BE49-F238E27FC236}">
                  <a16:creationId xmlns:a16="http://schemas.microsoft.com/office/drawing/2014/main" id="{600EB79C-A6DD-4BBE-AB68-4571BA829524}"/>
                </a:ext>
              </a:extLst>
            </p:cNvPr>
            <p:cNvSpPr/>
            <p:nvPr/>
          </p:nvSpPr>
          <p:spPr>
            <a:xfrm>
              <a:off x="9872471" y="2919983"/>
              <a:ext cx="2070100" cy="1097280"/>
            </a:xfrm>
            <a:custGeom>
              <a:avLst/>
              <a:gdLst/>
              <a:ahLst/>
              <a:cxnLst/>
              <a:rect l="l" t="t" r="r" b="b"/>
              <a:pathLst>
                <a:path w="2070100" h="1097279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886711" y="0"/>
                  </a:lnTo>
                  <a:lnTo>
                    <a:pt x="1935315" y="6535"/>
                  </a:lnTo>
                  <a:lnTo>
                    <a:pt x="1978998" y="24976"/>
                  </a:lnTo>
                  <a:lnTo>
                    <a:pt x="2016013" y="53578"/>
                  </a:lnTo>
                  <a:lnTo>
                    <a:pt x="2044615" y="90593"/>
                  </a:lnTo>
                  <a:lnTo>
                    <a:pt x="2063056" y="134276"/>
                  </a:lnTo>
                  <a:lnTo>
                    <a:pt x="2069592" y="182879"/>
                  </a:lnTo>
                  <a:lnTo>
                    <a:pt x="2069592" y="914399"/>
                  </a:lnTo>
                  <a:lnTo>
                    <a:pt x="2063056" y="963003"/>
                  </a:lnTo>
                  <a:lnTo>
                    <a:pt x="2044615" y="1006686"/>
                  </a:lnTo>
                  <a:lnTo>
                    <a:pt x="2016013" y="1043701"/>
                  </a:lnTo>
                  <a:lnTo>
                    <a:pt x="1978998" y="1072303"/>
                  </a:lnTo>
                  <a:lnTo>
                    <a:pt x="1935315" y="1090744"/>
                  </a:lnTo>
                  <a:lnTo>
                    <a:pt x="1886711" y="1097279"/>
                  </a:lnTo>
                  <a:lnTo>
                    <a:pt x="182879" y="1097279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399"/>
                  </a:lnTo>
                  <a:lnTo>
                    <a:pt x="0" y="182879"/>
                  </a:lnTo>
                  <a:close/>
                </a:path>
              </a:pathLst>
            </a:custGeom>
            <a:solidFill>
              <a:srgbClr val="D731B3"/>
            </a:solidFill>
            <a:ln w="12700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31" name="object 61">
            <a:extLst>
              <a:ext uri="{FF2B5EF4-FFF2-40B4-BE49-F238E27FC236}">
                <a16:creationId xmlns:a16="http://schemas.microsoft.com/office/drawing/2014/main" id="{691FDF7D-526A-4DE1-BE4F-BDE987AEEF9F}"/>
              </a:ext>
            </a:extLst>
          </p:cNvPr>
          <p:cNvSpPr txBox="1"/>
          <p:nvPr/>
        </p:nvSpPr>
        <p:spPr>
          <a:xfrm>
            <a:off x="10046589" y="2830096"/>
            <a:ext cx="1725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Tetapkan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Target 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Triwulanan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mengacu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pada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target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tahunannya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33" name="object 63">
            <a:extLst>
              <a:ext uri="{FF2B5EF4-FFF2-40B4-BE49-F238E27FC236}">
                <a16:creationId xmlns:a16="http://schemas.microsoft.com/office/drawing/2014/main" id="{48EFD46B-45D3-47E2-ADDC-8145ED4CC4DD}"/>
              </a:ext>
            </a:extLst>
          </p:cNvPr>
          <p:cNvSpPr/>
          <p:nvPr/>
        </p:nvSpPr>
        <p:spPr>
          <a:xfrm>
            <a:off x="853100" y="4236077"/>
            <a:ext cx="1399837" cy="2038202"/>
          </a:xfrm>
          <a:custGeom>
            <a:avLst/>
            <a:gdLst/>
            <a:ahLst/>
            <a:cxnLst/>
            <a:rect l="l" t="t" r="r" b="b"/>
            <a:pathLst>
              <a:path w="3563620" h="1201420">
                <a:moveTo>
                  <a:pt x="3563112" y="0"/>
                </a:moveTo>
                <a:lnTo>
                  <a:pt x="0" y="0"/>
                </a:lnTo>
                <a:lnTo>
                  <a:pt x="0" y="201168"/>
                </a:lnTo>
                <a:lnTo>
                  <a:pt x="0" y="1200810"/>
                </a:lnTo>
                <a:lnTo>
                  <a:pt x="3563112" y="1200810"/>
                </a:lnTo>
                <a:lnTo>
                  <a:pt x="3563112" y="201168"/>
                </a:lnTo>
                <a:lnTo>
                  <a:pt x="35631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8" name="object 68">
            <a:extLst>
              <a:ext uri="{FF2B5EF4-FFF2-40B4-BE49-F238E27FC236}">
                <a16:creationId xmlns:a16="http://schemas.microsoft.com/office/drawing/2014/main" id="{F23B7C4F-245B-48B2-8AC0-4BD28669E9BF}"/>
              </a:ext>
            </a:extLst>
          </p:cNvPr>
          <p:cNvSpPr txBox="1"/>
          <p:nvPr/>
        </p:nvSpPr>
        <p:spPr>
          <a:xfrm>
            <a:off x="1113795" y="5685646"/>
            <a:ext cx="878446" cy="204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5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Renstra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2" name="object 72">
            <a:extLst>
              <a:ext uri="{FF2B5EF4-FFF2-40B4-BE49-F238E27FC236}">
                <a16:creationId xmlns:a16="http://schemas.microsoft.com/office/drawing/2014/main" id="{3B7A7A4F-34AE-4E7A-85A8-B69EDFFA8F23}"/>
              </a:ext>
            </a:extLst>
          </p:cNvPr>
          <p:cNvSpPr/>
          <p:nvPr/>
        </p:nvSpPr>
        <p:spPr>
          <a:xfrm>
            <a:off x="540227" y="6034908"/>
            <a:ext cx="2009652" cy="538339"/>
          </a:xfrm>
          <a:custGeom>
            <a:avLst/>
            <a:gdLst/>
            <a:ahLst/>
            <a:cxnLst/>
            <a:rect l="l" t="t" r="r" b="b"/>
            <a:pathLst>
              <a:path w="1530350" h="448310">
                <a:moveTo>
                  <a:pt x="1530096" y="0"/>
                </a:moveTo>
                <a:lnTo>
                  <a:pt x="0" y="0"/>
                </a:lnTo>
                <a:lnTo>
                  <a:pt x="0" y="448056"/>
                </a:lnTo>
                <a:lnTo>
                  <a:pt x="1530096" y="448056"/>
                </a:lnTo>
                <a:lnTo>
                  <a:pt x="1530096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4" name="object 74">
            <a:extLst>
              <a:ext uri="{FF2B5EF4-FFF2-40B4-BE49-F238E27FC236}">
                <a16:creationId xmlns:a16="http://schemas.microsoft.com/office/drawing/2014/main" id="{55B5C439-00FC-4823-B921-84D02E54271B}"/>
              </a:ext>
            </a:extLst>
          </p:cNvPr>
          <p:cNvSpPr txBox="1"/>
          <p:nvPr/>
        </p:nvSpPr>
        <p:spPr>
          <a:xfrm>
            <a:off x="1265503" y="5104690"/>
            <a:ext cx="581684" cy="204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5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Tw Cen MT" panose="020B0602020104020603" pitchFamily="34" charset="0"/>
                <a:cs typeface="Calibri"/>
              </a:rPr>
              <a:t>IKU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5" name="object 75">
            <a:extLst>
              <a:ext uri="{FF2B5EF4-FFF2-40B4-BE49-F238E27FC236}">
                <a16:creationId xmlns:a16="http://schemas.microsoft.com/office/drawing/2014/main" id="{CE44C57B-A7B6-4E12-A54F-131CB7FA09D8}"/>
              </a:ext>
            </a:extLst>
          </p:cNvPr>
          <p:cNvSpPr txBox="1"/>
          <p:nvPr/>
        </p:nvSpPr>
        <p:spPr>
          <a:xfrm>
            <a:off x="1164235" y="4433672"/>
            <a:ext cx="761636" cy="21076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0005" marR="5080" lvl="0" indent="-27940" algn="ctr" defTabSz="914400" rtl="0" eaLnBrk="1" fontAlgn="auto" latinLnBrk="0" hangingPunct="1">
              <a:lnSpc>
                <a:spcPts val="125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PK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sp>
        <p:nvSpPr>
          <p:cNvPr id="146" name="object 76">
            <a:extLst>
              <a:ext uri="{FF2B5EF4-FFF2-40B4-BE49-F238E27FC236}">
                <a16:creationId xmlns:a16="http://schemas.microsoft.com/office/drawing/2014/main" id="{9BDF885C-B073-4F7D-8755-C8D7FCDE1671}"/>
              </a:ext>
            </a:extLst>
          </p:cNvPr>
          <p:cNvSpPr txBox="1"/>
          <p:nvPr/>
        </p:nvSpPr>
        <p:spPr>
          <a:xfrm>
            <a:off x="540227" y="6129367"/>
            <a:ext cx="2001906" cy="2898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Rencan</a:t>
            </a:r>
            <a:r>
              <a:rPr kumimoji="0" lang="en-US" sz="18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a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Kinerja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47" name="object 35">
            <a:extLst>
              <a:ext uri="{FF2B5EF4-FFF2-40B4-BE49-F238E27FC236}">
                <a16:creationId xmlns:a16="http://schemas.microsoft.com/office/drawing/2014/main" id="{ABFC658C-DC9E-401E-9287-72AAE9709E48}"/>
              </a:ext>
            </a:extLst>
          </p:cNvPr>
          <p:cNvGrpSpPr/>
          <p:nvPr/>
        </p:nvGrpSpPr>
        <p:grpSpPr>
          <a:xfrm>
            <a:off x="3211449" y="1654247"/>
            <a:ext cx="1299210" cy="461009"/>
            <a:chOff x="7945881" y="1852929"/>
            <a:chExt cx="1299210" cy="461009"/>
          </a:xfrm>
          <a:solidFill>
            <a:srgbClr val="5C240D"/>
          </a:solidFill>
        </p:grpSpPr>
        <p:sp>
          <p:nvSpPr>
            <p:cNvPr id="148" name="object 36">
              <a:extLst>
                <a:ext uri="{FF2B5EF4-FFF2-40B4-BE49-F238E27FC236}">
                  <a16:creationId xmlns:a16="http://schemas.microsoft.com/office/drawing/2014/main" id="{F2FB2725-194F-419C-A4B6-F307151591E2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49" name="object 37">
              <a:extLst>
                <a:ext uri="{FF2B5EF4-FFF2-40B4-BE49-F238E27FC236}">
                  <a16:creationId xmlns:a16="http://schemas.microsoft.com/office/drawing/2014/main" id="{087B311F-53DF-4509-9A92-4CD489CD4AFE}"/>
                </a:ext>
              </a:extLst>
            </p:cNvPr>
            <p:cNvSpPr/>
            <p:nvPr/>
          </p:nvSpPr>
          <p:spPr>
            <a:xfrm>
              <a:off x="7952231" y="1859279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50" name="object 38">
            <a:extLst>
              <a:ext uri="{FF2B5EF4-FFF2-40B4-BE49-F238E27FC236}">
                <a16:creationId xmlns:a16="http://schemas.microsoft.com/office/drawing/2014/main" id="{9E2F8AB9-D532-41DC-9783-E7F76DFA043E}"/>
              </a:ext>
            </a:extLst>
          </p:cNvPr>
          <p:cNvSpPr txBox="1"/>
          <p:nvPr/>
        </p:nvSpPr>
        <p:spPr>
          <a:xfrm>
            <a:off x="3224149" y="1720745"/>
            <a:ext cx="1273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grpSp>
        <p:nvGrpSpPr>
          <p:cNvPr id="151" name="object 30">
            <a:extLst>
              <a:ext uri="{FF2B5EF4-FFF2-40B4-BE49-F238E27FC236}">
                <a16:creationId xmlns:a16="http://schemas.microsoft.com/office/drawing/2014/main" id="{B3A59116-CA14-435E-9442-67B89E3C9647}"/>
              </a:ext>
            </a:extLst>
          </p:cNvPr>
          <p:cNvGrpSpPr/>
          <p:nvPr/>
        </p:nvGrpSpPr>
        <p:grpSpPr>
          <a:xfrm>
            <a:off x="10244327" y="2291279"/>
            <a:ext cx="1299210" cy="461009"/>
            <a:chOff x="5550153" y="2489961"/>
            <a:chExt cx="1299210" cy="461009"/>
          </a:xfrm>
          <a:solidFill>
            <a:srgbClr val="5C240D"/>
          </a:solidFill>
        </p:grpSpPr>
        <p:sp>
          <p:nvSpPr>
            <p:cNvPr id="152" name="object 31">
              <a:extLst>
                <a:ext uri="{FF2B5EF4-FFF2-40B4-BE49-F238E27FC236}">
                  <a16:creationId xmlns:a16="http://schemas.microsoft.com/office/drawing/2014/main" id="{BDB13E2C-2572-45E0-A098-281694F3284D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1286255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286255" y="448056"/>
                  </a:lnTo>
                  <a:lnTo>
                    <a:pt x="1286255" y="0"/>
                  </a:lnTo>
                  <a:close/>
                </a:path>
              </a:pathLst>
            </a:custGeom>
            <a:grpFill/>
            <a:ln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53" name="object 32">
              <a:extLst>
                <a:ext uri="{FF2B5EF4-FFF2-40B4-BE49-F238E27FC236}">
                  <a16:creationId xmlns:a16="http://schemas.microsoft.com/office/drawing/2014/main" id="{256880B5-2E98-4061-8B45-9E25BA2E662A}"/>
                </a:ext>
              </a:extLst>
            </p:cNvPr>
            <p:cNvSpPr/>
            <p:nvPr/>
          </p:nvSpPr>
          <p:spPr>
            <a:xfrm>
              <a:off x="5556503" y="2496311"/>
              <a:ext cx="1286510" cy="448309"/>
            </a:xfrm>
            <a:custGeom>
              <a:avLst/>
              <a:gdLst/>
              <a:ahLst/>
              <a:cxnLst/>
              <a:rect l="l" t="t" r="r" b="b"/>
              <a:pathLst>
                <a:path w="1286509" h="448310">
                  <a:moveTo>
                    <a:pt x="0" y="448056"/>
                  </a:moveTo>
                  <a:lnTo>
                    <a:pt x="1286255" y="448056"/>
                  </a:lnTo>
                  <a:lnTo>
                    <a:pt x="1286255" y="0"/>
                  </a:lnTo>
                  <a:lnTo>
                    <a:pt x="0" y="0"/>
                  </a:lnTo>
                  <a:lnTo>
                    <a:pt x="0" y="448056"/>
                  </a:lnTo>
                  <a:close/>
                </a:path>
              </a:pathLst>
            </a:custGeom>
            <a:grpFill/>
            <a:ln w="12699">
              <a:solidFill>
                <a:srgbClr val="5C240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54" name="object 33">
            <a:extLst>
              <a:ext uri="{FF2B5EF4-FFF2-40B4-BE49-F238E27FC236}">
                <a16:creationId xmlns:a16="http://schemas.microsoft.com/office/drawing/2014/main" id="{C79DE631-8298-4855-97CF-CDF11D81AB2E}"/>
              </a:ext>
            </a:extLst>
          </p:cNvPr>
          <p:cNvSpPr txBox="1"/>
          <p:nvPr/>
        </p:nvSpPr>
        <p:spPr>
          <a:xfrm>
            <a:off x="10250677" y="2357447"/>
            <a:ext cx="1286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TAHAP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5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139C30-6233-7A49-4E70-B2CD7968E4FF}"/>
              </a:ext>
            </a:extLst>
          </p:cNvPr>
          <p:cNvCxnSpPr>
            <a:cxnSpLocks/>
          </p:cNvCxnSpPr>
          <p:nvPr/>
        </p:nvCxnSpPr>
        <p:spPr>
          <a:xfrm flipV="1">
            <a:off x="1545053" y="5327639"/>
            <a:ext cx="0" cy="29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A76555-0A25-4E88-952D-2AA2A52FBC92}"/>
              </a:ext>
            </a:extLst>
          </p:cNvPr>
          <p:cNvGrpSpPr/>
          <p:nvPr/>
        </p:nvGrpSpPr>
        <p:grpSpPr>
          <a:xfrm>
            <a:off x="2364898" y="5577540"/>
            <a:ext cx="995707" cy="995707"/>
            <a:chOff x="-1781934" y="946403"/>
            <a:chExt cx="1152525" cy="1152525"/>
          </a:xfrm>
        </p:grpSpPr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A13250EC-6D6F-4C51-B5E9-291635DF8FBF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C67438EF-D832-4C30-80AC-F2EE39189CAE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83" name="object 24">
              <a:extLst>
                <a:ext uri="{FF2B5EF4-FFF2-40B4-BE49-F238E27FC236}">
                  <a16:creationId xmlns:a16="http://schemas.microsoft.com/office/drawing/2014/main" id="{C7C6B858-2E01-4C4C-851F-789BDEDB59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EE353F-653A-A218-82F9-BFE621388627}"/>
              </a:ext>
            </a:extLst>
          </p:cNvPr>
          <p:cNvCxnSpPr>
            <a:cxnSpLocks/>
          </p:cNvCxnSpPr>
          <p:nvPr/>
        </p:nvCxnSpPr>
        <p:spPr>
          <a:xfrm flipV="1">
            <a:off x="1541180" y="4675578"/>
            <a:ext cx="0" cy="29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5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7">
            <a:extLst>
              <a:ext uri="{FF2B5EF4-FFF2-40B4-BE49-F238E27FC236}">
                <a16:creationId xmlns:a16="http://schemas.microsoft.com/office/drawing/2014/main" id="{E2C97E24-D286-4C87-9E89-D3F8876F032F}"/>
              </a:ext>
            </a:extLst>
          </p:cNvPr>
          <p:cNvSpPr/>
          <p:nvPr/>
        </p:nvSpPr>
        <p:spPr>
          <a:xfrm>
            <a:off x="994727" y="2230016"/>
            <a:ext cx="10475150" cy="3963520"/>
          </a:xfrm>
          <a:custGeom>
            <a:avLst/>
            <a:gdLst/>
            <a:ahLst/>
            <a:cxnLst/>
            <a:rect l="l" t="t" r="r" b="b"/>
            <a:pathLst>
              <a:path w="10796270" h="3767454">
                <a:moveTo>
                  <a:pt x="10795762" y="0"/>
                </a:moveTo>
                <a:lnTo>
                  <a:pt x="0" y="0"/>
                </a:lnTo>
                <a:lnTo>
                  <a:pt x="0" y="3767201"/>
                </a:lnTo>
                <a:lnTo>
                  <a:pt x="10795762" y="3767201"/>
                </a:lnTo>
                <a:lnTo>
                  <a:pt x="10795762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Google Shape;229;p5">
            <a:extLst>
              <a:ext uri="{FF2B5EF4-FFF2-40B4-BE49-F238E27FC236}">
                <a16:creationId xmlns:a16="http://schemas.microsoft.com/office/drawing/2014/main" id="{0DC25111-3C35-441D-B955-935E93FE5D06}"/>
              </a:ext>
            </a:extLst>
          </p:cNvPr>
          <p:cNvSpPr txBox="1"/>
          <p:nvPr/>
        </p:nvSpPr>
        <p:spPr>
          <a:xfrm>
            <a:off x="647214" y="280793"/>
            <a:ext cx="11059648" cy="124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MENGIDENTIFIKASI </a:t>
            </a:r>
            <a:r>
              <a:rPr lang="en-US" sz="4000" b="1" i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CRITICAL SUCCESS FACTOR </a:t>
            </a: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(CSF) –</a:t>
            </a:r>
            <a:b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4000" b="1" dirty="0">
                <a:solidFill>
                  <a:srgbClr val="C00000"/>
                </a:solidFill>
                <a:latin typeface="Tw Cen MT Condensed" panose="020B0606020104020203" pitchFamily="34" charset="0"/>
                <a:ea typeface="Calibri"/>
                <a:cs typeface="Arial" panose="020B0604020202020204" pitchFamily="34" charset="0"/>
                <a:sym typeface="Calibri"/>
              </a:rPr>
              <a:t>FAKTOR PENYEBAB DAN KONDISI YANG DIPERLUKAN</a:t>
            </a: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C6FD0EC9-E8AB-46BF-888B-E75980084598}"/>
              </a:ext>
            </a:extLst>
          </p:cNvPr>
          <p:cNvSpPr/>
          <p:nvPr/>
        </p:nvSpPr>
        <p:spPr>
          <a:xfrm>
            <a:off x="981454" y="1651035"/>
            <a:ext cx="10519665" cy="938530"/>
          </a:xfrm>
          <a:custGeom>
            <a:avLst/>
            <a:gdLst/>
            <a:ahLst/>
            <a:cxnLst/>
            <a:rect l="l" t="t" r="r" b="b"/>
            <a:pathLst>
              <a:path w="10994390" h="938530">
                <a:moveTo>
                  <a:pt x="10862056" y="0"/>
                </a:moveTo>
                <a:lnTo>
                  <a:pt x="131826" y="0"/>
                </a:lnTo>
                <a:lnTo>
                  <a:pt x="90157" y="8000"/>
                </a:lnTo>
                <a:lnTo>
                  <a:pt x="53962" y="30225"/>
                </a:lnTo>
                <a:lnTo>
                  <a:pt x="25438" y="64008"/>
                </a:lnTo>
                <a:lnTo>
                  <a:pt x="6718" y="106934"/>
                </a:lnTo>
                <a:lnTo>
                  <a:pt x="0" y="156463"/>
                </a:lnTo>
                <a:lnTo>
                  <a:pt x="0" y="782066"/>
                </a:lnTo>
                <a:lnTo>
                  <a:pt x="6718" y="831469"/>
                </a:lnTo>
                <a:lnTo>
                  <a:pt x="25438" y="874395"/>
                </a:lnTo>
                <a:lnTo>
                  <a:pt x="53962" y="908304"/>
                </a:lnTo>
                <a:lnTo>
                  <a:pt x="90157" y="930529"/>
                </a:lnTo>
                <a:lnTo>
                  <a:pt x="131826" y="938530"/>
                </a:lnTo>
                <a:lnTo>
                  <a:pt x="10862056" y="938530"/>
                </a:lnTo>
                <a:lnTo>
                  <a:pt x="10903712" y="930529"/>
                </a:lnTo>
                <a:lnTo>
                  <a:pt x="10939907" y="908304"/>
                </a:lnTo>
                <a:lnTo>
                  <a:pt x="10968482" y="874395"/>
                </a:lnTo>
                <a:lnTo>
                  <a:pt x="10987151" y="831469"/>
                </a:lnTo>
                <a:lnTo>
                  <a:pt x="10993882" y="782066"/>
                </a:lnTo>
                <a:lnTo>
                  <a:pt x="10993882" y="156463"/>
                </a:lnTo>
                <a:lnTo>
                  <a:pt x="10987151" y="106934"/>
                </a:lnTo>
                <a:lnTo>
                  <a:pt x="10968482" y="64008"/>
                </a:lnTo>
                <a:lnTo>
                  <a:pt x="10939907" y="30225"/>
                </a:lnTo>
                <a:lnTo>
                  <a:pt x="10903712" y="8000"/>
                </a:lnTo>
                <a:lnTo>
                  <a:pt x="108620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FD03C07C-F023-4E8F-B1DF-8F5688FCD4B6}"/>
              </a:ext>
            </a:extLst>
          </p:cNvPr>
          <p:cNvSpPr txBox="1"/>
          <p:nvPr/>
        </p:nvSpPr>
        <p:spPr>
          <a:xfrm>
            <a:off x="1141603" y="2757702"/>
            <a:ext cx="10324465" cy="285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spcBef>
                <a:spcPts val="2375"/>
              </a:spcBef>
              <a:buFontTx/>
              <a:buAutoNum type="arabicPeriod"/>
              <a:tabLst>
                <a:tab pos="357505" algn="l"/>
              </a:tabLst>
              <a:defRPr/>
            </a:pPr>
            <a:r>
              <a:rPr lang="en-ID" sz="2400" spc="-55">
                <a:latin typeface="Tw Cen MT" panose="020B0602020104020603" pitchFamily="34" charset="0"/>
                <a:cs typeface="Arial MT"/>
              </a:rPr>
              <a:t>Tetapkan</a:t>
            </a:r>
            <a:r>
              <a:rPr lang="en-ID" sz="2400" spc="25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>
                <a:latin typeface="Tw Cen MT" panose="020B0602020104020603" pitchFamily="34" charset="0"/>
                <a:cs typeface="Arial MT"/>
              </a:rPr>
              <a:t>CSF</a:t>
            </a:r>
            <a:r>
              <a:rPr lang="en-ID" sz="2400" spc="114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 spc="-5">
                <a:latin typeface="Tw Cen MT" panose="020B0602020104020603" pitchFamily="34" charset="0"/>
                <a:cs typeface="Arial MT"/>
              </a:rPr>
              <a:t>yang</a:t>
            </a:r>
            <a:r>
              <a:rPr lang="en-ID" sz="2400" spc="105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 spc="-5">
                <a:latin typeface="Tw Cen MT" panose="020B0602020104020603" pitchFamily="34" charset="0"/>
                <a:cs typeface="Arial MT"/>
              </a:rPr>
              <a:t>juga</a:t>
            </a:r>
            <a:r>
              <a:rPr lang="en-ID" sz="2400" spc="150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 spc="-5">
                <a:latin typeface="Tw Cen MT" panose="020B0602020104020603" pitchFamily="34" charset="0"/>
                <a:cs typeface="Arial MT"/>
              </a:rPr>
              <a:t>menggambarkan</a:t>
            </a:r>
            <a:r>
              <a:rPr lang="en-ID" sz="2400" spc="70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>
                <a:latin typeface="Tw Cen MT" panose="020B0602020104020603" pitchFamily="34" charset="0"/>
                <a:cs typeface="Arial MT"/>
              </a:rPr>
              <a:t>kebutuhan</a:t>
            </a:r>
            <a:r>
              <a:rPr lang="en-ID" sz="2400" spc="40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>
                <a:latin typeface="Tw Cen MT" panose="020B0602020104020603" pitchFamily="34" charset="0"/>
                <a:cs typeface="Arial MT"/>
              </a:rPr>
              <a:t>mencapai</a:t>
            </a:r>
            <a:r>
              <a:rPr lang="en-ID" sz="2400" spc="75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>
                <a:latin typeface="Tw Cen MT" panose="020B0602020104020603" pitchFamily="34" charset="0"/>
                <a:cs typeface="Arial MT"/>
              </a:rPr>
              <a:t>outcome/</a:t>
            </a:r>
            <a:r>
              <a:rPr lang="en-ID" sz="2400" spc="-655">
                <a:latin typeface="Tw Cen MT" panose="020B0602020104020603" pitchFamily="34" charset="0"/>
                <a:cs typeface="Arial MT"/>
              </a:rPr>
              <a:t> </a:t>
            </a:r>
            <a:r>
              <a:rPr lang="en-ID" sz="2400">
                <a:latin typeface="Tw Cen MT" panose="020B0602020104020603" pitchFamily="34" charset="0"/>
                <a:cs typeface="Arial MT"/>
              </a:rPr>
              <a:t>kinerja;</a:t>
            </a:r>
          </a:p>
          <a:p>
            <a:pPr marL="356870" marR="5080" lvl="0" indent="-344805" algn="l" defTabSz="914400" rtl="0" eaLnBrk="1" fontAlgn="auto" latinLnBrk="0" hangingPunct="1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-5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Tetapkan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yang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menggambarkan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isu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/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permasalahan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yang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benar-benar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6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terjadi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;</a:t>
            </a:r>
          </a:p>
          <a:p>
            <a:pPr marL="356870" marR="0" lvl="0" indent="-344805" algn="l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Identifikasi</a:t>
            </a:r>
            <a:r>
              <a:rPr kumimoji="0" sz="2400" b="0" i="0" u="none" strike="noStrike" kern="1200" cap="none" spc="-4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harus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dilakukan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secara</a:t>
            </a:r>
            <a:r>
              <a:rPr kumimoji="0" sz="2400" b="0" i="0" u="none" strike="noStrike" kern="1200" cap="none" spc="-1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holisti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k</a:t>
            </a:r>
            <a:r>
              <a:rPr kumimoji="0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,</a:t>
            </a:r>
            <a:r>
              <a:rPr kumimoji="0" sz="2400" b="1" i="0" u="none" strike="noStrike" kern="1200" cap="none" spc="-10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tidak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tersekat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</a:rPr>
              <a:t>urusan;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</a:endParaRPr>
          </a:p>
          <a:p>
            <a:pPr marL="356870" marR="208915" lvl="0" indent="-344805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750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Pastikan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CSF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merupakan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“sebab”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atau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“cara”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dan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kinerja/outcome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adalah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“akibat”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atau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“hasil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”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25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Arial MT"/>
              </a:rPr>
              <a:t>nya</a:t>
            </a:r>
            <a:r>
              <a:rPr lang="en-US" sz="2400" spc="-25">
                <a:latin typeface="Tw Cen MT" panose="020B0602020104020603" pitchFamily="34" charset="0"/>
                <a:cs typeface="Arial MT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Arial M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4AF6E6-9F4A-4B95-8FEC-62F65686B58F}"/>
              </a:ext>
            </a:extLst>
          </p:cNvPr>
          <p:cNvGrpSpPr/>
          <p:nvPr/>
        </p:nvGrpSpPr>
        <p:grpSpPr>
          <a:xfrm>
            <a:off x="10960847" y="5581500"/>
            <a:ext cx="995707" cy="995707"/>
            <a:chOff x="-1781934" y="946403"/>
            <a:chExt cx="1152525" cy="115252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5E3EA00-5C9A-41C3-AE02-E7F790756A51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9BEE395-46FD-4E39-B93E-7C1416352294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D1FFC232-3188-4CB4-8E37-3E353FD288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7176AE4-41D8-4D84-AAC0-6FEB54477EB4}"/>
              </a:ext>
            </a:extLst>
          </p:cNvPr>
          <p:cNvSpPr txBox="1"/>
          <p:nvPr/>
        </p:nvSpPr>
        <p:spPr>
          <a:xfrm>
            <a:off x="994727" y="1666566"/>
            <a:ext cx="1050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CSF </a:t>
            </a:r>
            <a:r>
              <a:rPr kumimoji="0" lang="en-ID" sz="2400" b="0" i="0" u="none" strike="noStrike" kern="120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adalah</a:t>
            </a: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aspek-aspek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kunci</a:t>
            </a:r>
            <a:r>
              <a:rPr kumimoji="0" lang="en-ID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yang</a:t>
            </a:r>
            <a:r>
              <a:rPr kumimoji="0" lang="en-ID" sz="2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berpengaruh</a:t>
            </a:r>
            <a:r>
              <a:rPr kumimoji="0" lang="en-ID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dalam</a:t>
            </a:r>
            <a:r>
              <a:rPr lang="en-ID" sz="2400" spc="-20" dirty="0">
                <a:solidFill>
                  <a:srgbClr val="FFFFFF"/>
                </a:solidFill>
                <a:latin typeface="Tw Cen MT" panose="020B0602020104020603" pitchFamily="34" charset="0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mewujudkan</a:t>
            </a:r>
            <a:r>
              <a:rPr kumimoji="0" lang="en-ID" sz="2400" b="0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kinerja</a:t>
            </a:r>
            <a:r>
              <a:rPr kumimoji="0" lang="en-ID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.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Microsoft Sans Serif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Apabila</a:t>
            </a:r>
            <a:r>
              <a:rPr kumimoji="0" lang="en-ID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CSF </a:t>
            </a:r>
            <a:r>
              <a:rPr kumimoji="0" lang="en-ID" sz="2400" b="0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tercapai</a:t>
            </a:r>
            <a:r>
              <a:rPr kumimoji="0" lang="en-ID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,</a:t>
            </a:r>
            <a:r>
              <a:rPr kumimoji="0" lang="en-ID" sz="2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maka</a:t>
            </a:r>
            <a:r>
              <a:rPr kumimoji="0" lang="en-ID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outcome/</a:t>
            </a:r>
            <a:r>
              <a:rPr lang="en-ID" sz="2400" spc="-30">
                <a:solidFill>
                  <a:srgbClr val="FFFFFF"/>
                </a:solidFill>
                <a:latin typeface="Tw Cen MT" panose="020B0602020104020603" pitchFamily="34" charset="0"/>
                <a:cs typeface="Microsoft Sans Serif"/>
              </a:rPr>
              <a:t>kinerja</a:t>
            </a:r>
            <a:r>
              <a:rPr kumimoji="0" lang="en-ID" sz="2400" b="0" i="0" u="none" strike="noStrike" kern="120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berpotensi</a:t>
            </a:r>
            <a:r>
              <a:rPr kumimoji="0" lang="en-ID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besar</a:t>
            </a:r>
            <a:r>
              <a:rPr kumimoji="0" lang="en-ID" sz="2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1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untuk</a:t>
            </a:r>
            <a:r>
              <a:rPr kumimoji="0" lang="en-ID" sz="2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 </a:t>
            </a:r>
            <a:r>
              <a:rPr kumimoji="0" lang="en-ID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Microsoft Sans Serif"/>
              </a:rPr>
              <a:t>tercapai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8210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4245C9-AA8C-4AA7-8B53-F4C35DC5AFBF}"/>
              </a:ext>
            </a:extLst>
          </p:cNvPr>
          <p:cNvSpPr/>
          <p:nvPr/>
        </p:nvSpPr>
        <p:spPr>
          <a:xfrm>
            <a:off x="235445" y="280793"/>
            <a:ext cx="11505015" cy="6080321"/>
          </a:xfrm>
          <a:prstGeom prst="roundRect">
            <a:avLst>
              <a:gd name="adj" fmla="val 2930"/>
            </a:avLst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98FBB1-C718-4674-8485-0F5C20B90A41}"/>
              </a:ext>
            </a:extLst>
          </p:cNvPr>
          <p:cNvGrpSpPr/>
          <p:nvPr/>
        </p:nvGrpSpPr>
        <p:grpSpPr>
          <a:xfrm>
            <a:off x="11132680" y="5581500"/>
            <a:ext cx="995707" cy="995707"/>
            <a:chOff x="-1781934" y="946403"/>
            <a:chExt cx="1152525" cy="115252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D19B20B9-D808-4DA4-AE4A-37C16C99FB38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263A0B10-2280-4746-B26B-0EDA8EC90237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6FD7AA78-2589-45C9-9437-7F4AE2966E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3595F0-9FD3-491C-B990-85C0F5997AF2}"/>
              </a:ext>
            </a:extLst>
          </p:cNvPr>
          <p:cNvSpPr txBox="1"/>
          <p:nvPr/>
        </p:nvSpPr>
        <p:spPr>
          <a:xfrm>
            <a:off x="279705" y="338760"/>
            <a:ext cx="113414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Indikator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yang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baik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yaitu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indikator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yang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memenuhi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kriteria</a:t>
            </a:r>
            <a:endParaRPr lang="en-ID" sz="2800" b="1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ID" sz="2800" b="1" i="1" u="sng" dirty="0">
                <a:solidFill>
                  <a:srgbClr val="C00000"/>
                </a:solidFill>
                <a:latin typeface="Tw Cen MT" panose="020B0602020104020603" pitchFamily="34" charset="0"/>
              </a:rPr>
              <a:t>SMART</a:t>
            </a: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 dan </a:t>
            </a:r>
            <a:r>
              <a:rPr lang="en-ID" sz="2800" b="1" i="1" u="sng" dirty="0">
                <a:solidFill>
                  <a:srgbClr val="C00000"/>
                </a:solidFill>
                <a:latin typeface="Tw Cen MT" panose="020B0602020104020603" pitchFamily="34" charset="0"/>
              </a:rPr>
              <a:t>CUKUP</a:t>
            </a:r>
            <a:endParaRPr lang="en-ID" sz="2800" b="1" u="sng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algn="just"/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SMART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Specific</a:t>
            </a:r>
            <a:r>
              <a:rPr lang="en-ID" sz="2800" dirty="0">
                <a:latin typeface="Tw Cen MT" panose="020B0602020104020603" pitchFamily="34" charset="0"/>
              </a:rPr>
              <a:t> : </a:t>
            </a:r>
            <a:r>
              <a:rPr lang="en-ID" sz="2800" dirty="0" err="1">
                <a:latin typeface="Tw Cen MT" panose="020B0602020104020603" pitchFamily="34" charset="0"/>
              </a:rPr>
              <a:t>menunjukkan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kondisi</a:t>
            </a:r>
            <a:r>
              <a:rPr lang="en-ID" sz="2800" dirty="0">
                <a:latin typeface="Tw Cen MT" panose="020B0602020104020603" pitchFamily="34" charset="0"/>
              </a:rPr>
              <a:t> yang </a:t>
            </a:r>
            <a:r>
              <a:rPr lang="en-ID" sz="2800" dirty="0" err="1">
                <a:latin typeface="Tw Cen MT" panose="020B0602020104020603" pitchFamily="34" charset="0"/>
              </a:rPr>
              <a:t>spesifik</a:t>
            </a:r>
            <a:r>
              <a:rPr lang="en-ID" sz="2800" dirty="0">
                <a:latin typeface="Tw Cen MT" panose="020B0602020104020603" pitchFamily="34" charset="0"/>
              </a:rPr>
              <a:t>, </a:t>
            </a:r>
            <a:r>
              <a:rPr lang="en-ID" sz="2800" dirty="0" err="1">
                <a:latin typeface="Tw Cen MT" panose="020B0602020104020603" pitchFamily="34" charset="0"/>
              </a:rPr>
              <a:t>tidak</a:t>
            </a:r>
            <a:r>
              <a:rPr lang="en-ID" sz="2800" dirty="0">
                <a:latin typeface="Tw Cen MT" panose="020B0602020104020603" pitchFamily="34" charset="0"/>
              </a:rPr>
              <a:t> bias, </a:t>
            </a:r>
            <a:r>
              <a:rPr lang="en-ID" sz="2800" dirty="0" err="1">
                <a:latin typeface="Tw Cen MT" panose="020B0602020104020603" pitchFamily="34" charset="0"/>
              </a:rPr>
              <a:t>atau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tidak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bermakna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ganda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Measurable</a:t>
            </a:r>
            <a:r>
              <a:rPr lang="en-ID" sz="2800" dirty="0">
                <a:latin typeface="Tw Cen MT" panose="020B0602020104020603" pitchFamily="34" charset="0"/>
              </a:rPr>
              <a:t> : </a:t>
            </a:r>
            <a:r>
              <a:rPr lang="en-ID" sz="2800" dirty="0" err="1">
                <a:latin typeface="Tw Cen MT" panose="020B0602020104020603" pitchFamily="34" charset="0"/>
              </a:rPr>
              <a:t>dapat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diukur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secara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objektif</a:t>
            </a:r>
            <a:r>
              <a:rPr lang="en-ID" sz="2800" dirty="0">
                <a:latin typeface="Tw Cen MT" panose="020B0602020104020603" pitchFamily="34" charset="0"/>
              </a:rPr>
              <a:t> dan </a:t>
            </a:r>
            <a:r>
              <a:rPr lang="en-ID" sz="2800" dirty="0" err="1">
                <a:latin typeface="Tw Cen MT" panose="020B0602020104020603" pitchFamily="34" charset="0"/>
              </a:rPr>
              <a:t>memiliki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ukuran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kuantitatif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Attainable</a:t>
            </a:r>
            <a:r>
              <a:rPr lang="en-ID" sz="2800" dirty="0">
                <a:latin typeface="Tw Cen MT" panose="020B0602020104020603" pitchFamily="34" charset="0"/>
              </a:rPr>
              <a:t> : </a:t>
            </a:r>
            <a:r>
              <a:rPr lang="en-ID" sz="2800" dirty="0" err="1">
                <a:latin typeface="Tw Cen MT" panose="020B0602020104020603" pitchFamily="34" charset="0"/>
              </a:rPr>
              <a:t>memungkinkan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organisasi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mencapainya</a:t>
            </a:r>
            <a:r>
              <a:rPr lang="en-ID" sz="2800" dirty="0">
                <a:latin typeface="Tw Cen MT" panose="020B0602020104020603" pitchFamily="34" charset="0"/>
              </a:rPr>
              <a:t>, </a:t>
            </a:r>
            <a:r>
              <a:rPr lang="en-ID" sz="2800" dirty="0" err="1">
                <a:latin typeface="Tw Cen MT" panose="020B0602020104020603" pitchFamily="34" charset="0"/>
              </a:rPr>
              <a:t>tidak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terlalu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sulit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dicapai</a:t>
            </a:r>
            <a:r>
              <a:rPr lang="en-ID" sz="2800" dirty="0">
                <a:latin typeface="Tw Cen MT" panose="020B0602020104020603" pitchFamily="34" charset="0"/>
              </a:rPr>
              <a:t>, </a:t>
            </a:r>
            <a:r>
              <a:rPr lang="en-ID" sz="2800" dirty="0" err="1">
                <a:latin typeface="Tw Cen MT" panose="020B0602020104020603" pitchFamily="34" charset="0"/>
              </a:rPr>
              <a:t>namun</a:t>
            </a:r>
            <a:r>
              <a:rPr lang="en-ID" sz="2800" dirty="0">
                <a:latin typeface="Tw Cen MT" panose="020B0602020104020603" pitchFamily="34" charset="0"/>
              </a:rPr>
              <a:t> juga </a:t>
            </a:r>
            <a:r>
              <a:rPr lang="en-ID" sz="2800" dirty="0" err="1">
                <a:latin typeface="Tw Cen MT" panose="020B0602020104020603" pitchFamily="34" charset="0"/>
              </a:rPr>
              <a:t>tidak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terlalu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mudah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dicapai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Relevant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dirty="0">
                <a:latin typeface="Tw Cen MT" panose="020B0602020104020603" pitchFamily="34" charset="0"/>
              </a:rPr>
              <a:t>: </a:t>
            </a:r>
            <a:r>
              <a:rPr lang="en-ID" sz="2800" dirty="0" err="1">
                <a:latin typeface="Tw Cen MT" panose="020B0602020104020603" pitchFamily="34" charset="0"/>
              </a:rPr>
              <a:t>memiliki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relevansi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atau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berkaitan</a:t>
            </a:r>
            <a:r>
              <a:rPr lang="en-ID" sz="2800" dirty="0">
                <a:latin typeface="Tw Cen MT" panose="020B0602020104020603" pitchFamily="34" charset="0"/>
              </a:rPr>
              <a:t> yang </a:t>
            </a:r>
            <a:r>
              <a:rPr lang="en-ID" sz="2800" dirty="0" err="1">
                <a:latin typeface="Tw Cen MT" panose="020B0602020104020603" pitchFamily="34" charset="0"/>
              </a:rPr>
              <a:t>dekat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dengan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kinerja</a:t>
            </a:r>
            <a:r>
              <a:rPr lang="en-ID" sz="2800" dirty="0">
                <a:latin typeface="Tw Cen MT" panose="020B0602020104020603" pitchFamily="34" charset="0"/>
              </a:rPr>
              <a:t> yang </a:t>
            </a:r>
            <a:r>
              <a:rPr lang="en-ID" sz="2800" dirty="0" err="1">
                <a:latin typeface="Tw Cen MT" panose="020B0602020104020603" pitchFamily="34" charset="0"/>
              </a:rPr>
              <a:t>diukur</a:t>
            </a:r>
            <a:r>
              <a:rPr lang="en-ID" sz="2800" dirty="0">
                <a:latin typeface="Tw Cen MT" panose="020B0602020104020603" pitchFamily="34" charset="0"/>
              </a:rPr>
              <a:t>. Jika </a:t>
            </a:r>
            <a:r>
              <a:rPr lang="en-ID" sz="2800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en-ID" sz="2800" dirty="0" err="1">
                <a:latin typeface="Tw Cen MT" panose="020B0602020104020603" pitchFamily="34" charset="0"/>
                <a:sym typeface="Wingdings" panose="05000000000000000000" pitchFamily="2" charset="2"/>
              </a:rPr>
              <a:t>Maka</a:t>
            </a:r>
            <a:endParaRPr lang="en-ID" sz="2800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Timebound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dirty="0">
                <a:latin typeface="Tw Cen MT" panose="020B0602020104020603" pitchFamily="34" charset="0"/>
              </a:rPr>
              <a:t>: </a:t>
            </a:r>
            <a:r>
              <a:rPr lang="en-ID" sz="2800" dirty="0" err="1">
                <a:latin typeface="Tw Cen MT" panose="020B0602020104020603" pitchFamily="34" charset="0"/>
              </a:rPr>
              <a:t>menggambarkan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kondisi</a:t>
            </a:r>
            <a:r>
              <a:rPr lang="en-ID" sz="2800" dirty="0">
                <a:latin typeface="Tw Cen MT" panose="020B0602020104020603" pitchFamily="34" charset="0"/>
              </a:rPr>
              <a:t> pada </a:t>
            </a:r>
            <a:r>
              <a:rPr lang="en-ID" sz="2800" dirty="0" err="1">
                <a:latin typeface="Tw Cen MT" panose="020B0602020104020603" pitchFamily="34" charset="0"/>
              </a:rPr>
              <a:t>suatu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kurun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waktu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tertentu</a:t>
            </a:r>
            <a:r>
              <a:rPr lang="en-ID" sz="2800" dirty="0">
                <a:latin typeface="Tw Cen MT" panose="020B0602020104020603" pitchFamily="34" charset="0"/>
              </a:rPr>
              <a:t>.</a:t>
            </a:r>
          </a:p>
          <a:p>
            <a:pPr algn="just"/>
            <a:endParaRPr lang="en-ID" sz="2800" b="1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algn="just"/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CUKUP</a:t>
            </a:r>
            <a:r>
              <a:rPr lang="en-ID" sz="2800" dirty="0">
                <a:latin typeface="Tw Cen MT" panose="020B0602020104020603" pitchFamily="34" charset="0"/>
              </a:rPr>
              <a:t> : </a:t>
            </a:r>
            <a:r>
              <a:rPr lang="en-ID" sz="2800" dirty="0" err="1">
                <a:latin typeface="Tw Cen MT" panose="020B0602020104020603" pitchFamily="34" charset="0"/>
              </a:rPr>
              <a:t>Indikator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harus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sesuai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dengan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Sasaran</a:t>
            </a:r>
            <a:r>
              <a:rPr lang="en-ID" sz="2800" dirty="0">
                <a:latin typeface="Tw Cen MT" panose="020B0602020104020603" pitchFamily="34" charset="0"/>
              </a:rPr>
              <a:t> yang </a:t>
            </a:r>
            <a:r>
              <a:rPr lang="en-ID" sz="2800" dirty="0" err="1">
                <a:latin typeface="Tw Cen MT" panose="020B0602020104020603" pitchFamily="34" charset="0"/>
              </a:rPr>
              <a:t>ingin</a:t>
            </a:r>
            <a:r>
              <a:rPr lang="en-ID" sz="2800" dirty="0">
                <a:latin typeface="Tw Cen MT" panose="020B0602020104020603" pitchFamily="34" charset="0"/>
              </a:rPr>
              <a:t> </a:t>
            </a:r>
            <a:r>
              <a:rPr lang="en-ID" sz="2800" dirty="0" err="1">
                <a:latin typeface="Tw Cen MT" panose="020B0602020104020603" pitchFamily="34" charset="0"/>
              </a:rPr>
              <a:t>dicapai</a:t>
            </a:r>
            <a:endParaRPr lang="en-ID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3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4245C9-AA8C-4AA7-8B53-F4C35DC5AFBF}"/>
              </a:ext>
            </a:extLst>
          </p:cNvPr>
          <p:cNvSpPr/>
          <p:nvPr/>
        </p:nvSpPr>
        <p:spPr>
          <a:xfrm>
            <a:off x="235445" y="280793"/>
            <a:ext cx="11505015" cy="6080321"/>
          </a:xfrm>
          <a:prstGeom prst="roundRect">
            <a:avLst>
              <a:gd name="adj" fmla="val 2930"/>
            </a:avLst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98FBB1-C718-4674-8485-0F5C20B90A41}"/>
              </a:ext>
            </a:extLst>
          </p:cNvPr>
          <p:cNvGrpSpPr/>
          <p:nvPr/>
        </p:nvGrpSpPr>
        <p:grpSpPr>
          <a:xfrm>
            <a:off x="11132680" y="5581500"/>
            <a:ext cx="995707" cy="995707"/>
            <a:chOff x="-1781934" y="946403"/>
            <a:chExt cx="1152525" cy="115252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D19B20B9-D808-4DA4-AE4A-37C16C99FB38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072" y="0"/>
                  </a:moveTo>
                  <a:lnTo>
                    <a:pt x="528824" y="1909"/>
                  </a:lnTo>
                  <a:lnTo>
                    <a:pt x="482629" y="7540"/>
                  </a:lnTo>
                  <a:lnTo>
                    <a:pt x="437633" y="16743"/>
                  </a:lnTo>
                  <a:lnTo>
                    <a:pt x="393986" y="29370"/>
                  </a:lnTo>
                  <a:lnTo>
                    <a:pt x="351836" y="45273"/>
                  </a:lnTo>
                  <a:lnTo>
                    <a:pt x="311331" y="64304"/>
                  </a:lnTo>
                  <a:lnTo>
                    <a:pt x="272619" y="86313"/>
                  </a:lnTo>
                  <a:lnTo>
                    <a:pt x="235849" y="111154"/>
                  </a:lnTo>
                  <a:lnTo>
                    <a:pt x="201168" y="138677"/>
                  </a:lnTo>
                  <a:lnTo>
                    <a:pt x="168725" y="168735"/>
                  </a:lnTo>
                  <a:lnTo>
                    <a:pt x="138669" y="201179"/>
                  </a:lnTo>
                  <a:lnTo>
                    <a:pt x="111147" y="235860"/>
                  </a:lnTo>
                  <a:lnTo>
                    <a:pt x="86307" y="272631"/>
                  </a:lnTo>
                  <a:lnTo>
                    <a:pt x="64299" y="311342"/>
                  </a:lnTo>
                  <a:lnTo>
                    <a:pt x="45269" y="351847"/>
                  </a:lnTo>
                  <a:lnTo>
                    <a:pt x="29368" y="393996"/>
                  </a:lnTo>
                  <a:lnTo>
                    <a:pt x="16741" y="437641"/>
                  </a:lnTo>
                  <a:lnTo>
                    <a:pt x="7539" y="482635"/>
                  </a:lnTo>
                  <a:lnTo>
                    <a:pt x="1909" y="528827"/>
                  </a:lnTo>
                  <a:lnTo>
                    <a:pt x="0" y="576072"/>
                  </a:lnTo>
                  <a:lnTo>
                    <a:pt x="1909" y="623316"/>
                  </a:lnTo>
                  <a:lnTo>
                    <a:pt x="7539" y="669508"/>
                  </a:lnTo>
                  <a:lnTo>
                    <a:pt x="16741" y="714502"/>
                  </a:lnTo>
                  <a:lnTo>
                    <a:pt x="29368" y="758147"/>
                  </a:lnTo>
                  <a:lnTo>
                    <a:pt x="45269" y="800296"/>
                  </a:lnTo>
                  <a:lnTo>
                    <a:pt x="64299" y="840801"/>
                  </a:lnTo>
                  <a:lnTo>
                    <a:pt x="86307" y="879512"/>
                  </a:lnTo>
                  <a:lnTo>
                    <a:pt x="111147" y="916283"/>
                  </a:lnTo>
                  <a:lnTo>
                    <a:pt x="138669" y="950964"/>
                  </a:lnTo>
                  <a:lnTo>
                    <a:pt x="168725" y="983408"/>
                  </a:lnTo>
                  <a:lnTo>
                    <a:pt x="201168" y="1013466"/>
                  </a:lnTo>
                  <a:lnTo>
                    <a:pt x="235849" y="1040989"/>
                  </a:lnTo>
                  <a:lnTo>
                    <a:pt x="272619" y="1065830"/>
                  </a:lnTo>
                  <a:lnTo>
                    <a:pt x="311331" y="1087839"/>
                  </a:lnTo>
                  <a:lnTo>
                    <a:pt x="351836" y="1106870"/>
                  </a:lnTo>
                  <a:lnTo>
                    <a:pt x="393986" y="1122773"/>
                  </a:lnTo>
                  <a:lnTo>
                    <a:pt x="437633" y="1135400"/>
                  </a:lnTo>
                  <a:lnTo>
                    <a:pt x="482629" y="1144603"/>
                  </a:lnTo>
                  <a:lnTo>
                    <a:pt x="528824" y="1150234"/>
                  </a:lnTo>
                  <a:lnTo>
                    <a:pt x="576072" y="1152144"/>
                  </a:lnTo>
                  <a:lnTo>
                    <a:pt x="623319" y="1150234"/>
                  </a:lnTo>
                  <a:lnTo>
                    <a:pt x="669514" y="1144603"/>
                  </a:lnTo>
                  <a:lnTo>
                    <a:pt x="714510" y="1135400"/>
                  </a:lnTo>
                  <a:lnTo>
                    <a:pt x="758157" y="1122773"/>
                  </a:lnTo>
                  <a:lnTo>
                    <a:pt x="800307" y="1106870"/>
                  </a:lnTo>
                  <a:lnTo>
                    <a:pt x="840812" y="1087839"/>
                  </a:lnTo>
                  <a:lnTo>
                    <a:pt x="879524" y="1065830"/>
                  </a:lnTo>
                  <a:lnTo>
                    <a:pt x="916294" y="1040989"/>
                  </a:lnTo>
                  <a:lnTo>
                    <a:pt x="950975" y="1013466"/>
                  </a:lnTo>
                  <a:lnTo>
                    <a:pt x="983418" y="983408"/>
                  </a:lnTo>
                  <a:lnTo>
                    <a:pt x="1013474" y="950964"/>
                  </a:lnTo>
                  <a:lnTo>
                    <a:pt x="1040996" y="916283"/>
                  </a:lnTo>
                  <a:lnTo>
                    <a:pt x="1065836" y="879512"/>
                  </a:lnTo>
                  <a:lnTo>
                    <a:pt x="1087844" y="840801"/>
                  </a:lnTo>
                  <a:lnTo>
                    <a:pt x="1106874" y="800296"/>
                  </a:lnTo>
                  <a:lnTo>
                    <a:pt x="1122775" y="758147"/>
                  </a:lnTo>
                  <a:lnTo>
                    <a:pt x="1135402" y="714502"/>
                  </a:lnTo>
                  <a:lnTo>
                    <a:pt x="1144604" y="669508"/>
                  </a:lnTo>
                  <a:lnTo>
                    <a:pt x="1150234" y="623316"/>
                  </a:lnTo>
                  <a:lnTo>
                    <a:pt x="1152144" y="576072"/>
                  </a:lnTo>
                  <a:lnTo>
                    <a:pt x="1150234" y="528827"/>
                  </a:lnTo>
                  <a:lnTo>
                    <a:pt x="1144604" y="482635"/>
                  </a:lnTo>
                  <a:lnTo>
                    <a:pt x="1135402" y="437641"/>
                  </a:lnTo>
                  <a:lnTo>
                    <a:pt x="1122775" y="393996"/>
                  </a:lnTo>
                  <a:lnTo>
                    <a:pt x="1106874" y="351847"/>
                  </a:lnTo>
                  <a:lnTo>
                    <a:pt x="1087844" y="311342"/>
                  </a:lnTo>
                  <a:lnTo>
                    <a:pt x="1065836" y="272631"/>
                  </a:lnTo>
                  <a:lnTo>
                    <a:pt x="1040996" y="235860"/>
                  </a:lnTo>
                  <a:lnTo>
                    <a:pt x="1013474" y="201179"/>
                  </a:lnTo>
                  <a:lnTo>
                    <a:pt x="983418" y="168735"/>
                  </a:lnTo>
                  <a:lnTo>
                    <a:pt x="950975" y="138677"/>
                  </a:lnTo>
                  <a:lnTo>
                    <a:pt x="916294" y="111154"/>
                  </a:lnTo>
                  <a:lnTo>
                    <a:pt x="879524" y="86313"/>
                  </a:lnTo>
                  <a:lnTo>
                    <a:pt x="840812" y="64304"/>
                  </a:lnTo>
                  <a:lnTo>
                    <a:pt x="800307" y="45273"/>
                  </a:lnTo>
                  <a:lnTo>
                    <a:pt x="758157" y="29370"/>
                  </a:lnTo>
                  <a:lnTo>
                    <a:pt x="714510" y="16743"/>
                  </a:lnTo>
                  <a:lnTo>
                    <a:pt x="669514" y="7540"/>
                  </a:lnTo>
                  <a:lnTo>
                    <a:pt x="623319" y="190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263A0B10-2280-4746-B26B-0EDA8EC90237}"/>
                </a:ext>
              </a:extLst>
            </p:cNvPr>
            <p:cNvSpPr/>
            <p:nvPr/>
          </p:nvSpPr>
          <p:spPr>
            <a:xfrm>
              <a:off x="-1781934" y="94640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072"/>
                  </a:moveTo>
                  <a:lnTo>
                    <a:pt x="1909" y="528827"/>
                  </a:lnTo>
                  <a:lnTo>
                    <a:pt x="7539" y="482635"/>
                  </a:lnTo>
                  <a:lnTo>
                    <a:pt x="16741" y="437641"/>
                  </a:lnTo>
                  <a:lnTo>
                    <a:pt x="29368" y="393996"/>
                  </a:lnTo>
                  <a:lnTo>
                    <a:pt x="45269" y="351847"/>
                  </a:lnTo>
                  <a:lnTo>
                    <a:pt x="64299" y="311342"/>
                  </a:lnTo>
                  <a:lnTo>
                    <a:pt x="86307" y="272631"/>
                  </a:lnTo>
                  <a:lnTo>
                    <a:pt x="111147" y="235860"/>
                  </a:lnTo>
                  <a:lnTo>
                    <a:pt x="138669" y="201179"/>
                  </a:lnTo>
                  <a:lnTo>
                    <a:pt x="168725" y="168735"/>
                  </a:lnTo>
                  <a:lnTo>
                    <a:pt x="201168" y="138677"/>
                  </a:lnTo>
                  <a:lnTo>
                    <a:pt x="235849" y="111154"/>
                  </a:lnTo>
                  <a:lnTo>
                    <a:pt x="272619" y="86313"/>
                  </a:lnTo>
                  <a:lnTo>
                    <a:pt x="311331" y="64304"/>
                  </a:lnTo>
                  <a:lnTo>
                    <a:pt x="351836" y="45273"/>
                  </a:lnTo>
                  <a:lnTo>
                    <a:pt x="393986" y="29370"/>
                  </a:lnTo>
                  <a:lnTo>
                    <a:pt x="437633" y="16743"/>
                  </a:lnTo>
                  <a:lnTo>
                    <a:pt x="482629" y="7540"/>
                  </a:lnTo>
                  <a:lnTo>
                    <a:pt x="528824" y="1909"/>
                  </a:lnTo>
                  <a:lnTo>
                    <a:pt x="576072" y="0"/>
                  </a:lnTo>
                  <a:lnTo>
                    <a:pt x="623319" y="1909"/>
                  </a:lnTo>
                  <a:lnTo>
                    <a:pt x="669514" y="7540"/>
                  </a:lnTo>
                  <a:lnTo>
                    <a:pt x="714510" y="16743"/>
                  </a:lnTo>
                  <a:lnTo>
                    <a:pt x="758157" y="29370"/>
                  </a:lnTo>
                  <a:lnTo>
                    <a:pt x="800307" y="45273"/>
                  </a:lnTo>
                  <a:lnTo>
                    <a:pt x="840812" y="64304"/>
                  </a:lnTo>
                  <a:lnTo>
                    <a:pt x="879524" y="86313"/>
                  </a:lnTo>
                  <a:lnTo>
                    <a:pt x="916294" y="111154"/>
                  </a:lnTo>
                  <a:lnTo>
                    <a:pt x="950975" y="138677"/>
                  </a:lnTo>
                  <a:lnTo>
                    <a:pt x="983418" y="168735"/>
                  </a:lnTo>
                  <a:lnTo>
                    <a:pt x="1013474" y="201179"/>
                  </a:lnTo>
                  <a:lnTo>
                    <a:pt x="1040996" y="235860"/>
                  </a:lnTo>
                  <a:lnTo>
                    <a:pt x="1065836" y="272631"/>
                  </a:lnTo>
                  <a:lnTo>
                    <a:pt x="1087844" y="311342"/>
                  </a:lnTo>
                  <a:lnTo>
                    <a:pt x="1106874" y="351847"/>
                  </a:lnTo>
                  <a:lnTo>
                    <a:pt x="1122775" y="393996"/>
                  </a:lnTo>
                  <a:lnTo>
                    <a:pt x="1135402" y="437641"/>
                  </a:lnTo>
                  <a:lnTo>
                    <a:pt x="1144604" y="482635"/>
                  </a:lnTo>
                  <a:lnTo>
                    <a:pt x="1150234" y="528827"/>
                  </a:lnTo>
                  <a:lnTo>
                    <a:pt x="1152144" y="576072"/>
                  </a:lnTo>
                  <a:lnTo>
                    <a:pt x="1150234" y="623316"/>
                  </a:lnTo>
                  <a:lnTo>
                    <a:pt x="1144604" y="669508"/>
                  </a:lnTo>
                  <a:lnTo>
                    <a:pt x="1135402" y="714502"/>
                  </a:lnTo>
                  <a:lnTo>
                    <a:pt x="1122775" y="758147"/>
                  </a:lnTo>
                  <a:lnTo>
                    <a:pt x="1106874" y="800296"/>
                  </a:lnTo>
                  <a:lnTo>
                    <a:pt x="1087844" y="840801"/>
                  </a:lnTo>
                  <a:lnTo>
                    <a:pt x="1065836" y="879512"/>
                  </a:lnTo>
                  <a:lnTo>
                    <a:pt x="1040996" y="916283"/>
                  </a:lnTo>
                  <a:lnTo>
                    <a:pt x="1013474" y="950964"/>
                  </a:lnTo>
                  <a:lnTo>
                    <a:pt x="983418" y="983408"/>
                  </a:lnTo>
                  <a:lnTo>
                    <a:pt x="950975" y="1013466"/>
                  </a:lnTo>
                  <a:lnTo>
                    <a:pt x="916294" y="1040989"/>
                  </a:lnTo>
                  <a:lnTo>
                    <a:pt x="879524" y="1065830"/>
                  </a:lnTo>
                  <a:lnTo>
                    <a:pt x="840812" y="1087839"/>
                  </a:lnTo>
                  <a:lnTo>
                    <a:pt x="800307" y="1106870"/>
                  </a:lnTo>
                  <a:lnTo>
                    <a:pt x="758157" y="1122773"/>
                  </a:lnTo>
                  <a:lnTo>
                    <a:pt x="714510" y="1135400"/>
                  </a:lnTo>
                  <a:lnTo>
                    <a:pt x="669514" y="1144603"/>
                  </a:lnTo>
                  <a:lnTo>
                    <a:pt x="623319" y="1150234"/>
                  </a:lnTo>
                  <a:lnTo>
                    <a:pt x="576072" y="1152144"/>
                  </a:lnTo>
                  <a:lnTo>
                    <a:pt x="528824" y="1150234"/>
                  </a:lnTo>
                  <a:lnTo>
                    <a:pt x="482629" y="1144603"/>
                  </a:lnTo>
                  <a:lnTo>
                    <a:pt x="437633" y="1135400"/>
                  </a:lnTo>
                  <a:lnTo>
                    <a:pt x="393986" y="1122773"/>
                  </a:lnTo>
                  <a:lnTo>
                    <a:pt x="351836" y="1106870"/>
                  </a:lnTo>
                  <a:lnTo>
                    <a:pt x="311331" y="1087839"/>
                  </a:lnTo>
                  <a:lnTo>
                    <a:pt x="272619" y="1065830"/>
                  </a:lnTo>
                  <a:lnTo>
                    <a:pt x="235849" y="1040989"/>
                  </a:lnTo>
                  <a:lnTo>
                    <a:pt x="201168" y="1013466"/>
                  </a:lnTo>
                  <a:lnTo>
                    <a:pt x="168725" y="983408"/>
                  </a:lnTo>
                  <a:lnTo>
                    <a:pt x="138669" y="950964"/>
                  </a:lnTo>
                  <a:lnTo>
                    <a:pt x="111147" y="916283"/>
                  </a:lnTo>
                  <a:lnTo>
                    <a:pt x="86307" y="879512"/>
                  </a:lnTo>
                  <a:lnTo>
                    <a:pt x="64299" y="840801"/>
                  </a:lnTo>
                  <a:lnTo>
                    <a:pt x="45269" y="800296"/>
                  </a:lnTo>
                  <a:lnTo>
                    <a:pt x="29368" y="758147"/>
                  </a:lnTo>
                  <a:lnTo>
                    <a:pt x="16741" y="714502"/>
                  </a:lnTo>
                  <a:lnTo>
                    <a:pt x="7539" y="669508"/>
                  </a:lnTo>
                  <a:lnTo>
                    <a:pt x="1909" y="623316"/>
                  </a:lnTo>
                  <a:lnTo>
                    <a:pt x="0" y="576072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6FD7AA78-2589-45C9-9437-7F4AE2966E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31807" y="1196529"/>
              <a:ext cx="652271" cy="65227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3595F0-9FD3-491C-B990-85C0F5997AF2}"/>
              </a:ext>
            </a:extLst>
          </p:cNvPr>
          <p:cNvSpPr txBox="1"/>
          <p:nvPr/>
        </p:nvSpPr>
        <p:spPr>
          <a:xfrm>
            <a:off x="235445" y="347327"/>
            <a:ext cx="113414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Contoh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r>
              <a:rPr lang="en-ID" sz="2800" b="1" dirty="0" err="1">
                <a:solidFill>
                  <a:srgbClr val="C00000"/>
                </a:solidFill>
                <a:latin typeface="Tw Cen MT" panose="020B0602020104020603" pitchFamily="34" charset="0"/>
              </a:rPr>
              <a:t>Aktivitas</a:t>
            </a:r>
            <a:r>
              <a:rPr lang="en-ID" sz="2800" b="1" dirty="0">
                <a:solidFill>
                  <a:srgbClr val="C00000"/>
                </a:solidFill>
                <a:latin typeface="Tw Cen MT" panose="020B0602020104020603" pitchFamily="34" charset="0"/>
              </a:rPr>
              <a:t>, Output dan Outcome</a:t>
            </a:r>
          </a:p>
          <a:p>
            <a:pPr algn="ctr"/>
            <a:endParaRPr lang="en-ID" sz="2800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4A2CBD7-92D9-42A8-9F6F-BA27BB73F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43894"/>
              </p:ext>
            </p:extLst>
          </p:nvPr>
        </p:nvGraphicFramePr>
        <p:xfrm>
          <a:off x="615068" y="956450"/>
          <a:ext cx="10681590" cy="500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635">
                  <a:extLst>
                    <a:ext uri="{9D8B030D-6E8A-4147-A177-3AD203B41FA5}">
                      <a16:colId xmlns:a16="http://schemas.microsoft.com/office/drawing/2014/main" val="501337407"/>
                    </a:ext>
                  </a:extLst>
                </a:gridCol>
                <a:gridCol w="3261635">
                  <a:extLst>
                    <a:ext uri="{9D8B030D-6E8A-4147-A177-3AD203B41FA5}">
                      <a16:colId xmlns:a16="http://schemas.microsoft.com/office/drawing/2014/main" val="3265067205"/>
                    </a:ext>
                  </a:extLst>
                </a:gridCol>
                <a:gridCol w="4158320">
                  <a:extLst>
                    <a:ext uri="{9D8B030D-6E8A-4147-A177-3AD203B41FA5}">
                      <a16:colId xmlns:a16="http://schemas.microsoft.com/office/drawing/2014/main" val="2533774134"/>
                    </a:ext>
                  </a:extLst>
                </a:gridCol>
              </a:tblGrid>
              <a:tr h="3048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Outcome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Sasaran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Upaya mencapai outcome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03557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Aktivitas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Rencana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Aksi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80321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w Cen MT" panose="020B0602020104020603" pitchFamily="34" charset="0"/>
                        </a:rPr>
                        <a:t>Aman/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tertib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ada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kejahatan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Patroli keamanan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w Cen MT" panose="020B0602020104020603" pitchFamily="34" charset="0"/>
                        </a:rPr>
                        <a:t>Wilayah yang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dilakukan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patroli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keamanan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12909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Kelancaran mobilitas/ akses terbuka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w Cen MT" panose="020B0602020104020603" pitchFamily="34" charset="0"/>
                        </a:rPr>
                        <a:t>Pembangunan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jalan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Jalan terbangun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67491"/>
                  </a:ext>
                </a:extLst>
              </a:tr>
              <a:tr h="526488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Meningkatnya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kunjungan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wisata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Menyelenggarakan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Jumlah event yang diselenggarakan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99412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Meningkatkan kualitas objek wisata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Jumlah sarana prasarana pariwisata dalam kondisi baik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93713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Meningkatkan promosi wisata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Jumlah kegiatan promosi di media sosial, keikutsertaan dalam pameran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02915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Melakukan pembinaan pada pelaku wisata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Jumlah kegiatan pembinaan untuk pelaku wisata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24430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Meningkatkan pelestarian cagar budaya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w Cen MT" panose="020B0602020104020603" pitchFamily="34" charset="0"/>
                        </a:rPr>
                        <a:t>Jumlah cagar budaya yang dilestarikan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65293"/>
                  </a:ext>
                </a:extLst>
              </a:tr>
              <a:tr h="526488">
                <a:tc vMerge="1">
                  <a:txBody>
                    <a:bodyPr/>
                    <a:lstStyle/>
                    <a:p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Melakukan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koordinasi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PD lain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terkait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konektivitas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objek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wisata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rapat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koordinasi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PD lain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berkala</a:t>
                      </a:r>
                      <a:endParaRPr lang="en-US" sz="16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86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7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6506</TotalTime>
  <Words>1272</Words>
  <Application>Microsoft Office PowerPoint</Application>
  <PresentationFormat>Widescreen</PresentationFormat>
  <Paragraphs>263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Tw Cen MT Condensed</vt:lpstr>
      <vt:lpstr>Calibri Light</vt:lpstr>
      <vt:lpstr>Tw Cen MT</vt:lpstr>
      <vt:lpstr>Calibri</vt:lpstr>
      <vt:lpstr>Arial</vt:lpstr>
      <vt:lpstr>Bookman Old Style</vt:lpstr>
      <vt:lpstr>Office Theme</vt:lpstr>
      <vt:lpstr>Custom Design</vt:lpstr>
      <vt:lpstr>1_Custom Design</vt:lpstr>
      <vt:lpstr>CorelDRAW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hendra</dc:creator>
  <cp:lastModifiedBy>Nur Laela Fitriani</cp:lastModifiedBy>
  <cp:revision>112</cp:revision>
  <dcterms:created xsi:type="dcterms:W3CDTF">2023-08-26T09:35:51Z</dcterms:created>
  <dcterms:modified xsi:type="dcterms:W3CDTF">2024-07-15T15:26:15Z</dcterms:modified>
</cp:coreProperties>
</file>