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1" r:id="rId1"/>
    <p:sldMasterId id="2147483713" r:id="rId2"/>
    <p:sldMasterId id="2147483725" r:id="rId3"/>
  </p:sldMasterIdLst>
  <p:notesMasterIdLst>
    <p:notesMasterId r:id="rId25"/>
  </p:notesMasterIdLst>
  <p:sldIdLst>
    <p:sldId id="2147469687" r:id="rId4"/>
    <p:sldId id="260" r:id="rId5"/>
    <p:sldId id="2147469688" r:id="rId6"/>
    <p:sldId id="2147469689" r:id="rId7"/>
    <p:sldId id="2147469690" r:id="rId8"/>
    <p:sldId id="2147469700" r:id="rId9"/>
    <p:sldId id="2147469692" r:id="rId10"/>
    <p:sldId id="2147469693" r:id="rId11"/>
    <p:sldId id="2147469694" r:id="rId12"/>
    <p:sldId id="2147469681" r:id="rId13"/>
    <p:sldId id="2147469699" r:id="rId14"/>
    <p:sldId id="283" r:id="rId15"/>
    <p:sldId id="2147469698" r:id="rId16"/>
    <p:sldId id="280" r:id="rId17"/>
    <p:sldId id="2147469686" r:id="rId18"/>
    <p:sldId id="281" r:id="rId19"/>
    <p:sldId id="2147469696" r:id="rId20"/>
    <p:sldId id="2147469683" r:id="rId21"/>
    <p:sldId id="2147469684" r:id="rId22"/>
    <p:sldId id="2147469697" r:id="rId23"/>
    <p:sldId id="2147469678" r:id="rId24"/>
  </p:sldIdLst>
  <p:sldSz cx="12192000" cy="6858000"/>
  <p:notesSz cx="6858000" cy="9144000"/>
  <p:embeddedFontLs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  <p:embeddedFont>
      <p:font typeface="Tw Cen MT Condensed" panose="020B0606020104020203" pitchFamily="3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3" roundtripDataSignature="AMtx7mj1MDSMguY7PP00oGdc4xZuigzL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FFD966"/>
    <a:srgbClr val="4E84A0"/>
    <a:srgbClr val="C7F5E9"/>
    <a:srgbClr val="1D9A78"/>
    <a:srgbClr val="5C240D"/>
    <a:srgbClr val="D731B3"/>
    <a:srgbClr val="ED7D31"/>
    <a:srgbClr val="00B0F0"/>
    <a:srgbClr val="E83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E3426F-DF80-48E0-970C-EFCFFD24FAEB}">
  <a:tblStyle styleId="{3FE3426F-DF80-48E0-970C-EFCFFD24FA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6E6F23B-64CA-47D9-B3D6-F535FD15EED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8599" autoAdjust="0"/>
  </p:normalViewPr>
  <p:slideViewPr>
    <p:cSldViewPr snapToGrid="0">
      <p:cViewPr varScale="1">
        <p:scale>
          <a:sx n="50" d="100"/>
          <a:sy n="50" d="100"/>
        </p:scale>
        <p:origin x="14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7" Type="http://schemas.openxmlformats.org/officeDocument/2006/relationships/slide" Target="slides/slide4.xml"/><Relationship Id="rId18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8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18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5.xml"/><Relationship Id="rId184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7.xml"/><Relationship Id="rId41" Type="http://schemas.openxmlformats.org/officeDocument/2006/relationships/font" Target="fonts/font16.fntdata"/><Relationship Id="rId1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Tw Cen MT" panose="020B0602020104020603" pitchFamily="34" charset="0"/>
        <a:ea typeface="Tw Cen MT" panose="020B0602020104020603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39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770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866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5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Mengupdate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disamakan</a:t>
            </a: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115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57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241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289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419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016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49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w Cen MT" panose="020B0602020104020603" pitchFamily="34" charset="0"/>
            </a:endParaRPr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20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062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21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73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w Cen MT" panose="020B0602020104020603" pitchFamily="34" charset="0"/>
            </a:endParaRPr>
          </a:p>
        </p:txBody>
      </p:sp>
      <p:sp>
        <p:nvSpPr>
          <p:cNvPr id="139" name="Google Shape;13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99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44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2085975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PK dan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rencana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aksi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memiliki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hubungan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kausalitas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Rencana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aksi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merupakan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breakdown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dari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PK. Jika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rencana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aksi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tercapai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maka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sasaran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JPT di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dalam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PK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akan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tercapai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208597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Rencana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aksi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merupakan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pedoman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dalam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melakukan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aktivitas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mau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ngapain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selama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satu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tahun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setiap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triwulannya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3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- outcome=</a:t>
            </a:r>
            <a:r>
              <a:rPr lang="en-ID" dirty="0" err="1"/>
              <a:t>sasaran</a:t>
            </a:r>
            <a:r>
              <a:rPr lang="en-ID" dirty="0"/>
              <a:t> JPT di </a:t>
            </a:r>
            <a:r>
              <a:rPr lang="en-ID" dirty="0" err="1"/>
              <a:t>dalam</a:t>
            </a:r>
            <a:r>
              <a:rPr lang="en-ID" dirty="0"/>
              <a:t> PK, </a:t>
            </a:r>
            <a:r>
              <a:rPr lang="en-ID" dirty="0" err="1"/>
              <a:t>idealnya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PK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IKU dan </a:t>
            </a:r>
            <a:r>
              <a:rPr lang="en-ID" dirty="0" err="1"/>
              <a:t>Renstra</a:t>
            </a:r>
            <a:endParaRPr lang="en-ID" dirty="0"/>
          </a:p>
          <a:p>
            <a:r>
              <a:rPr lang="en-ID" dirty="0"/>
              <a:t>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Mengidentifikasi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CSF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sebenarnya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merupakan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langkah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awal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untuk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membangun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kerangka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logis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dari</a:t>
            </a:r>
            <a:r>
              <a:rPr lang="en-U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outcome.</a:t>
            </a:r>
          </a:p>
          <a:p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- CSF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merupakan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area/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aspek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kunci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dan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kritis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yang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berpengaruh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dalam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mewujudkan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kinerja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.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Apabila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CSF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tercapai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,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maka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outcome/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hasil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berpotensi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besar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untuk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tercapai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untuk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menentukan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CSF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karena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sulit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.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Keterbatasan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pengetahuan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,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pengalaman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,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teori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, dan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logika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menjadi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hambatan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dalam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mendapatkan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CSF yang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tepat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.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Perlu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adanya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diskusi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, brainstorming, FGD,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meminta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pendapat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para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ahli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,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serta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mengambil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teori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 yang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relevan</a:t>
            </a:r>
            <a:r>
              <a:rPr lang="en-US" sz="1800" kern="0" dirty="0">
                <a:effectLst/>
                <a:latin typeface="Arial" panose="020B0604020202020204" pitchFamily="34" charset="0"/>
                <a:ea typeface="Arial MT"/>
                <a:cs typeface="Arial MT"/>
              </a:rPr>
              <a:t>.</a:t>
            </a:r>
          </a:p>
          <a:p>
            <a:r>
              <a:rPr lang="en-US" sz="1800" kern="0" dirty="0">
                <a:effectLst/>
                <a:latin typeface="Arial" panose="020B0604020202020204" pitchFamily="34" charset="0"/>
              </a:rPr>
              <a:t>- SMART</a:t>
            </a:r>
            <a:endParaRPr lang="en-ID" sz="1800" kern="0" dirty="0">
              <a:effectLst/>
              <a:latin typeface="Arial" panose="020B0604020202020204" pitchFamily="34" charset="0"/>
            </a:endParaRPr>
          </a:p>
          <a:p>
            <a:r>
              <a:rPr lang="en-ID" sz="1800" kern="0" dirty="0">
                <a:effectLst/>
                <a:latin typeface="Arial" panose="020B0604020202020204" pitchFamily="34" charset="0"/>
              </a:rPr>
              <a:t>- Specific: indicator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tersebut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harus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menunjukkan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kondisi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spesifik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,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tidak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bias,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atau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bermakna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ganda</a:t>
            </a:r>
            <a:endParaRPr lang="en-ID" sz="1800" kern="0" dirty="0">
              <a:effectLst/>
              <a:latin typeface="Arial" panose="020B0604020202020204" pitchFamily="34" charset="0"/>
            </a:endParaRPr>
          </a:p>
          <a:p>
            <a:r>
              <a:rPr lang="en-ID" sz="1800" kern="0" dirty="0">
                <a:effectLst/>
                <a:latin typeface="Arial" panose="020B0604020202020204" pitchFamily="34" charset="0"/>
              </a:rPr>
              <a:t>- measurable: indicator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harus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dapat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diukur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secara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objektif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dan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memiliki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ukuran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kuantitatif</a:t>
            </a:r>
            <a:endParaRPr lang="en-ID" sz="1800" kern="0" dirty="0">
              <a:effectLst/>
              <a:latin typeface="Arial" panose="020B0604020202020204" pitchFamily="34" charset="0"/>
            </a:endParaRPr>
          </a:p>
          <a:p>
            <a:r>
              <a:rPr lang="en-ID" sz="1800" kern="0" dirty="0">
                <a:effectLst/>
                <a:latin typeface="Arial" panose="020B0604020202020204" pitchFamily="34" charset="0"/>
              </a:rPr>
              <a:t>- attainable : indicator yang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memungkinkan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organisasi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mencapainya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,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tidak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terlalu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sulit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/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mudah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untuk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dicapai</a:t>
            </a:r>
            <a:endParaRPr lang="en-ID" sz="1800" kern="0" dirty="0">
              <a:effectLst/>
              <a:latin typeface="Arial" panose="020B0604020202020204" pitchFamily="34" charset="0"/>
            </a:endParaRPr>
          </a:p>
          <a:p>
            <a:r>
              <a:rPr lang="en-ID" sz="1800" kern="0" dirty="0">
                <a:effectLst/>
                <a:latin typeface="Arial" panose="020B0604020202020204" pitchFamily="34" charset="0"/>
              </a:rPr>
              <a:t>- relevant: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memiliki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relevansi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atau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keterkaitan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yang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dekat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dengan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kinerja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yang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diukur</a:t>
            </a:r>
            <a:endParaRPr lang="en-ID" sz="1800" kern="0" dirty="0">
              <a:effectLst/>
              <a:latin typeface="Arial" panose="020B0604020202020204" pitchFamily="34" charset="0"/>
            </a:endParaRPr>
          </a:p>
          <a:p>
            <a:r>
              <a:rPr lang="en-ID" sz="1800" kern="0" dirty="0">
                <a:effectLst/>
                <a:latin typeface="Arial" panose="020B0604020202020204" pitchFamily="34" charset="0"/>
              </a:rPr>
              <a:t>- timebound: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menggambarkan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kondisi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pada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kurun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waktu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tertentu</a:t>
            </a:r>
            <a:endParaRPr lang="en-ID" sz="1800" kern="0" dirty="0">
              <a:effectLst/>
              <a:latin typeface="Arial" panose="020B0604020202020204" pitchFamily="34" charset="0"/>
            </a:endParaRPr>
          </a:p>
          <a:p>
            <a:r>
              <a:rPr lang="en-ID" sz="1800" kern="0" dirty="0">
                <a:effectLst/>
                <a:latin typeface="Arial" panose="020B0604020202020204" pitchFamily="34" charset="0"/>
              </a:rPr>
              <a:t>-target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bersifat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kumulatif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, dan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dibagi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sesuai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kondisi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dan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rencana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aksi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yang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dilakukan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di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setiap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 </a:t>
            </a:r>
            <a:r>
              <a:rPr lang="en-ID" sz="1800" kern="0" dirty="0" err="1">
                <a:effectLst/>
                <a:latin typeface="Arial" panose="020B0604020202020204" pitchFamily="34" charset="0"/>
              </a:rPr>
              <a:t>triwulannya</a:t>
            </a:r>
            <a:r>
              <a:rPr lang="en-ID" sz="1800" kern="0" dirty="0">
                <a:effectLst/>
                <a:latin typeface="Arial" panose="020B0604020202020204" pitchFamily="34" charset="0"/>
              </a:rPr>
              <a:t>.</a:t>
            </a:r>
            <a:endParaRPr lang="en-US" sz="1800" kern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45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3. </a:t>
            </a:r>
            <a:r>
              <a:rPr lang="en-ID" dirty="0" err="1"/>
              <a:t>Penyusunan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aksi</a:t>
            </a:r>
            <a:r>
              <a:rPr lang="en-ID" dirty="0"/>
              <a:t> </a:t>
            </a:r>
            <a:r>
              <a:rPr lang="en-ID" dirty="0" err="1"/>
              <a:t>seharusnya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tersekat</a:t>
            </a:r>
            <a:r>
              <a:rPr lang="en-ID" dirty="0"/>
              <a:t> oleh </a:t>
            </a:r>
            <a:r>
              <a:rPr lang="en-ID" dirty="0" err="1"/>
              <a:t>urusan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kewenangan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membatasi</a:t>
            </a:r>
            <a:r>
              <a:rPr lang="en-ID" dirty="0"/>
              <a:t> </a:t>
            </a:r>
            <a:r>
              <a:rPr lang="en-ID" dirty="0" err="1"/>
              <a:t>keluasan</a:t>
            </a:r>
            <a:r>
              <a:rPr lang="en-ID" dirty="0"/>
              <a:t> </a:t>
            </a:r>
            <a:r>
              <a:rPr lang="en-ID" dirty="0" err="1"/>
              <a:t>cakupan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.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urusan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keterkaitan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urusan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</a:t>
            </a:r>
          </a:p>
          <a:p>
            <a:r>
              <a:rPr lang="en-ID" dirty="0"/>
              <a:t>4. Harus </a:t>
            </a:r>
            <a:r>
              <a:rPr lang="en-ID" dirty="0" err="1"/>
              <a:t>dikawal</a:t>
            </a:r>
            <a:r>
              <a:rPr lang="en-ID" dirty="0"/>
              <a:t> </a:t>
            </a:r>
            <a:r>
              <a:rPr lang="en-ID" dirty="0" err="1"/>
              <a:t>kelogisannya</a:t>
            </a:r>
            <a:r>
              <a:rPr lang="en-ID" dirty="0"/>
              <a:t>. Harus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diuji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csf</a:t>
            </a:r>
            <a:r>
              <a:rPr lang="en-ID" dirty="0"/>
              <a:t> </a:t>
            </a:r>
            <a:r>
              <a:rPr lang="en-ID" dirty="0" err="1"/>
              <a:t>tercapai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outcome </a:t>
            </a:r>
            <a:r>
              <a:rPr lang="en-ID" dirty="0" err="1"/>
              <a:t>tercapai</a:t>
            </a:r>
            <a:endParaRPr lang="en-ID" dirty="0"/>
          </a:p>
          <a:p>
            <a:r>
              <a:rPr lang="en-ID" dirty="0"/>
              <a:t>5. Di </a:t>
            </a:r>
            <a:r>
              <a:rPr lang="en-ID" dirty="0" err="1"/>
              <a:t>permenpan</a:t>
            </a:r>
            <a:r>
              <a:rPr lang="en-ID" dirty="0"/>
              <a:t> 89 </a:t>
            </a:r>
            <a:r>
              <a:rPr lang="en-ID" dirty="0" err="1"/>
              <a:t>th</a:t>
            </a:r>
            <a:r>
              <a:rPr lang="en-ID" dirty="0"/>
              <a:t> 2021. </a:t>
            </a:r>
            <a:r>
              <a:rPr lang="en-ID" dirty="0" err="1"/>
              <a:t>dijelaskan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output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/</a:t>
            </a:r>
            <a:r>
              <a:rPr lang="en-ID" dirty="0" err="1"/>
              <a:t>jasa</a:t>
            </a:r>
            <a:r>
              <a:rPr lang="en-ID" dirty="0"/>
              <a:t> yang </a:t>
            </a:r>
            <a:r>
              <a:rPr lang="en-ID" dirty="0" err="1"/>
              <a:t>dihasilkan</a:t>
            </a:r>
            <a:r>
              <a:rPr lang="en-ID" dirty="0"/>
              <a:t> oleh OPD. Outcome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berfungsinya</a:t>
            </a:r>
            <a:r>
              <a:rPr lang="en-ID" dirty="0"/>
              <a:t> output.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7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67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8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100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90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E7E2-2ECB-C36F-75CB-55C13020B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1C288-85BB-BD7A-D719-0B52AC029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BA24B-DEE6-C2C1-FB48-1488F687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FFE14-2813-65A6-E123-25D0379B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707D-8E4D-BB41-DE34-F02B7ED4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810C-C6DD-4B46-AA0F-25B40F11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DB212-1E5C-3AEA-E829-14A173480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5EFF-C019-9AAB-D6C6-D2A5B7AF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99E5B-B475-7046-1103-D3767B2E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C8A0C-293F-D193-410F-1D5C2D19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03D1A-F357-3760-DBE4-D8603C017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DA8AF-FE02-A7BC-EBE3-27B56D1B0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CE655-F516-3FEB-F234-33EBF2FC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ABC9D-860E-C116-6406-7232753A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959D9-C9E3-B4E7-95AD-3AB66CBF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B812-96D9-42CB-8BA7-F70207F6A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109FF-EC0B-4C03-9A82-8DDB6164F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5BF19-7A9C-4625-B034-45F3A817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DE82-E9AF-4C54-9156-2CDAE783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756B-54E4-43B8-B5F5-E988F034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319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FD4A-8CF0-47C8-9998-60DB2AE3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1E69D-6435-492C-86DE-FEB07E73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FD21A-61F4-44E8-82E7-165E000D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191D-E48A-4189-BD1B-57C6CBD5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7878-5063-4A56-B775-55895731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360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D1AD-C9C9-4A52-A499-9A5C2F17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87D9-AE2F-43F6-9C92-FCD88C03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D427-89D7-448B-8331-5BDAF6DA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3ECD-73AC-4690-AA1A-D2BE848F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70B9-EE2D-4D8C-9ED6-025893D0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961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120D-5D11-4003-8C96-791C9B22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D2B2-06DC-4464-B6BC-BA48C026D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EEB91-F25E-4F4A-A87D-A69F83105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759AA-C425-4366-AB27-ACF8DA66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049F3-70A6-4B59-A89E-195C50C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96B4-F7BA-462A-ADC2-0D5A1DCF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203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13B3-1C51-4889-9859-052559F0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AC919-0097-400A-907D-941E4ABD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E94FA-2A54-4CB1-98ED-ABC720D8B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0571A-0F46-4FA7-84CB-7F01630B8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AF010-2173-4587-8752-F229DD15D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1FA04-9712-4AE4-BFBA-E3FB6657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0F72D-9CF3-4C06-A0EE-99FA832C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EC3A7-64E4-45D6-9CAD-729560E5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469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CEE1-34EB-4213-8DDB-BFFD0549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2235-EADA-4ACB-B879-18B7A878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8F052-8647-4781-84C8-D0B78CD8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71ACD-9607-4F63-B25C-4375DCC2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8209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DA1BE-3943-4D2F-9D13-62A73587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7D34A-4F40-4918-9AA0-BB745FCE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C5650-58C9-489E-8929-70DB2B61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091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7481-1BED-4E8A-8499-EE486CDA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05DD-6D81-442F-B76C-174F8A65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7A698-C147-4A8F-A6CA-D89D9BC03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6D73F-142E-43D9-A28C-AA44C92A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6FCC6-D2BF-4997-905B-1E499522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6BB5-89E8-4279-BF48-A4B2398B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728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8F20-83C8-A6E2-4ADE-D7CE45C2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3D49-46F4-76EA-A8DF-7BE4A46F4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EA277-C3BF-CE8A-0FF6-4E7E6129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9BFD-2898-F03C-E952-372FF4C4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07587-B066-139F-D562-2FCBC0E4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5C08-AD41-4DAF-BFCC-62EC4EA3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DAA81-8478-4F43-AAAC-1F19373BA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581E5-3192-44BD-80ED-01B5C8C3C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BFDA8-1C6D-4F4A-91EF-CA3337EE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660A5-20EC-4CDF-9225-1EB46E3A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DD2C4-6CF0-462E-8337-999671C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06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5995-4BFF-43E0-934E-073CC991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F1E2C-7BE1-4CC8-839F-071200D1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795A-FDE2-45B5-AA8F-F0F654B2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97ED-4B23-4202-BA71-09DECC2A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275F5-8BCF-41BF-BBBC-525D3457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923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B1D1E-50CE-46E9-8025-E14C11884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82169-539B-44B1-A00F-9FADA945B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45D74-791A-4F2B-BB0C-0342EF0E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9F8F-1A78-4307-8ED9-894BD3A2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3403-C1AD-48FF-9EE6-0189DBCD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594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B812-96D9-42CB-8BA7-F70207F6A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109FF-EC0B-4C03-9A82-8DDB6164F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5BF19-7A9C-4625-B034-45F3A817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DE82-E9AF-4C54-9156-2CDAE783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756B-54E4-43B8-B5F5-E988F034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85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FD4A-8CF0-47C8-9998-60DB2AE3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1E69D-6435-492C-86DE-FEB07E73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FD21A-61F4-44E8-82E7-165E000D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191D-E48A-4189-BD1B-57C6CBD5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7878-5063-4A56-B775-55895731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0852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D1AD-C9C9-4A52-A499-9A5C2F17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87D9-AE2F-43F6-9C92-FCD88C03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D427-89D7-448B-8331-5BDAF6DA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3ECD-73AC-4690-AA1A-D2BE848F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70B9-EE2D-4D8C-9ED6-025893D0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1460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120D-5D11-4003-8C96-791C9B22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D2B2-06DC-4464-B6BC-BA48C026D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EEB91-F25E-4F4A-A87D-A69F83105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759AA-C425-4366-AB27-ACF8DA66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049F3-70A6-4B59-A89E-195C50C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96B4-F7BA-462A-ADC2-0D5A1DCF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0187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13B3-1C51-4889-9859-052559F0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AC919-0097-400A-907D-941E4ABD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E94FA-2A54-4CB1-98ED-ABC720D8B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0571A-0F46-4FA7-84CB-7F01630B8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AF010-2173-4587-8752-F229DD15D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1FA04-9712-4AE4-BFBA-E3FB6657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0F72D-9CF3-4C06-A0EE-99FA832C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EC3A7-64E4-45D6-9CAD-729560E5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8939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CEE1-34EB-4213-8DDB-BFFD0549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2235-EADA-4ACB-B879-18B7A878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8F052-8647-4781-84C8-D0B78CD8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71ACD-9607-4F63-B25C-4375DCC2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1641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DA1BE-3943-4D2F-9D13-62A73587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7D34A-4F40-4918-9AA0-BB745FCE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C5650-58C9-489E-8929-70DB2B61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652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DC1C-2443-7109-D089-C75F3680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59F5F-D3FA-82EA-5BF8-594959D47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0679-7F77-EB0B-BF2F-6DB2EB61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B1A22-2476-3D57-76F0-075E8F26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7083-3B6D-5B92-F71A-91ED3547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28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7481-1BED-4E8A-8499-EE486CDA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05DD-6D81-442F-B76C-174F8A65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7A698-C147-4A8F-A6CA-D89D9BC03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6D73F-142E-43D9-A28C-AA44C92A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6FCC6-D2BF-4997-905B-1E499522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6BB5-89E8-4279-BF48-A4B2398B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8871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5C08-AD41-4DAF-BFCC-62EC4EA3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DAA81-8478-4F43-AAAC-1F19373BA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581E5-3192-44BD-80ED-01B5C8C3C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BFDA8-1C6D-4F4A-91EF-CA3337EE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660A5-20EC-4CDF-9225-1EB46E3A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DD2C4-6CF0-462E-8337-999671C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4656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5995-4BFF-43E0-934E-073CC991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F1E2C-7BE1-4CC8-839F-071200D1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795A-FDE2-45B5-AA8F-F0F654B2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97ED-4B23-4202-BA71-09DECC2A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275F5-8BCF-41BF-BBBC-525D3457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2896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B1D1E-50CE-46E9-8025-E14C11884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82169-539B-44B1-A00F-9FADA945B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45D74-791A-4F2B-BB0C-0342EF0E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9F8F-1A78-4307-8ED9-894BD3A2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3403-C1AD-48FF-9EE6-0189DBCD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375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AEB3-42CA-E936-06DB-AC676A95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F579-D269-BD6F-0C28-75E2958BB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8A56A-F06B-3A9D-C682-536DF9C54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7CB34-FEF3-E25F-4D98-04A152EF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AC0E-1CEB-7ACF-EA87-CB86FAFC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1B9E-E89B-782C-1891-BE43AF5F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8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4316-27D9-AF7C-9A84-FAC69970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23727-BA7E-7E96-1DBF-820FFB4A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6D86A-256E-5674-E588-353AD191D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6DA58-5E41-3E14-D75D-10731914E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002B9-8DB7-97C4-E5CC-11EB0559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C1843-FF93-D890-0549-389D2AD5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25722-2695-82F4-468E-A8A12952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D273A-2D58-362A-FF18-3B271BE3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A107-244B-C6F6-4204-1BCABD81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DB25A-11A2-9BFF-053E-E8FD2B36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78CD2-BB20-3783-FE7F-DCA4B3F3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DA0-F22F-7CD1-C98B-2F8F897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D2B0F-E27E-DFEF-7E01-ED6F1C3D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2A1A3-7F22-C619-61B9-284B1292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D0C7E-2107-F9BA-8A14-8C6EDF4E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1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8240-0A2B-26DA-ECCC-8200FA20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04BC-5B84-E27D-71E8-F1F131B0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0275-DC3E-9359-F04D-54A3AF933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5E752-463F-F339-012B-2DF06802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8095-7757-B9CB-45BE-5819A775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06FDC-F11F-4420-2C76-81F5CFA5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0DEB-570C-4B30-F0ED-94CD7FEC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5CD34-5C58-D284-EA5C-0AA836CF3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97014-AE20-3052-BC62-2EDE4D884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A7251-0032-132A-2107-B210C3D0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52733-92E3-B464-C611-10AA4230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EEAFB-9A19-0CA4-AFD0-0812F5A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6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FD373-2749-3765-F011-78186DC3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AEC2A-3B2F-F7F7-6D2A-2D4D64C22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64B68-1389-BF21-DED7-97FA6C668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CB81-83DA-8FA9-7080-AB963D467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6B79-D45F-D598-18E7-1F110B7AA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53E74E0-2693-4FE9-8720-43C64D9D0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6BF8C2-6B0D-4CB1-8035-0CE888F244EE}"/>
              </a:ext>
            </a:extLst>
          </p:cNvPr>
          <p:cNvGrpSpPr/>
          <p:nvPr userDrawn="1"/>
        </p:nvGrpSpPr>
        <p:grpSpPr>
          <a:xfrm>
            <a:off x="-4444" y="6654800"/>
            <a:ext cx="12235973" cy="208280"/>
            <a:chOff x="-4444" y="6328548"/>
            <a:chExt cx="12235973" cy="534532"/>
          </a:xfrm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3FB06333-6FB9-408F-9AAA-42ED1C8E1D87}"/>
                </a:ext>
              </a:extLst>
            </p:cNvPr>
            <p:cNvSpPr/>
            <p:nvPr/>
          </p:nvSpPr>
          <p:spPr>
            <a:xfrm flipH="1">
              <a:off x="1056323" y="6328548"/>
              <a:ext cx="11175206" cy="509624"/>
            </a:xfrm>
            <a:custGeom>
              <a:avLst/>
              <a:gdLst>
                <a:gd name="connsiteX0" fmla="*/ 0 w 10677331"/>
                <a:gd name="connsiteY0" fmla="*/ 0 h 509624"/>
                <a:gd name="connsiteX1" fmla="*/ 10677331 w 10677331"/>
                <a:gd name="connsiteY1" fmla="*/ 0 h 509624"/>
                <a:gd name="connsiteX2" fmla="*/ 10677331 w 10677331"/>
                <a:gd name="connsiteY2" fmla="*/ 509624 h 509624"/>
                <a:gd name="connsiteX3" fmla="*/ 0 w 10677331"/>
                <a:gd name="connsiteY3" fmla="*/ 509624 h 509624"/>
                <a:gd name="connsiteX4" fmla="*/ 0 w 10677331"/>
                <a:gd name="connsiteY4" fmla="*/ 0 h 509624"/>
                <a:gd name="connsiteX0" fmla="*/ 0 w 10677331"/>
                <a:gd name="connsiteY0" fmla="*/ 0 h 509624"/>
                <a:gd name="connsiteX1" fmla="*/ 10514771 w 10677331"/>
                <a:gd name="connsiteY1" fmla="*/ 10160 h 509624"/>
                <a:gd name="connsiteX2" fmla="*/ 10677331 w 10677331"/>
                <a:gd name="connsiteY2" fmla="*/ 509624 h 509624"/>
                <a:gd name="connsiteX3" fmla="*/ 0 w 10677331"/>
                <a:gd name="connsiteY3" fmla="*/ 509624 h 509624"/>
                <a:gd name="connsiteX4" fmla="*/ 0 w 10677331"/>
                <a:gd name="connsiteY4" fmla="*/ 0 h 50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331" h="509624">
                  <a:moveTo>
                    <a:pt x="0" y="0"/>
                  </a:moveTo>
                  <a:lnTo>
                    <a:pt x="10514771" y="10160"/>
                  </a:lnTo>
                  <a:lnTo>
                    <a:pt x="10677331" y="509624"/>
                  </a:lnTo>
                  <a:lnTo>
                    <a:pt x="0" y="509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897F991B-F533-4EFA-AC4C-FFCAC89F3679}"/>
                </a:ext>
              </a:extLst>
            </p:cNvPr>
            <p:cNvSpPr/>
            <p:nvPr/>
          </p:nvSpPr>
          <p:spPr>
            <a:xfrm flipH="1">
              <a:off x="-4444" y="6348376"/>
              <a:ext cx="415166" cy="514704"/>
            </a:xfrm>
            <a:custGeom>
              <a:avLst/>
              <a:gdLst>
                <a:gd name="connsiteX0" fmla="*/ 0 w 375479"/>
                <a:gd name="connsiteY0" fmla="*/ 0 h 509624"/>
                <a:gd name="connsiteX1" fmla="*/ 375479 w 375479"/>
                <a:gd name="connsiteY1" fmla="*/ 0 h 509624"/>
                <a:gd name="connsiteX2" fmla="*/ 375479 w 375479"/>
                <a:gd name="connsiteY2" fmla="*/ 509624 h 509624"/>
                <a:gd name="connsiteX3" fmla="*/ 0 w 375479"/>
                <a:gd name="connsiteY3" fmla="*/ 509624 h 509624"/>
                <a:gd name="connsiteX4" fmla="*/ 0 w 375479"/>
                <a:gd name="connsiteY4" fmla="*/ 0 h 509624"/>
                <a:gd name="connsiteX0" fmla="*/ 0 w 472634"/>
                <a:gd name="connsiteY0" fmla="*/ 0 h 511529"/>
                <a:gd name="connsiteX1" fmla="*/ 472634 w 472634"/>
                <a:gd name="connsiteY1" fmla="*/ 1905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0 h 511529"/>
                <a:gd name="connsiteX1" fmla="*/ 320234 w 472634"/>
                <a:gd name="connsiteY1" fmla="*/ 0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3810 h 515339"/>
                <a:gd name="connsiteX1" fmla="*/ 348809 w 472634"/>
                <a:gd name="connsiteY1" fmla="*/ 0 h 515339"/>
                <a:gd name="connsiteX2" fmla="*/ 472634 w 472634"/>
                <a:gd name="connsiteY2" fmla="*/ 515339 h 515339"/>
                <a:gd name="connsiteX3" fmla="*/ 97155 w 472634"/>
                <a:gd name="connsiteY3" fmla="*/ 515339 h 515339"/>
                <a:gd name="connsiteX4" fmla="*/ 0 w 472634"/>
                <a:gd name="connsiteY4" fmla="*/ 3810 h 515339"/>
                <a:gd name="connsiteX0" fmla="*/ 0 w 516449"/>
                <a:gd name="connsiteY0" fmla="*/ 7620 h 515339"/>
                <a:gd name="connsiteX1" fmla="*/ 392624 w 516449"/>
                <a:gd name="connsiteY1" fmla="*/ 0 h 515339"/>
                <a:gd name="connsiteX2" fmla="*/ 516449 w 516449"/>
                <a:gd name="connsiteY2" fmla="*/ 515339 h 515339"/>
                <a:gd name="connsiteX3" fmla="*/ 140970 w 516449"/>
                <a:gd name="connsiteY3" fmla="*/ 515339 h 515339"/>
                <a:gd name="connsiteX4" fmla="*/ 0 w 516449"/>
                <a:gd name="connsiteY4" fmla="*/ 7620 h 515339"/>
                <a:gd name="connsiteX0" fmla="*/ 0 w 516449"/>
                <a:gd name="connsiteY0" fmla="*/ 1905 h 509624"/>
                <a:gd name="connsiteX1" fmla="*/ 354524 w 516449"/>
                <a:gd name="connsiteY1" fmla="*/ 0 h 509624"/>
                <a:gd name="connsiteX2" fmla="*/ 516449 w 516449"/>
                <a:gd name="connsiteY2" fmla="*/ 509624 h 509624"/>
                <a:gd name="connsiteX3" fmla="*/ 140970 w 516449"/>
                <a:gd name="connsiteY3" fmla="*/ 509624 h 509624"/>
                <a:gd name="connsiteX4" fmla="*/ 0 w 516449"/>
                <a:gd name="connsiteY4" fmla="*/ 1905 h 509624"/>
                <a:gd name="connsiteX0" fmla="*/ 0 w 516449"/>
                <a:gd name="connsiteY0" fmla="*/ 1905 h 514704"/>
                <a:gd name="connsiteX1" fmla="*/ 354524 w 516449"/>
                <a:gd name="connsiteY1" fmla="*/ 0 h 514704"/>
                <a:gd name="connsiteX2" fmla="*/ 516449 w 516449"/>
                <a:gd name="connsiteY2" fmla="*/ 509624 h 514704"/>
                <a:gd name="connsiteX3" fmla="*/ 191127 w 516449"/>
                <a:gd name="connsiteY3" fmla="*/ 514704 h 514704"/>
                <a:gd name="connsiteX4" fmla="*/ 0 w 516449"/>
                <a:gd name="connsiteY4" fmla="*/ 1905 h 514704"/>
                <a:gd name="connsiteX0" fmla="*/ 0 w 546543"/>
                <a:gd name="connsiteY0" fmla="*/ 1905 h 514704"/>
                <a:gd name="connsiteX1" fmla="*/ 354524 w 546543"/>
                <a:gd name="connsiteY1" fmla="*/ 0 h 514704"/>
                <a:gd name="connsiteX2" fmla="*/ 546543 w 546543"/>
                <a:gd name="connsiteY2" fmla="*/ 507084 h 514704"/>
                <a:gd name="connsiteX3" fmla="*/ 191127 w 546543"/>
                <a:gd name="connsiteY3" fmla="*/ 514704 h 514704"/>
                <a:gd name="connsiteX4" fmla="*/ 0 w 546543"/>
                <a:gd name="connsiteY4" fmla="*/ 1905 h 5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543" h="514704">
                  <a:moveTo>
                    <a:pt x="0" y="1905"/>
                  </a:moveTo>
                  <a:lnTo>
                    <a:pt x="354524" y="0"/>
                  </a:lnTo>
                  <a:lnTo>
                    <a:pt x="546543" y="507084"/>
                  </a:lnTo>
                  <a:lnTo>
                    <a:pt x="191127" y="514704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D9E2A2D8-DC91-47D6-8853-07FABCFE2F1C}"/>
                </a:ext>
              </a:extLst>
            </p:cNvPr>
            <p:cNvSpPr/>
            <p:nvPr/>
          </p:nvSpPr>
          <p:spPr>
            <a:xfrm flipH="1">
              <a:off x="338120" y="6348376"/>
              <a:ext cx="415166" cy="514704"/>
            </a:xfrm>
            <a:custGeom>
              <a:avLst/>
              <a:gdLst>
                <a:gd name="connsiteX0" fmla="*/ 0 w 375479"/>
                <a:gd name="connsiteY0" fmla="*/ 0 h 509624"/>
                <a:gd name="connsiteX1" fmla="*/ 375479 w 375479"/>
                <a:gd name="connsiteY1" fmla="*/ 0 h 509624"/>
                <a:gd name="connsiteX2" fmla="*/ 375479 w 375479"/>
                <a:gd name="connsiteY2" fmla="*/ 509624 h 509624"/>
                <a:gd name="connsiteX3" fmla="*/ 0 w 375479"/>
                <a:gd name="connsiteY3" fmla="*/ 509624 h 509624"/>
                <a:gd name="connsiteX4" fmla="*/ 0 w 375479"/>
                <a:gd name="connsiteY4" fmla="*/ 0 h 509624"/>
                <a:gd name="connsiteX0" fmla="*/ 0 w 472634"/>
                <a:gd name="connsiteY0" fmla="*/ 0 h 511529"/>
                <a:gd name="connsiteX1" fmla="*/ 472634 w 472634"/>
                <a:gd name="connsiteY1" fmla="*/ 1905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0 h 511529"/>
                <a:gd name="connsiteX1" fmla="*/ 320234 w 472634"/>
                <a:gd name="connsiteY1" fmla="*/ 0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3810 h 515339"/>
                <a:gd name="connsiteX1" fmla="*/ 348809 w 472634"/>
                <a:gd name="connsiteY1" fmla="*/ 0 h 515339"/>
                <a:gd name="connsiteX2" fmla="*/ 472634 w 472634"/>
                <a:gd name="connsiteY2" fmla="*/ 515339 h 515339"/>
                <a:gd name="connsiteX3" fmla="*/ 97155 w 472634"/>
                <a:gd name="connsiteY3" fmla="*/ 515339 h 515339"/>
                <a:gd name="connsiteX4" fmla="*/ 0 w 472634"/>
                <a:gd name="connsiteY4" fmla="*/ 3810 h 515339"/>
                <a:gd name="connsiteX0" fmla="*/ 0 w 516449"/>
                <a:gd name="connsiteY0" fmla="*/ 7620 h 515339"/>
                <a:gd name="connsiteX1" fmla="*/ 392624 w 516449"/>
                <a:gd name="connsiteY1" fmla="*/ 0 h 515339"/>
                <a:gd name="connsiteX2" fmla="*/ 516449 w 516449"/>
                <a:gd name="connsiteY2" fmla="*/ 515339 h 515339"/>
                <a:gd name="connsiteX3" fmla="*/ 140970 w 516449"/>
                <a:gd name="connsiteY3" fmla="*/ 515339 h 515339"/>
                <a:gd name="connsiteX4" fmla="*/ 0 w 516449"/>
                <a:gd name="connsiteY4" fmla="*/ 7620 h 515339"/>
                <a:gd name="connsiteX0" fmla="*/ 0 w 516449"/>
                <a:gd name="connsiteY0" fmla="*/ 1905 h 509624"/>
                <a:gd name="connsiteX1" fmla="*/ 354524 w 516449"/>
                <a:gd name="connsiteY1" fmla="*/ 0 h 509624"/>
                <a:gd name="connsiteX2" fmla="*/ 516449 w 516449"/>
                <a:gd name="connsiteY2" fmla="*/ 509624 h 509624"/>
                <a:gd name="connsiteX3" fmla="*/ 140970 w 516449"/>
                <a:gd name="connsiteY3" fmla="*/ 509624 h 509624"/>
                <a:gd name="connsiteX4" fmla="*/ 0 w 516449"/>
                <a:gd name="connsiteY4" fmla="*/ 1905 h 509624"/>
                <a:gd name="connsiteX0" fmla="*/ 0 w 516449"/>
                <a:gd name="connsiteY0" fmla="*/ 1905 h 514704"/>
                <a:gd name="connsiteX1" fmla="*/ 354524 w 516449"/>
                <a:gd name="connsiteY1" fmla="*/ 0 h 514704"/>
                <a:gd name="connsiteX2" fmla="*/ 516449 w 516449"/>
                <a:gd name="connsiteY2" fmla="*/ 509624 h 514704"/>
                <a:gd name="connsiteX3" fmla="*/ 191127 w 516449"/>
                <a:gd name="connsiteY3" fmla="*/ 514704 h 514704"/>
                <a:gd name="connsiteX4" fmla="*/ 0 w 516449"/>
                <a:gd name="connsiteY4" fmla="*/ 1905 h 514704"/>
                <a:gd name="connsiteX0" fmla="*/ 0 w 546543"/>
                <a:gd name="connsiteY0" fmla="*/ 1905 h 514704"/>
                <a:gd name="connsiteX1" fmla="*/ 354524 w 546543"/>
                <a:gd name="connsiteY1" fmla="*/ 0 h 514704"/>
                <a:gd name="connsiteX2" fmla="*/ 546543 w 546543"/>
                <a:gd name="connsiteY2" fmla="*/ 507084 h 514704"/>
                <a:gd name="connsiteX3" fmla="*/ 191127 w 546543"/>
                <a:gd name="connsiteY3" fmla="*/ 514704 h 514704"/>
                <a:gd name="connsiteX4" fmla="*/ 0 w 546543"/>
                <a:gd name="connsiteY4" fmla="*/ 1905 h 5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543" h="514704">
                  <a:moveTo>
                    <a:pt x="0" y="1905"/>
                  </a:moveTo>
                  <a:lnTo>
                    <a:pt x="354524" y="0"/>
                  </a:lnTo>
                  <a:lnTo>
                    <a:pt x="546543" y="507084"/>
                  </a:lnTo>
                  <a:lnTo>
                    <a:pt x="191127" y="514704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DE2E49DD-0249-4E1C-B557-628E6CBA20EB}"/>
                </a:ext>
              </a:extLst>
            </p:cNvPr>
            <p:cNvSpPr/>
            <p:nvPr/>
          </p:nvSpPr>
          <p:spPr>
            <a:xfrm flipH="1">
              <a:off x="680686" y="6348376"/>
              <a:ext cx="415166" cy="514704"/>
            </a:xfrm>
            <a:custGeom>
              <a:avLst/>
              <a:gdLst>
                <a:gd name="connsiteX0" fmla="*/ 0 w 375479"/>
                <a:gd name="connsiteY0" fmla="*/ 0 h 509624"/>
                <a:gd name="connsiteX1" fmla="*/ 375479 w 375479"/>
                <a:gd name="connsiteY1" fmla="*/ 0 h 509624"/>
                <a:gd name="connsiteX2" fmla="*/ 375479 w 375479"/>
                <a:gd name="connsiteY2" fmla="*/ 509624 h 509624"/>
                <a:gd name="connsiteX3" fmla="*/ 0 w 375479"/>
                <a:gd name="connsiteY3" fmla="*/ 509624 h 509624"/>
                <a:gd name="connsiteX4" fmla="*/ 0 w 375479"/>
                <a:gd name="connsiteY4" fmla="*/ 0 h 509624"/>
                <a:gd name="connsiteX0" fmla="*/ 0 w 472634"/>
                <a:gd name="connsiteY0" fmla="*/ 0 h 511529"/>
                <a:gd name="connsiteX1" fmla="*/ 472634 w 472634"/>
                <a:gd name="connsiteY1" fmla="*/ 1905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0 h 511529"/>
                <a:gd name="connsiteX1" fmla="*/ 320234 w 472634"/>
                <a:gd name="connsiteY1" fmla="*/ 0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3810 h 515339"/>
                <a:gd name="connsiteX1" fmla="*/ 348809 w 472634"/>
                <a:gd name="connsiteY1" fmla="*/ 0 h 515339"/>
                <a:gd name="connsiteX2" fmla="*/ 472634 w 472634"/>
                <a:gd name="connsiteY2" fmla="*/ 515339 h 515339"/>
                <a:gd name="connsiteX3" fmla="*/ 97155 w 472634"/>
                <a:gd name="connsiteY3" fmla="*/ 515339 h 515339"/>
                <a:gd name="connsiteX4" fmla="*/ 0 w 472634"/>
                <a:gd name="connsiteY4" fmla="*/ 3810 h 515339"/>
                <a:gd name="connsiteX0" fmla="*/ 0 w 516449"/>
                <a:gd name="connsiteY0" fmla="*/ 7620 h 515339"/>
                <a:gd name="connsiteX1" fmla="*/ 392624 w 516449"/>
                <a:gd name="connsiteY1" fmla="*/ 0 h 515339"/>
                <a:gd name="connsiteX2" fmla="*/ 516449 w 516449"/>
                <a:gd name="connsiteY2" fmla="*/ 515339 h 515339"/>
                <a:gd name="connsiteX3" fmla="*/ 140970 w 516449"/>
                <a:gd name="connsiteY3" fmla="*/ 515339 h 515339"/>
                <a:gd name="connsiteX4" fmla="*/ 0 w 516449"/>
                <a:gd name="connsiteY4" fmla="*/ 7620 h 515339"/>
                <a:gd name="connsiteX0" fmla="*/ 0 w 516449"/>
                <a:gd name="connsiteY0" fmla="*/ 1905 h 509624"/>
                <a:gd name="connsiteX1" fmla="*/ 354524 w 516449"/>
                <a:gd name="connsiteY1" fmla="*/ 0 h 509624"/>
                <a:gd name="connsiteX2" fmla="*/ 516449 w 516449"/>
                <a:gd name="connsiteY2" fmla="*/ 509624 h 509624"/>
                <a:gd name="connsiteX3" fmla="*/ 140970 w 516449"/>
                <a:gd name="connsiteY3" fmla="*/ 509624 h 509624"/>
                <a:gd name="connsiteX4" fmla="*/ 0 w 516449"/>
                <a:gd name="connsiteY4" fmla="*/ 1905 h 509624"/>
                <a:gd name="connsiteX0" fmla="*/ 0 w 516449"/>
                <a:gd name="connsiteY0" fmla="*/ 1905 h 514704"/>
                <a:gd name="connsiteX1" fmla="*/ 354524 w 516449"/>
                <a:gd name="connsiteY1" fmla="*/ 0 h 514704"/>
                <a:gd name="connsiteX2" fmla="*/ 516449 w 516449"/>
                <a:gd name="connsiteY2" fmla="*/ 509624 h 514704"/>
                <a:gd name="connsiteX3" fmla="*/ 191127 w 516449"/>
                <a:gd name="connsiteY3" fmla="*/ 514704 h 514704"/>
                <a:gd name="connsiteX4" fmla="*/ 0 w 516449"/>
                <a:gd name="connsiteY4" fmla="*/ 1905 h 514704"/>
                <a:gd name="connsiteX0" fmla="*/ 0 w 546543"/>
                <a:gd name="connsiteY0" fmla="*/ 1905 h 514704"/>
                <a:gd name="connsiteX1" fmla="*/ 354524 w 546543"/>
                <a:gd name="connsiteY1" fmla="*/ 0 h 514704"/>
                <a:gd name="connsiteX2" fmla="*/ 546543 w 546543"/>
                <a:gd name="connsiteY2" fmla="*/ 507084 h 514704"/>
                <a:gd name="connsiteX3" fmla="*/ 191127 w 546543"/>
                <a:gd name="connsiteY3" fmla="*/ 514704 h 514704"/>
                <a:gd name="connsiteX4" fmla="*/ 0 w 546543"/>
                <a:gd name="connsiteY4" fmla="*/ 1905 h 5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543" h="514704">
                  <a:moveTo>
                    <a:pt x="0" y="1905"/>
                  </a:moveTo>
                  <a:lnTo>
                    <a:pt x="354524" y="0"/>
                  </a:lnTo>
                  <a:lnTo>
                    <a:pt x="546543" y="507084"/>
                  </a:lnTo>
                  <a:lnTo>
                    <a:pt x="191127" y="514704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5B2E5-2249-4869-8E23-586149F1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29D24-9B0F-4A4D-B410-7AB49D3F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808E-DB61-4DF8-9441-8577CC312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9D0ED-0A14-4FAD-867C-BF6980574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F117B-F887-4B0D-995D-0E3755E0B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Google Shape;234;p5">
            <a:extLst>
              <a:ext uri="{FF2B5EF4-FFF2-40B4-BE49-F238E27FC236}">
                <a16:creationId xmlns:a16="http://schemas.microsoft.com/office/drawing/2014/main" id="{D7917305-A34F-4CE8-B3F2-6D220EA9268F}"/>
              </a:ext>
            </a:extLst>
          </p:cNvPr>
          <p:cNvSpPr/>
          <p:nvPr userDrawn="1"/>
        </p:nvSpPr>
        <p:spPr>
          <a:xfrm>
            <a:off x="0" y="4355"/>
            <a:ext cx="12192000" cy="68493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56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53E74E0-2693-4FE9-8720-43C64D9D0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5B2E5-2249-4869-8E23-586149F1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29D24-9B0F-4A4D-B410-7AB49D3F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808E-DB61-4DF8-9441-8577CC312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BAC0-A518-4849-BBAE-D196F517E3AF}" type="datetimeFigureOut">
              <a:rPr lang="en-ID" smtClean="0"/>
              <a:t>12/09/2023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9D0ED-0A14-4FAD-867C-BF6980574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F117B-F887-4B0D-995D-0E3755E0B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Google Shape;234;p5">
            <a:extLst>
              <a:ext uri="{FF2B5EF4-FFF2-40B4-BE49-F238E27FC236}">
                <a16:creationId xmlns:a16="http://schemas.microsoft.com/office/drawing/2014/main" id="{D7917305-A34F-4CE8-B3F2-6D220EA9268F}"/>
              </a:ext>
            </a:extLst>
          </p:cNvPr>
          <p:cNvSpPr/>
          <p:nvPr userDrawn="1"/>
        </p:nvSpPr>
        <p:spPr>
          <a:xfrm>
            <a:off x="0" y="4355"/>
            <a:ext cx="12192000" cy="68493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8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emf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8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emf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8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8DDCEB3-CC94-4937-A273-CAA7FEA42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653" r="9653" b="43907"/>
          <a:stretch/>
        </p:blipFill>
        <p:spPr>
          <a:xfrm>
            <a:off x="1" y="1641624"/>
            <a:ext cx="12223918" cy="526381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B4E9218-0346-453D-B327-90114F4040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14" b="15102"/>
          <a:stretch/>
        </p:blipFill>
        <p:spPr>
          <a:xfrm>
            <a:off x="-2" y="3486684"/>
            <a:ext cx="12192002" cy="3213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31171B-2615-465D-A623-428190E59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7" y="135462"/>
            <a:ext cx="840174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C5421-D1CD-4ABF-9A4B-F13CE50972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25142" r="17839" b="-8528"/>
          <a:stretch/>
        </p:blipFill>
        <p:spPr>
          <a:xfrm>
            <a:off x="9975426" y="103258"/>
            <a:ext cx="2147139" cy="910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30BEA-52C3-4EEC-875B-20B7588C6FED}"/>
              </a:ext>
            </a:extLst>
          </p:cNvPr>
          <p:cNvSpPr txBox="1"/>
          <p:nvPr/>
        </p:nvSpPr>
        <p:spPr>
          <a:xfrm>
            <a:off x="1326232" y="264026"/>
            <a:ext cx="236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PEMERINTAH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KOTA SEMARANG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Google Shape;123;p1">
            <a:extLst>
              <a:ext uri="{FF2B5EF4-FFF2-40B4-BE49-F238E27FC236}">
                <a16:creationId xmlns:a16="http://schemas.microsoft.com/office/drawing/2014/main" id="{901F967A-A102-4000-818A-BC0DDA5EFF3B}"/>
              </a:ext>
            </a:extLst>
          </p:cNvPr>
          <p:cNvSpPr txBox="1"/>
          <p:nvPr/>
        </p:nvSpPr>
        <p:spPr>
          <a:xfrm>
            <a:off x="578720" y="1207322"/>
            <a:ext cx="1103138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92C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ln w="25400" cap="flat" cmpd="thinThick">
                  <a:noFill/>
                  <a:bevel/>
                </a:ln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EVALUASI DAN TINDAK LANJUT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92C"/>
              </a:buClr>
              <a:buSzPts val="3600"/>
              <a:buFont typeface="Calibri"/>
              <a:buNone/>
            </a:pPr>
            <a:r>
              <a:rPr lang="fi-FI" sz="3600" b="1" i="0" u="none" strike="noStrike" cap="none">
                <a:ln w="25400" cap="flat" cmpd="thinThick">
                  <a:noFill/>
                  <a:bevel/>
                </a:ln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PENILAIAN KINERJA ORGANISASI PERANGKAT DAERAH</a:t>
            </a:r>
            <a:endParaRPr lang="en-US" sz="3600" b="1" i="0" u="none" strike="noStrike" cap="none" dirty="0">
              <a:ln w="25400" cap="flat" cmpd="thinThick">
                <a:noFill/>
                <a:bevel/>
              </a:ln>
              <a:solidFill>
                <a:srgbClr val="C00000"/>
              </a:solidFill>
              <a:latin typeface="Tw Cen MT" panose="020B06020201040206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124;p1">
            <a:extLst>
              <a:ext uri="{FF2B5EF4-FFF2-40B4-BE49-F238E27FC236}">
                <a16:creationId xmlns:a16="http://schemas.microsoft.com/office/drawing/2014/main" id="{F3701622-9440-4B99-98A6-0E268FC1EAD9}"/>
              </a:ext>
            </a:extLst>
          </p:cNvPr>
          <p:cNvSpPr txBox="1"/>
          <p:nvPr/>
        </p:nvSpPr>
        <p:spPr>
          <a:xfrm>
            <a:off x="3221622" y="2759892"/>
            <a:ext cx="57487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TAHUN 2023</a:t>
            </a:r>
            <a:endParaRPr sz="1100" b="0" i="0" u="none" strike="noStrike" cap="none" dirty="0">
              <a:solidFill>
                <a:srgbClr val="000000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26576C-7CEA-49A8-BE06-3C91845450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961"/>
          <a:stretch/>
        </p:blipFill>
        <p:spPr>
          <a:xfrm>
            <a:off x="7946107" y="4051269"/>
            <a:ext cx="2935230" cy="272236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6ACB996-67C0-4F89-A70D-F2365F983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303774"/>
              </p:ext>
            </p:extLst>
          </p:nvPr>
        </p:nvGraphicFramePr>
        <p:xfrm>
          <a:off x="3431226" y="3371316"/>
          <a:ext cx="5329545" cy="29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2797639" imgH="1529512" progId="CorelDraw.Graphic.22">
                  <p:embed/>
                </p:oleObj>
              </mc:Choice>
              <mc:Fallback>
                <p:oleObj name="CorelDRAW" r:id="rId10" imgW="2797639" imgH="1529512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31226" y="3371316"/>
                        <a:ext cx="5329545" cy="29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0535EC0-562F-49B7-8E43-E03B6FC6C7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402"/>
          <a:stretch/>
        </p:blipFill>
        <p:spPr>
          <a:xfrm>
            <a:off x="-31922" y="3981228"/>
            <a:ext cx="2191940" cy="2724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945504-35BD-48B8-A468-A82165061C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9685" y="5305884"/>
            <a:ext cx="4550218" cy="139380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B236F19-587C-44FD-92DA-A95CB0C06C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54405" y="5821578"/>
            <a:ext cx="512961" cy="849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DC319-C042-43F4-8575-182C37129AB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48596" b="19086"/>
          <a:stretch/>
        </p:blipFill>
        <p:spPr>
          <a:xfrm>
            <a:off x="9539512" y="4320694"/>
            <a:ext cx="2652488" cy="23504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E7206E2-B9A3-479D-9666-36B5B5C1F0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48599" y="5794869"/>
            <a:ext cx="4343400" cy="8763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9390D5-F6A5-449E-AEF7-58BE9F9E1CB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93979"/>
          <a:stretch/>
        </p:blipFill>
        <p:spPr>
          <a:xfrm>
            <a:off x="-1" y="6671169"/>
            <a:ext cx="12223919" cy="2342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B81CAC-AFB0-4E9E-B3DA-FAFDDAFAAF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01285" y="4238896"/>
            <a:ext cx="2578613" cy="24445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D098C1B-3909-413B-A4B8-AB2493F008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8745" y="3712266"/>
            <a:ext cx="1357614" cy="295890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B59CA4-2448-4C1F-9C09-F4A281F0BC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720" y="5821578"/>
            <a:ext cx="512961" cy="84959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F1C748B-3013-4CF1-B88B-7E663DBF9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34670" y="5821578"/>
            <a:ext cx="512961" cy="8495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FFAF03-98F6-4C62-B433-9F19AA76A626}"/>
              </a:ext>
            </a:extLst>
          </p:cNvPr>
          <p:cNvSpPr txBox="1"/>
          <p:nvPr/>
        </p:nvSpPr>
        <p:spPr>
          <a:xfrm>
            <a:off x="9663054" y="3481680"/>
            <a:ext cx="2528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Semarang, 12 September 2023</a:t>
            </a:r>
            <a:endParaRPr kumimoji="0" lang="id-ID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92CE31-B4BF-4106-92B7-27DDA8AFE8C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3" y="172644"/>
            <a:ext cx="3718656" cy="7467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9B02BE1-CC0D-4429-9E01-00CEE3632C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38671" y="5821578"/>
            <a:ext cx="512961" cy="8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7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7">
            <a:extLst>
              <a:ext uri="{FF2B5EF4-FFF2-40B4-BE49-F238E27FC236}">
                <a16:creationId xmlns:a16="http://schemas.microsoft.com/office/drawing/2014/main" id="{14C38FEA-A2D9-446F-8201-404D2A20FCE4}"/>
              </a:ext>
            </a:extLst>
          </p:cNvPr>
          <p:cNvSpPr/>
          <p:nvPr/>
        </p:nvSpPr>
        <p:spPr>
          <a:xfrm>
            <a:off x="994727" y="1741879"/>
            <a:ext cx="10475150" cy="3522847"/>
          </a:xfrm>
          <a:custGeom>
            <a:avLst/>
            <a:gdLst/>
            <a:ahLst/>
            <a:cxnLst/>
            <a:rect l="l" t="t" r="r" b="b"/>
            <a:pathLst>
              <a:path w="10796270" h="3767454">
                <a:moveTo>
                  <a:pt x="10795762" y="0"/>
                </a:moveTo>
                <a:lnTo>
                  <a:pt x="0" y="0"/>
                </a:lnTo>
                <a:lnTo>
                  <a:pt x="0" y="3767201"/>
                </a:lnTo>
                <a:lnTo>
                  <a:pt x="10795762" y="3767201"/>
                </a:lnTo>
                <a:lnTo>
                  <a:pt x="10795762" y="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53A4620B-CEB9-44F7-8651-A24160548C7F}"/>
              </a:ext>
            </a:extLst>
          </p:cNvPr>
          <p:cNvSpPr txBox="1"/>
          <p:nvPr/>
        </p:nvSpPr>
        <p:spPr>
          <a:xfrm>
            <a:off x="1141603" y="1944446"/>
            <a:ext cx="101766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buFont typeface="Arial" panose="020B0604020202020204" pitchFamily="34" charset="0"/>
              <a:buChar char="•"/>
              <a:defRPr sz="2400">
                <a:latin typeface="Tw Cen MT" panose="020B0602020104020603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Relevansi</a:t>
            </a:r>
            <a:r>
              <a:rPr lang="en-ID" sz="2800" dirty="0"/>
              <a:t> </a:t>
            </a:r>
            <a:r>
              <a:rPr lang="en-ID" sz="2800" dirty="0" err="1"/>
              <a:t>rencana</a:t>
            </a:r>
            <a:r>
              <a:rPr lang="en-ID" sz="2800" dirty="0"/>
              <a:t> </a:t>
            </a:r>
            <a:r>
              <a:rPr lang="en-ID" sz="2800" dirty="0" err="1"/>
              <a:t>aksi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pencapaian</a:t>
            </a:r>
            <a:r>
              <a:rPr lang="en-ID" sz="2800" dirty="0"/>
              <a:t> IKU.</a:t>
            </a:r>
          </a:p>
          <a:p>
            <a:pPr marL="514350" indent="-514350">
              <a:buFont typeface="+mj-lt"/>
              <a:buAutoNum type="arabicPeriod"/>
            </a:pPr>
            <a:endParaRPr lang="en-ID" sz="2800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Rencana</a:t>
            </a:r>
            <a:r>
              <a:rPr lang="en-ID" sz="2800" dirty="0"/>
              <a:t> </a:t>
            </a:r>
            <a:r>
              <a:rPr lang="en-ID" sz="2800" dirty="0" err="1"/>
              <a:t>aksi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memadai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ID" sz="2800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Target </a:t>
            </a:r>
            <a:r>
              <a:rPr lang="en-ID" sz="2800" dirty="0" err="1"/>
              <a:t>rencana</a:t>
            </a:r>
            <a:r>
              <a:rPr lang="en-ID" sz="2800" dirty="0"/>
              <a:t> </a:t>
            </a:r>
            <a:r>
              <a:rPr lang="en-ID" sz="2800" dirty="0" err="1"/>
              <a:t>aksi</a:t>
            </a:r>
            <a:r>
              <a:rPr lang="en-ID" sz="2800" dirty="0"/>
              <a:t> </a:t>
            </a:r>
            <a:r>
              <a:rPr lang="en-ID" sz="2800" dirty="0" err="1"/>
              <a:t>disesuaikan</a:t>
            </a:r>
            <a:r>
              <a:rPr lang="en-ID" sz="2800" dirty="0"/>
              <a:t> per </a:t>
            </a:r>
            <a:r>
              <a:rPr lang="en-ID" sz="2800" err="1"/>
              <a:t>triwulan</a:t>
            </a:r>
            <a:r>
              <a:rPr lang="en-ID" sz="280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ID" sz="2800"/>
          </a:p>
          <a:p>
            <a:pPr marL="514350" indent="-514350">
              <a:buFont typeface="+mj-lt"/>
              <a:buAutoNum type="arabicPeriod"/>
            </a:pPr>
            <a:r>
              <a:rPr lang="en-ID" sz="2800"/>
              <a:t>Data dukung disesuaikan dengan realisasi.</a:t>
            </a:r>
            <a:endParaRPr lang="en-ID" sz="2800" dirty="0"/>
          </a:p>
        </p:txBody>
      </p:sp>
      <p:sp>
        <p:nvSpPr>
          <p:cNvPr id="24" name="Google Shape;229;p5">
            <a:extLst>
              <a:ext uri="{FF2B5EF4-FFF2-40B4-BE49-F238E27FC236}">
                <a16:creationId xmlns:a16="http://schemas.microsoft.com/office/drawing/2014/main" id="{D0271CFA-F880-4518-9E10-01F3B6ECA9BC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HAL YANG PERLU DIPERHATIKAN</a:t>
            </a:r>
          </a:p>
        </p:txBody>
      </p:sp>
    </p:spTree>
    <p:extLst>
      <p:ext uri="{BB962C8B-B14F-4D97-AF65-F5344CB8AC3E}">
        <p14:creationId xmlns:p14="http://schemas.microsoft.com/office/powerpoint/2010/main" val="257149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4EC29-CAD7-3E27-F05E-CE3F5E0E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3" y="1506692"/>
            <a:ext cx="11277600" cy="4309516"/>
          </a:xfrm>
          <a:prstGeom prst="rect">
            <a:avLst/>
          </a:prstGeom>
        </p:spPr>
      </p:pic>
      <p:sp>
        <p:nvSpPr>
          <p:cNvPr id="25" name="Google Shape;229;p5">
            <a:extLst>
              <a:ext uri="{FF2B5EF4-FFF2-40B4-BE49-F238E27FC236}">
                <a16:creationId xmlns:a16="http://schemas.microsoft.com/office/drawing/2014/main" id="{D2D49064-DC5B-41A9-923E-E54FF9B3825E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RELEVANSI TERHADAP PENCAPAIAN IKU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7CE39-5A4F-18C9-059E-8076D2BC880A}"/>
              </a:ext>
            </a:extLst>
          </p:cNvPr>
          <p:cNvSpPr txBox="1"/>
          <p:nvPr/>
        </p:nvSpPr>
        <p:spPr>
          <a:xfrm>
            <a:off x="1199131" y="1183526"/>
            <a:ext cx="497790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>
                <a:solidFill>
                  <a:schemeClr val="bg1"/>
                </a:solidFill>
                <a:latin typeface="Tw Cen MT" panose="020B0602020104020603" pitchFamily="34" charset="0"/>
              </a:rPr>
              <a:t>Uraian dan indikator rencana aksi tidak sama dengan uraian dan indikator sasaran.</a:t>
            </a:r>
            <a:endParaRPr lang="en-ID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8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29;p5">
            <a:extLst>
              <a:ext uri="{FF2B5EF4-FFF2-40B4-BE49-F238E27FC236}">
                <a16:creationId xmlns:a16="http://schemas.microsoft.com/office/drawing/2014/main" id="{4FCF1340-D199-4294-AC9C-EBCAB12A22C3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RENCANA AKSI HARUS MEMADAI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7B6225-5D32-4F7A-B616-386C18E12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2" y="1315936"/>
            <a:ext cx="11074151" cy="2425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83752CD-3986-49DD-832F-D8E9BB2AD7D9}"/>
              </a:ext>
            </a:extLst>
          </p:cNvPr>
          <p:cNvSpPr/>
          <p:nvPr/>
        </p:nvSpPr>
        <p:spPr>
          <a:xfrm>
            <a:off x="558548" y="1746448"/>
            <a:ext cx="11074151" cy="5395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4E4887-2B1E-41C8-8B19-B9CBFDE1E8FC}"/>
              </a:ext>
            </a:extLst>
          </p:cNvPr>
          <p:cNvSpPr txBox="1"/>
          <p:nvPr/>
        </p:nvSpPr>
        <p:spPr>
          <a:xfrm>
            <a:off x="940836" y="4172088"/>
            <a:ext cx="10310328" cy="12003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Rencana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aksi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belum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memadai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err="1">
                <a:solidFill>
                  <a:schemeClr val="bg1"/>
                </a:solidFill>
                <a:latin typeface="Tw Cen MT" panose="020B0602020104020603" pitchFamily="34" charset="0"/>
              </a:rPr>
              <a:t>karena</a:t>
            </a:r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>
                <a:solidFill>
                  <a:schemeClr val="bg1"/>
                </a:solidFill>
                <a:latin typeface="Tw Cen MT" panose="020B0602020104020603" pitchFamily="34" charset="0"/>
              </a:rPr>
              <a:t>pemenuhan dokumen kinerja </a:t>
            </a:r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peningkatan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sistem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distribusi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penguatan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ekspor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penguatan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err="1">
                <a:solidFill>
                  <a:schemeClr val="bg1"/>
                </a:solidFill>
                <a:latin typeface="Tw Cen MT" panose="020B0602020104020603" pitchFamily="34" charset="0"/>
              </a:rPr>
              <a:t>perlindungan</a:t>
            </a:r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 konsumen saja</a:t>
            </a:r>
            <a:r>
              <a:rPr lang="en-ID" sz="2400" b="1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tidak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cukup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mencapai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sasaran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OPD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Perlu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adanya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rencana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aksi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yang lain.</a:t>
            </a:r>
          </a:p>
        </p:txBody>
      </p:sp>
    </p:spTree>
    <p:extLst>
      <p:ext uri="{BB962C8B-B14F-4D97-AF65-F5344CB8AC3E}">
        <p14:creationId xmlns:p14="http://schemas.microsoft.com/office/powerpoint/2010/main" val="324847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254730-59FD-D0F7-DD44-19E66D1FD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0" y="3826114"/>
            <a:ext cx="11087662" cy="17811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F9ECF5-25C4-E283-4B5D-D094D2CD6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00" y="1253054"/>
            <a:ext cx="11115675" cy="1714500"/>
          </a:xfrm>
          <a:prstGeom prst="rect">
            <a:avLst/>
          </a:prstGeom>
        </p:spPr>
      </p:pic>
      <p:sp>
        <p:nvSpPr>
          <p:cNvPr id="24" name="Google Shape;229;p5">
            <a:extLst>
              <a:ext uri="{FF2B5EF4-FFF2-40B4-BE49-F238E27FC236}">
                <a16:creationId xmlns:a16="http://schemas.microsoft.com/office/drawing/2014/main" id="{4FCF1340-D199-4294-AC9C-EBCAB12A22C3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it-IT" sz="44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TARGET RENCANA AKSI DISESUAIKAN PER TRIWULAN</a:t>
            </a:r>
            <a:endParaRPr lang="en-US" sz="44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3752CD-3986-49DD-832F-D8E9BB2AD7D9}"/>
              </a:ext>
            </a:extLst>
          </p:cNvPr>
          <p:cNvSpPr/>
          <p:nvPr/>
        </p:nvSpPr>
        <p:spPr>
          <a:xfrm>
            <a:off x="9494982" y="2110303"/>
            <a:ext cx="2309091" cy="9042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4E4887-2B1E-41C8-8B19-B9CBFDE1E8FC}"/>
              </a:ext>
            </a:extLst>
          </p:cNvPr>
          <p:cNvSpPr txBox="1"/>
          <p:nvPr/>
        </p:nvSpPr>
        <p:spPr>
          <a:xfrm>
            <a:off x="1023963" y="3057752"/>
            <a:ext cx="1031032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Target rencana aksi seharusnya terdistribusi sampai triwulan IV (secara kumulatif)</a:t>
            </a:r>
            <a:endParaRPr lang="en-ID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75E9C-4754-9E3C-7703-4E2AA63C0E2D}"/>
              </a:ext>
            </a:extLst>
          </p:cNvPr>
          <p:cNvSpPr txBox="1"/>
          <p:nvPr/>
        </p:nvSpPr>
        <p:spPr>
          <a:xfrm>
            <a:off x="1023963" y="5774417"/>
            <a:ext cx="1031032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Target rencana aksi triwulan IV seharusnya sama dengan target tahunan </a:t>
            </a:r>
            <a:endParaRPr lang="en-ID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5C6FBB-74DB-5625-183E-B87814A98030}"/>
              </a:ext>
            </a:extLst>
          </p:cNvPr>
          <p:cNvSpPr/>
          <p:nvPr/>
        </p:nvSpPr>
        <p:spPr>
          <a:xfrm>
            <a:off x="6502400" y="4207735"/>
            <a:ext cx="1080656" cy="13972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B175A-FDFE-D125-26C4-6736C1F2D201}"/>
              </a:ext>
            </a:extLst>
          </p:cNvPr>
          <p:cNvSpPr/>
          <p:nvPr/>
        </p:nvSpPr>
        <p:spPr>
          <a:xfrm>
            <a:off x="10552183" y="4211783"/>
            <a:ext cx="1182692" cy="13972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2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9100E6-285A-4EAC-958B-A18EFAD3DF42}"/>
              </a:ext>
            </a:extLst>
          </p:cNvPr>
          <p:cNvSpPr/>
          <p:nvPr/>
        </p:nvSpPr>
        <p:spPr>
          <a:xfrm>
            <a:off x="557812" y="4198776"/>
            <a:ext cx="11134255" cy="2351314"/>
          </a:xfrm>
          <a:prstGeom prst="roundRect">
            <a:avLst>
              <a:gd name="adj" fmla="val 3572"/>
            </a:avLst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Google Shape;229;p5">
            <a:extLst>
              <a:ext uri="{FF2B5EF4-FFF2-40B4-BE49-F238E27FC236}">
                <a16:creationId xmlns:a16="http://schemas.microsoft.com/office/drawing/2014/main" id="{1FD296BB-D61C-416F-80DD-DB3F02272FB5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DATA DUKUNG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E596B-95DE-4485-BADD-E4ED29DA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3" y="1316958"/>
            <a:ext cx="11074151" cy="122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AF1A8C-8E8F-4DB8-948E-2552522E0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93" y="2532641"/>
            <a:ext cx="11191398" cy="1342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59DFF055-DE35-44AB-B615-7A4EBF7EB14B}"/>
              </a:ext>
            </a:extLst>
          </p:cNvPr>
          <p:cNvSpPr txBox="1">
            <a:spLocks/>
          </p:cNvSpPr>
          <p:nvPr/>
        </p:nvSpPr>
        <p:spPr>
          <a:xfrm>
            <a:off x="557812" y="3960815"/>
            <a:ext cx="5749681" cy="42092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kern="0" dirty="0">
                <a:solidFill>
                  <a:schemeClr val="bg1"/>
                </a:solidFill>
                <a:latin typeface="Tw Cen MT" panose="020B0602020104020603" pitchFamily="34" charset="0"/>
              </a:rPr>
              <a:t>Hal Yang </a:t>
            </a:r>
            <a:r>
              <a:rPr lang="en-US" sz="2000" b="1" kern="0" dirty="0" err="1">
                <a:solidFill>
                  <a:schemeClr val="bg1"/>
                </a:solidFill>
                <a:latin typeface="Tw Cen MT" panose="020B0602020104020603" pitchFamily="34" charset="0"/>
              </a:rPr>
              <a:t>Perlu</a:t>
            </a:r>
            <a:r>
              <a:rPr lang="en-US" sz="2000" b="1" kern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Tw Cen MT" panose="020B0602020104020603" pitchFamily="34" charset="0"/>
              </a:rPr>
              <a:t>Diperhatikan</a:t>
            </a:r>
            <a:r>
              <a:rPr lang="en-US" sz="2000" b="1" kern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Tw Cen MT" panose="020B0602020104020603" pitchFamily="34" charset="0"/>
              </a:rPr>
              <a:t>Terkait</a:t>
            </a:r>
            <a:r>
              <a:rPr lang="en-US" sz="2000" b="1" kern="0" dirty="0">
                <a:solidFill>
                  <a:schemeClr val="bg1"/>
                </a:solidFill>
                <a:latin typeface="Tw Cen MT" panose="020B0602020104020603" pitchFamily="34" charset="0"/>
              </a:rPr>
              <a:t> Data </a:t>
            </a:r>
            <a:r>
              <a:rPr lang="en-US" sz="2000" b="1" kern="0" dirty="0" err="1">
                <a:solidFill>
                  <a:schemeClr val="bg1"/>
                </a:solidFill>
                <a:latin typeface="Tw Cen MT" panose="020B0602020104020603" pitchFamily="34" charset="0"/>
              </a:rPr>
              <a:t>Dukung</a:t>
            </a:r>
            <a:endParaRPr lang="en-US" sz="2000" b="1" kern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9F8DFA-854C-4E51-9820-8F816132A282}"/>
              </a:ext>
            </a:extLst>
          </p:cNvPr>
          <p:cNvSpPr/>
          <p:nvPr/>
        </p:nvSpPr>
        <p:spPr>
          <a:xfrm>
            <a:off x="8516983" y="1313265"/>
            <a:ext cx="3175084" cy="411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DE6ADC-5C0E-46CF-9A81-203C2AF6AB0E}"/>
              </a:ext>
            </a:extLst>
          </p:cNvPr>
          <p:cNvSpPr/>
          <p:nvPr/>
        </p:nvSpPr>
        <p:spPr>
          <a:xfrm>
            <a:off x="7091473" y="2545721"/>
            <a:ext cx="4659218" cy="411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FB90C2-39D7-4D49-BB7B-DB9E766F2693}"/>
              </a:ext>
            </a:extLst>
          </p:cNvPr>
          <p:cNvSpPr txBox="1"/>
          <p:nvPr/>
        </p:nvSpPr>
        <p:spPr>
          <a:xfrm>
            <a:off x="712280" y="4404937"/>
            <a:ext cx="108854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2000" dirty="0" err="1">
                <a:latin typeface="Tw Cen MT" panose="020B0602020104020603" pitchFamily="34" charset="0"/>
              </a:rPr>
              <a:t>Mencantumkan</a:t>
            </a:r>
            <a:r>
              <a:rPr lang="en-ID" sz="2000" dirty="0">
                <a:latin typeface="Tw Cen MT" panose="020B0602020104020603" pitchFamily="34" charset="0"/>
              </a:rPr>
              <a:t> data </a:t>
            </a:r>
            <a:r>
              <a:rPr lang="en-ID" sz="2000" dirty="0" err="1">
                <a:latin typeface="Tw Cen MT" panose="020B0602020104020603" pitchFamily="34" charset="0"/>
              </a:rPr>
              <a:t>formulasi</a:t>
            </a:r>
            <a:r>
              <a:rPr lang="en-ID" sz="2000" dirty="0">
                <a:latin typeface="Tw Cen MT" panose="020B0602020104020603" pitchFamily="34" charset="0"/>
              </a:rPr>
              <a:t> masing-masing </a:t>
            </a:r>
            <a:r>
              <a:rPr lang="en-ID" sz="2000" dirty="0" err="1">
                <a:latin typeface="Tw Cen MT" panose="020B0602020104020603" pitchFamily="34" charset="0"/>
              </a:rPr>
              <a:t>indikator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rencana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aksi</a:t>
            </a:r>
            <a:r>
              <a:rPr lang="en-ID" sz="2000" dirty="0">
                <a:latin typeface="Tw Cen MT" panose="020B06020201040206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 dirty="0">
                <a:latin typeface="Tw Cen MT" panose="020B0602020104020603" pitchFamily="34" charset="0"/>
              </a:rPr>
              <a:t>Harus </a:t>
            </a:r>
            <a:r>
              <a:rPr lang="en-ID" sz="2000" dirty="0" err="1">
                <a:latin typeface="Tw Cen MT" panose="020B0602020104020603" pitchFamily="34" charset="0"/>
              </a:rPr>
              <a:t>ada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legalisasi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dari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Kepala</a:t>
            </a:r>
            <a:r>
              <a:rPr lang="en-ID" sz="2000" dirty="0">
                <a:latin typeface="Tw Cen MT" panose="020B0602020104020603" pitchFamily="34" charset="0"/>
              </a:rPr>
              <a:t> OPD.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 dirty="0" err="1">
                <a:latin typeface="Tw Cen MT" panose="020B0602020104020603" pitchFamily="34" charset="0"/>
              </a:rPr>
              <a:t>Hanya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fokus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kepada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capaian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indikator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rencana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aksi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saja</a:t>
            </a:r>
            <a:r>
              <a:rPr lang="en-ID" sz="2000" dirty="0">
                <a:latin typeface="Tw Cen MT" panose="020B06020201040206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 dirty="0" err="1">
                <a:latin typeface="Tw Cen MT" panose="020B0602020104020603" pitchFamily="34" charset="0"/>
              </a:rPr>
              <a:t>Dokumentasi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kegiatan</a:t>
            </a:r>
            <a:r>
              <a:rPr lang="en-ID" sz="2000" dirty="0">
                <a:latin typeface="Tw Cen MT" panose="020B06020201040206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 dirty="0" err="1">
                <a:latin typeface="Tw Cen MT" panose="020B0602020104020603" pitchFamily="34" charset="0"/>
              </a:rPr>
              <a:t>Apabila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ada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perubahan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rencana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aksi</a:t>
            </a:r>
            <a:r>
              <a:rPr lang="en-ID" sz="2000" dirty="0">
                <a:latin typeface="Tw Cen MT" panose="020B0602020104020603" pitchFamily="34" charset="0"/>
              </a:rPr>
              <a:t>, </a:t>
            </a:r>
            <a:r>
              <a:rPr lang="en-ID" sz="2000" dirty="0" err="1">
                <a:latin typeface="Tw Cen MT" panose="020B0602020104020603" pitchFamily="34" charset="0"/>
              </a:rPr>
              <a:t>maka</a:t>
            </a:r>
            <a:r>
              <a:rPr lang="en-ID" sz="2000" dirty="0">
                <a:latin typeface="Tw Cen MT" panose="020B0602020104020603" pitchFamily="34" charset="0"/>
              </a:rPr>
              <a:t> data </a:t>
            </a:r>
            <a:r>
              <a:rPr lang="en-ID" sz="2000" dirty="0" err="1">
                <a:latin typeface="Tw Cen MT" panose="020B0602020104020603" pitchFamily="34" charset="0"/>
              </a:rPr>
              <a:t>capaian</a:t>
            </a:r>
            <a:r>
              <a:rPr lang="en-ID" sz="2000" dirty="0">
                <a:latin typeface="Tw Cen MT" panose="020B0602020104020603" pitchFamily="34" charset="0"/>
              </a:rPr>
              <a:t> TW I dan II </a:t>
            </a:r>
            <a:r>
              <a:rPr lang="en-ID" sz="2000" dirty="0" err="1">
                <a:latin typeface="Tw Cen MT" panose="020B0602020104020603" pitchFamily="34" charset="0"/>
              </a:rPr>
              <a:t>dimasukkan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ke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dalam</a:t>
            </a:r>
            <a:r>
              <a:rPr lang="en-ID" sz="2000" dirty="0">
                <a:latin typeface="Tw Cen MT" panose="020B0602020104020603" pitchFamily="34" charset="0"/>
              </a:rPr>
              <a:t> data </a:t>
            </a:r>
            <a:r>
              <a:rPr lang="en-ID" sz="2000" dirty="0" err="1">
                <a:latin typeface="Tw Cen MT" panose="020B0602020104020603" pitchFamily="34" charset="0"/>
              </a:rPr>
              <a:t>dukung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>
                <a:latin typeface="Tw Cen MT" panose="020B0602020104020603" pitchFamily="34" charset="0"/>
              </a:rPr>
              <a:t>TW 3.</a:t>
            </a:r>
            <a:endParaRPr lang="en-ID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5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4DD5179-5E77-4F09-9933-EEE88F0B68A8}"/>
              </a:ext>
            </a:extLst>
          </p:cNvPr>
          <p:cNvSpPr/>
          <p:nvPr/>
        </p:nvSpPr>
        <p:spPr>
          <a:xfrm>
            <a:off x="7071207" y="3063240"/>
            <a:ext cx="3817773" cy="83820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38AD2DE-CD32-41F9-B652-3B705BA089CE}"/>
              </a:ext>
            </a:extLst>
          </p:cNvPr>
          <p:cNvSpPr/>
          <p:nvPr/>
        </p:nvSpPr>
        <p:spPr>
          <a:xfrm>
            <a:off x="2267513" y="3366791"/>
            <a:ext cx="2546147" cy="59635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D084CC-50E9-4108-B204-61B32DB99665}"/>
              </a:ext>
            </a:extLst>
          </p:cNvPr>
          <p:cNvSpPr/>
          <p:nvPr/>
        </p:nvSpPr>
        <p:spPr>
          <a:xfrm>
            <a:off x="1419758" y="4556761"/>
            <a:ext cx="4253817" cy="614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4D424F9-80EA-42A5-B375-7943606952AF}"/>
              </a:ext>
            </a:extLst>
          </p:cNvPr>
          <p:cNvSpPr/>
          <p:nvPr/>
        </p:nvSpPr>
        <p:spPr>
          <a:xfrm>
            <a:off x="1586989" y="4605306"/>
            <a:ext cx="502920" cy="50292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254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D8CCD17-B9B1-4FAE-AEE6-D123355A9AC6}"/>
              </a:ext>
            </a:extLst>
          </p:cNvPr>
          <p:cNvSpPr/>
          <p:nvPr/>
        </p:nvSpPr>
        <p:spPr>
          <a:xfrm>
            <a:off x="2427364" y="4605306"/>
            <a:ext cx="502920" cy="50292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254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DF25E80-91CC-475A-9D10-5238DD378D7E}"/>
              </a:ext>
            </a:extLst>
          </p:cNvPr>
          <p:cNvSpPr/>
          <p:nvPr/>
        </p:nvSpPr>
        <p:spPr>
          <a:xfrm>
            <a:off x="3283579" y="4605306"/>
            <a:ext cx="502920" cy="50292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254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0F8A83C-C9E3-4214-AE4C-44B1755DDF35}"/>
              </a:ext>
            </a:extLst>
          </p:cNvPr>
          <p:cNvSpPr/>
          <p:nvPr/>
        </p:nvSpPr>
        <p:spPr>
          <a:xfrm>
            <a:off x="4161434" y="4605306"/>
            <a:ext cx="502920" cy="50292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254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96955E8-6C7F-421C-A0D8-54E2E62FBFEC}"/>
              </a:ext>
            </a:extLst>
          </p:cNvPr>
          <p:cNvSpPr/>
          <p:nvPr/>
        </p:nvSpPr>
        <p:spPr>
          <a:xfrm>
            <a:off x="5009467" y="4605306"/>
            <a:ext cx="502920" cy="50292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254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A84EA87-FF85-45B3-8ACB-464D5C49C375}"/>
              </a:ext>
            </a:extLst>
          </p:cNvPr>
          <p:cNvSpPr/>
          <p:nvPr/>
        </p:nvSpPr>
        <p:spPr>
          <a:xfrm>
            <a:off x="2434596" y="3398520"/>
            <a:ext cx="502920" cy="50292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5757DB2-6A51-46AC-AD02-BB1C636C9297}"/>
              </a:ext>
            </a:extLst>
          </p:cNvPr>
          <p:cNvSpPr/>
          <p:nvPr/>
        </p:nvSpPr>
        <p:spPr>
          <a:xfrm>
            <a:off x="3289127" y="3398520"/>
            <a:ext cx="502920" cy="50292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F7F1AF3-BC4A-4F0B-8DBC-9E7322216734}"/>
              </a:ext>
            </a:extLst>
          </p:cNvPr>
          <p:cNvSpPr/>
          <p:nvPr/>
        </p:nvSpPr>
        <p:spPr>
          <a:xfrm>
            <a:off x="4143658" y="3398520"/>
            <a:ext cx="502920" cy="50292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4" name="Google Shape;229;p5">
            <a:extLst>
              <a:ext uri="{FF2B5EF4-FFF2-40B4-BE49-F238E27FC236}">
                <a16:creationId xmlns:a16="http://schemas.microsoft.com/office/drawing/2014/main" id="{BEC1C8C3-A5CC-488F-97E9-B2D3E4CAEE8C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TINDAK LANJUT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C64F81CB-8192-49AD-8F66-B2040335F95D}"/>
              </a:ext>
            </a:extLst>
          </p:cNvPr>
          <p:cNvSpPr/>
          <p:nvPr/>
        </p:nvSpPr>
        <p:spPr>
          <a:xfrm>
            <a:off x="4813660" y="3366792"/>
            <a:ext cx="2153199" cy="181968"/>
          </a:xfrm>
          <a:prstGeom prst="rightArrow">
            <a:avLst/>
          </a:prstGeom>
          <a:solidFill>
            <a:srgbClr val="002060"/>
          </a:solidFill>
          <a:ln w="25400" cap="flat" cmpd="sng" algn="ctr">
            <a:solidFill>
              <a:srgbClr val="4472C4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0B0225BB-9630-4BAD-8F77-0EE99981006F}"/>
              </a:ext>
            </a:extLst>
          </p:cNvPr>
          <p:cNvSpPr/>
          <p:nvPr/>
        </p:nvSpPr>
        <p:spPr>
          <a:xfrm>
            <a:off x="5673575" y="4735996"/>
            <a:ext cx="2123980" cy="181968"/>
          </a:xfrm>
          <a:prstGeom prst="rightArrow">
            <a:avLst/>
          </a:prstGeom>
          <a:solidFill>
            <a:srgbClr val="002060"/>
          </a:solidFill>
          <a:ln w="25400" cap="flat" cmpd="sng" algn="ctr">
            <a:solidFill>
              <a:srgbClr val="4472C4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A886C16C-5CDE-4708-9DD7-B997D0C7B8C3}"/>
              </a:ext>
            </a:extLst>
          </p:cNvPr>
          <p:cNvSpPr txBox="1">
            <a:spLocks/>
          </p:cNvSpPr>
          <p:nvPr/>
        </p:nvSpPr>
        <p:spPr>
          <a:xfrm>
            <a:off x="7935921" y="4575519"/>
            <a:ext cx="4072231" cy="112859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endParaRPr lang="en-US" sz="1500" kern="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B41BD48-B720-475D-BA64-603BE4A5B595}"/>
              </a:ext>
            </a:extLst>
          </p:cNvPr>
          <p:cNvSpPr txBox="1"/>
          <p:nvPr/>
        </p:nvSpPr>
        <p:spPr>
          <a:xfrm>
            <a:off x="526600" y="1214706"/>
            <a:ext cx="6134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1" dirty="0">
                <a:latin typeface="Tw Cen MT" panose="020B0602020104020603" pitchFamily="34" charset="0"/>
              </a:rPr>
              <a:t>SEPTEMBER 2023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18B440A-8B94-4287-91C2-C905BAC3C838}"/>
              </a:ext>
            </a:extLst>
          </p:cNvPr>
          <p:cNvSpPr txBox="1"/>
          <p:nvPr/>
        </p:nvSpPr>
        <p:spPr>
          <a:xfrm>
            <a:off x="466719" y="5493871"/>
            <a:ext cx="61366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>
                <a:latin typeface="Tw Cen MT" panose="020B0602020104020603" pitchFamily="34" charset="0"/>
              </a:rPr>
              <a:t>OPD </a:t>
            </a:r>
            <a:r>
              <a:rPr lang="en-ID" sz="2000" dirty="0" err="1">
                <a:latin typeface="Tw Cen MT" panose="020B0602020104020603" pitchFamily="34" charset="0"/>
              </a:rPr>
              <a:t>perlu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b="1" dirty="0" err="1">
                <a:latin typeface="Tw Cen MT" panose="020B0602020104020603" pitchFamily="34" charset="0"/>
              </a:rPr>
              <a:t>menyesuaikan</a:t>
            </a:r>
            <a:r>
              <a:rPr lang="en-ID" sz="2000" b="1" dirty="0">
                <a:latin typeface="Tw Cen MT" panose="020B0602020104020603" pitchFamily="34" charset="0"/>
              </a:rPr>
              <a:t> </a:t>
            </a:r>
            <a:r>
              <a:rPr lang="en-ID" sz="2000" b="1" dirty="0" err="1">
                <a:latin typeface="Tw Cen MT" panose="020B0602020104020603" pitchFamily="34" charset="0"/>
              </a:rPr>
              <a:t>rencana</a:t>
            </a:r>
            <a:r>
              <a:rPr lang="en-ID" sz="2000" b="1" dirty="0">
                <a:latin typeface="Tw Cen MT" panose="020B0602020104020603" pitchFamily="34" charset="0"/>
              </a:rPr>
              <a:t> </a:t>
            </a:r>
            <a:r>
              <a:rPr lang="en-ID" sz="2000" b="1" dirty="0" err="1">
                <a:latin typeface="Tw Cen MT" panose="020B0602020104020603" pitchFamily="34" charset="0"/>
              </a:rPr>
              <a:t>aksi</a:t>
            </a:r>
            <a:r>
              <a:rPr lang="en-ID" sz="2000" b="1" dirty="0">
                <a:latin typeface="Tw Cen MT" panose="020B0602020104020603" pitchFamily="34" charset="0"/>
              </a:rPr>
              <a:t> TW IV </a:t>
            </a:r>
            <a:r>
              <a:rPr lang="en-ID" sz="2000" b="1" dirty="0" err="1">
                <a:latin typeface="Tw Cen MT" panose="020B0602020104020603" pitchFamily="34" charset="0"/>
              </a:rPr>
              <a:t>sesuai</a:t>
            </a:r>
            <a:r>
              <a:rPr lang="en-ID" sz="2000" b="1" dirty="0">
                <a:latin typeface="Tw Cen MT" panose="020B0602020104020603" pitchFamily="34" charset="0"/>
              </a:rPr>
              <a:t> </a:t>
            </a:r>
            <a:r>
              <a:rPr lang="en-ID" sz="2000" b="1" dirty="0" err="1">
                <a:latin typeface="Tw Cen MT" panose="020B0602020104020603" pitchFamily="34" charset="0"/>
              </a:rPr>
              <a:t>kaidah</a:t>
            </a:r>
            <a:r>
              <a:rPr lang="en-ID" sz="2000" dirty="0">
                <a:latin typeface="Tw Cen MT" panose="020B0602020104020603" pitchFamily="34" charset="0"/>
              </a:rPr>
              <a:t> yang </a:t>
            </a:r>
            <a:r>
              <a:rPr lang="en-ID" sz="2000" dirty="0" err="1">
                <a:latin typeface="Tw Cen MT" panose="020B0602020104020603" pitchFamily="34" charset="0"/>
              </a:rPr>
              <a:t>benar</a:t>
            </a:r>
            <a:r>
              <a:rPr lang="en-ID" sz="2000" dirty="0">
                <a:latin typeface="Tw Cen MT" panose="020B0602020104020603" pitchFamily="34" charset="0"/>
              </a:rPr>
              <a:t> dan juga </a:t>
            </a:r>
            <a:r>
              <a:rPr lang="en-ID" sz="2000" b="1" dirty="0" err="1">
                <a:latin typeface="Tw Cen MT" panose="020B0602020104020603" pitchFamily="34" charset="0"/>
              </a:rPr>
              <a:t>menyesuaikannya</a:t>
            </a:r>
            <a:r>
              <a:rPr lang="en-ID" sz="2000" b="1" dirty="0">
                <a:latin typeface="Tw Cen MT" panose="020B0602020104020603" pitchFamily="34" charset="0"/>
              </a:rPr>
              <a:t> </a:t>
            </a:r>
            <a:r>
              <a:rPr lang="en-ID" sz="2000" b="1" dirty="0" err="1">
                <a:latin typeface="Tw Cen MT" panose="020B0602020104020603" pitchFamily="34" charset="0"/>
              </a:rPr>
              <a:t>dengan</a:t>
            </a:r>
            <a:r>
              <a:rPr lang="en-ID" sz="2000" b="1" dirty="0">
                <a:latin typeface="Tw Cen MT" panose="020B0602020104020603" pitchFamily="34" charset="0"/>
              </a:rPr>
              <a:t> </a:t>
            </a:r>
            <a:r>
              <a:rPr lang="en-ID" sz="2000" b="1" dirty="0" err="1">
                <a:latin typeface="Tw Cen MT" panose="020B0602020104020603" pitchFamily="34" charset="0"/>
              </a:rPr>
              <a:t>Perjanjian</a:t>
            </a:r>
            <a:r>
              <a:rPr lang="en-ID" sz="2000" b="1" dirty="0">
                <a:latin typeface="Tw Cen MT" panose="020B0602020104020603" pitchFamily="34" charset="0"/>
              </a:rPr>
              <a:t> </a:t>
            </a:r>
            <a:r>
              <a:rPr lang="en-ID" sz="2000" b="1" dirty="0" err="1">
                <a:latin typeface="Tw Cen MT" panose="020B0602020104020603" pitchFamily="34" charset="0"/>
              </a:rPr>
              <a:t>Kerja</a:t>
            </a:r>
            <a:r>
              <a:rPr lang="en-ID" sz="2000" b="1" dirty="0">
                <a:latin typeface="Tw Cen MT" panose="020B0602020104020603" pitchFamily="34" charset="0"/>
              </a:rPr>
              <a:t> </a:t>
            </a:r>
            <a:r>
              <a:rPr lang="en-ID" sz="2000" b="1" dirty="0" err="1">
                <a:latin typeface="Tw Cen MT" panose="020B0602020104020603" pitchFamily="34" charset="0"/>
              </a:rPr>
              <a:t>Perubahan</a:t>
            </a:r>
            <a:endParaRPr lang="en-ID" sz="2000" b="1" dirty="0">
              <a:latin typeface="Tw Cen MT" panose="020B0602020104020603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ED91A3-337E-45F5-8FCB-4156CE893EB8}"/>
              </a:ext>
            </a:extLst>
          </p:cNvPr>
          <p:cNvSpPr txBox="1"/>
          <p:nvPr/>
        </p:nvSpPr>
        <p:spPr>
          <a:xfrm>
            <a:off x="7192014" y="3172882"/>
            <a:ext cx="3529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w Cen MT" panose="020B0602020104020603" pitchFamily="34" charset="0"/>
              </a:rPr>
              <a:t>Perbaikan data dukung realisasi rencana aksi TW II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62A87BF-AA09-48CB-B792-CACB5CE87175}"/>
              </a:ext>
            </a:extLst>
          </p:cNvPr>
          <p:cNvSpPr txBox="1"/>
          <p:nvPr/>
        </p:nvSpPr>
        <p:spPr>
          <a:xfrm>
            <a:off x="8016239" y="4646561"/>
            <a:ext cx="3898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Tw Cen MT" panose="020B0602020104020603" pitchFamily="34" charset="0"/>
              </a:rPr>
              <a:t>Input </a:t>
            </a:r>
            <a:r>
              <a:rPr lang="en-ID" dirty="0" err="1">
                <a:latin typeface="Tw Cen MT" panose="020B0602020104020603" pitchFamily="34" charset="0"/>
              </a:rPr>
              <a:t>realisasi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rencana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aksi</a:t>
            </a:r>
            <a:r>
              <a:rPr lang="en-ID" dirty="0">
                <a:latin typeface="Tw Cen MT" panose="020B0602020104020603" pitchFamily="34" charset="0"/>
              </a:rPr>
              <a:t> TW III </a:t>
            </a:r>
          </a:p>
          <a:p>
            <a:r>
              <a:rPr lang="en-ID" dirty="0">
                <a:latin typeface="Tw Cen MT" panose="020B0602020104020603" pitchFamily="34" charset="0"/>
              </a:rPr>
              <a:t>Masing-masing OPD </a:t>
            </a:r>
            <a:r>
              <a:rPr lang="en-ID" dirty="0" err="1">
                <a:latin typeface="Tw Cen MT" panose="020B0602020104020603" pitchFamily="34" charset="0"/>
              </a:rPr>
              <a:t>intens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berkoordinasi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verifikatornya</a:t>
            </a:r>
            <a:endParaRPr lang="en-ID" dirty="0">
              <a:latin typeface="Tw Cen MT" panose="020B0602020104020603" pitchFamily="34" charset="0"/>
            </a:endParaRPr>
          </a:p>
        </p:txBody>
      </p:sp>
      <p:graphicFrame>
        <p:nvGraphicFramePr>
          <p:cNvPr id="67" name="Table 5">
            <a:extLst>
              <a:ext uri="{FF2B5EF4-FFF2-40B4-BE49-F238E27FC236}">
                <a16:creationId xmlns:a16="http://schemas.microsoft.com/office/drawing/2014/main" id="{9115760F-E68F-456C-9B25-C66BFD83C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67665"/>
              </p:ext>
            </p:extLst>
          </p:nvPr>
        </p:nvGraphicFramePr>
        <p:xfrm>
          <a:off x="559296" y="1789952"/>
          <a:ext cx="6084100" cy="3377195"/>
        </p:xfrm>
        <a:graphic>
          <a:graphicData uri="http://schemas.openxmlformats.org/drawingml/2006/table">
            <a:tbl>
              <a:tblPr firstRow="1" bandRow="1"/>
              <a:tblGrid>
                <a:gridCol w="851918">
                  <a:extLst>
                    <a:ext uri="{9D8B030D-6E8A-4147-A177-3AD203B41FA5}">
                      <a16:colId xmlns:a16="http://schemas.microsoft.com/office/drawing/2014/main" val="3567869319"/>
                    </a:ext>
                  </a:extLst>
                </a:gridCol>
                <a:gridCol w="851918">
                  <a:extLst>
                    <a:ext uri="{9D8B030D-6E8A-4147-A177-3AD203B41FA5}">
                      <a16:colId xmlns:a16="http://schemas.microsoft.com/office/drawing/2014/main" val="1749164979"/>
                    </a:ext>
                  </a:extLst>
                </a:gridCol>
                <a:gridCol w="851918">
                  <a:extLst>
                    <a:ext uri="{9D8B030D-6E8A-4147-A177-3AD203B41FA5}">
                      <a16:colId xmlns:a16="http://schemas.microsoft.com/office/drawing/2014/main" val="4153342035"/>
                    </a:ext>
                  </a:extLst>
                </a:gridCol>
                <a:gridCol w="851918">
                  <a:extLst>
                    <a:ext uri="{9D8B030D-6E8A-4147-A177-3AD203B41FA5}">
                      <a16:colId xmlns:a16="http://schemas.microsoft.com/office/drawing/2014/main" val="2138958837"/>
                    </a:ext>
                  </a:extLst>
                </a:gridCol>
                <a:gridCol w="851918">
                  <a:extLst>
                    <a:ext uri="{9D8B030D-6E8A-4147-A177-3AD203B41FA5}">
                      <a16:colId xmlns:a16="http://schemas.microsoft.com/office/drawing/2014/main" val="249818906"/>
                    </a:ext>
                  </a:extLst>
                </a:gridCol>
                <a:gridCol w="851918">
                  <a:extLst>
                    <a:ext uri="{9D8B030D-6E8A-4147-A177-3AD203B41FA5}">
                      <a16:colId xmlns:a16="http://schemas.microsoft.com/office/drawing/2014/main" val="146370326"/>
                    </a:ext>
                  </a:extLst>
                </a:gridCol>
                <a:gridCol w="972592">
                  <a:extLst>
                    <a:ext uri="{9D8B030D-6E8A-4147-A177-3AD203B41FA5}">
                      <a16:colId xmlns:a16="http://schemas.microsoft.com/office/drawing/2014/main" val="906145625"/>
                    </a:ext>
                  </a:extLst>
                </a:gridCol>
              </a:tblGrid>
              <a:tr h="313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Senin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Selasa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Rabu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Kamis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Jumat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Sabtu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Minggu</a:t>
                      </a:r>
                      <a:endParaRPr lang="en-US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37286"/>
                  </a:ext>
                </a:extLst>
              </a:tr>
              <a:tr h="602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629141"/>
                  </a:ext>
                </a:extLst>
              </a:tr>
              <a:tr h="602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884652"/>
                  </a:ext>
                </a:extLst>
              </a:tr>
              <a:tr h="602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147511"/>
                  </a:ext>
                </a:extLst>
              </a:tr>
              <a:tr h="602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237011"/>
                  </a:ext>
                </a:extLst>
              </a:tr>
              <a:tr h="602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24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91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;p5">
            <a:extLst>
              <a:ext uri="{FF2B5EF4-FFF2-40B4-BE49-F238E27FC236}">
                <a16:creationId xmlns:a16="http://schemas.microsoft.com/office/drawing/2014/main" id="{2AB3C36F-F77E-46FD-AACF-76D63D6AC78A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FORMAT DATA DUKUNG (1)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CA7BEA-9F68-4D7D-A9F2-7DBE77351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9" b="93156"/>
          <a:stretch/>
        </p:blipFill>
        <p:spPr>
          <a:xfrm>
            <a:off x="726630" y="1105507"/>
            <a:ext cx="11105178" cy="369332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8DB956-D30D-C267-93DB-EB8973884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7" b="14667"/>
          <a:stretch/>
        </p:blipFill>
        <p:spPr>
          <a:xfrm>
            <a:off x="1301817" y="1844920"/>
            <a:ext cx="10142931" cy="471341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A8D00-E6FB-36DE-F0C0-31E2D41C4431}"/>
              </a:ext>
            </a:extLst>
          </p:cNvPr>
          <p:cNvSpPr txBox="1"/>
          <p:nvPr/>
        </p:nvSpPr>
        <p:spPr>
          <a:xfrm>
            <a:off x="1519084" y="1474839"/>
            <a:ext cx="943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Sasaran</a:t>
            </a:r>
            <a:r>
              <a:rPr lang="en-US" dirty="0"/>
              <a:t>: </a:t>
            </a:r>
            <a:r>
              <a:rPr lang="en-US" dirty="0" err="1"/>
              <a:t>Meningkatnya</a:t>
            </a:r>
            <a:r>
              <a:rPr lang="en-US" dirty="0"/>
              <a:t> Kinerja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Daerah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81C0B3-1FAC-01F4-B95B-8ED65CD18243}"/>
              </a:ext>
            </a:extLst>
          </p:cNvPr>
          <p:cNvSpPr/>
          <p:nvPr/>
        </p:nvSpPr>
        <p:spPr>
          <a:xfrm>
            <a:off x="1154337" y="1105507"/>
            <a:ext cx="10242969" cy="5452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;p5">
            <a:extLst>
              <a:ext uri="{FF2B5EF4-FFF2-40B4-BE49-F238E27FC236}">
                <a16:creationId xmlns:a16="http://schemas.microsoft.com/office/drawing/2014/main" id="{2AB3C36F-F77E-46FD-AACF-76D63D6AC78A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FORMAT DATA DUKUNG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FEE30-DB9F-4BCD-B37D-6C57A0A13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50" t="162" r="-3159" b="-242"/>
          <a:stretch/>
        </p:blipFill>
        <p:spPr>
          <a:xfrm>
            <a:off x="3525795" y="1006764"/>
            <a:ext cx="514041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;p5">
            <a:extLst>
              <a:ext uri="{FF2B5EF4-FFF2-40B4-BE49-F238E27FC236}">
                <a16:creationId xmlns:a16="http://schemas.microsoft.com/office/drawing/2014/main" id="{E6D288B2-B96D-4D08-A22F-9D8A5FE0A1AC}"/>
              </a:ext>
            </a:extLst>
          </p:cNvPr>
          <p:cNvSpPr txBox="1"/>
          <p:nvPr/>
        </p:nvSpPr>
        <p:spPr>
          <a:xfrm>
            <a:off x="647214" y="0"/>
            <a:ext cx="11059648" cy="126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TIM PENDAMPING VERIFIKATOR RENCANA AKSI</a:t>
            </a:r>
            <a:br>
              <a:rPr lang="en-US" sz="36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36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(PERUBAHAN)</a:t>
            </a: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DF8E9C63-8113-452D-AA1F-34764DA44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11431"/>
              </p:ext>
            </p:extLst>
          </p:nvPr>
        </p:nvGraphicFramePr>
        <p:xfrm>
          <a:off x="338355" y="1183329"/>
          <a:ext cx="11677365" cy="5562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585">
                  <a:extLst>
                    <a:ext uri="{9D8B030D-6E8A-4147-A177-3AD203B41FA5}">
                      <a16:colId xmlns:a16="http://schemas.microsoft.com/office/drawing/2014/main" val="1275860923"/>
                    </a:ext>
                  </a:extLst>
                </a:gridCol>
                <a:gridCol w="4196090">
                  <a:extLst>
                    <a:ext uri="{9D8B030D-6E8A-4147-A177-3AD203B41FA5}">
                      <a16:colId xmlns:a16="http://schemas.microsoft.com/office/drawing/2014/main" val="2542989055"/>
                    </a:ext>
                  </a:extLst>
                </a:gridCol>
                <a:gridCol w="6999690">
                  <a:extLst>
                    <a:ext uri="{9D8B030D-6E8A-4147-A177-3AD203B41FA5}">
                      <a16:colId xmlns:a16="http://schemas.microsoft.com/office/drawing/2014/main" val="4150279387"/>
                    </a:ext>
                  </a:extLst>
                </a:gridCol>
              </a:tblGrid>
              <a:tr h="344622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NAMA VERIFIKATOR BAPPEDA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OPD YANG DIAMPU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25642"/>
                  </a:ext>
                </a:extLst>
              </a:tr>
              <a:tr h="35320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7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Budi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Prakosa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ST, MT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Pengarah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209447"/>
                  </a:ext>
                </a:extLst>
              </a:tr>
              <a:tr h="3126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7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Sugeng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Hartanto,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S.Sos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MT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3" marR="0" indent="-238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Penanggung Jawab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126063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Nur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Laela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Fitriani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S.Stat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Koordinator Rumpun Pemsosbud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69936"/>
                  </a:ext>
                </a:extLst>
              </a:tr>
              <a:tr h="48828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4</a:t>
                      </a:r>
                    </a:p>
                    <a:p>
                      <a:pPr marL="0" marR="0" indent="793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Anisa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Nursatyani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Bookman Old Style" panose="02050604050505020204" pitchFamily="18" charset="0"/>
                        <a:buNone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16 Kecamatan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98682"/>
                  </a:ext>
                </a:extLst>
              </a:tr>
              <a:tr h="12448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Agus Ananto Widodo, S.AP, M.AP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Perencanaan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Pembangunan Daerah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Badan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Kepegawaian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Pendidikan dan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Pelatihan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Dinas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Kependudukan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dan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Catatan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Sipil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Dinas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Komunikasi</a:t>
                      </a: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Informasi, Statistik, 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dan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Persandian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Satuan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Polisi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Pamong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Praja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793841"/>
                  </a:ext>
                </a:extLst>
              </a:tr>
              <a:tr h="992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Muhammad Syofi'i, M.Sos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Sekretariat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Daerah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Sekretariat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DPRD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Inspektorat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Kesatuan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Bangsa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Politik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009406"/>
                  </a:ext>
                </a:extLst>
              </a:tr>
              <a:tr h="1497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Yuli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Astuti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S.Kom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Pendidikan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Sosial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Kesehatan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Rumah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Sakit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Wongsonegoro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Tenaga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Kerja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Pengendalian Penduduk dan K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eluarga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Berencana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86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5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29;p5">
            <a:extLst>
              <a:ext uri="{FF2B5EF4-FFF2-40B4-BE49-F238E27FC236}">
                <a16:creationId xmlns:a16="http://schemas.microsoft.com/office/drawing/2014/main" id="{170E13BA-1892-4B49-9D9C-8576085BCF32}"/>
              </a:ext>
            </a:extLst>
          </p:cNvPr>
          <p:cNvSpPr txBox="1"/>
          <p:nvPr/>
        </p:nvSpPr>
        <p:spPr>
          <a:xfrm>
            <a:off x="647214" y="0"/>
            <a:ext cx="11059648" cy="126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TIM PENDAMPINGAN VERIFIKATOR RENCANA AKSI</a:t>
            </a:r>
            <a:br>
              <a:rPr lang="en-US" sz="36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36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(PERUBAHAN)</a:t>
            </a:r>
          </a:p>
        </p:txBody>
      </p:sp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0BE9DC17-79C3-442A-B2ED-04603154A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48062"/>
              </p:ext>
            </p:extLst>
          </p:nvPr>
        </p:nvGraphicFramePr>
        <p:xfrm>
          <a:off x="485138" y="1168539"/>
          <a:ext cx="11551919" cy="562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412">
                  <a:extLst>
                    <a:ext uri="{9D8B030D-6E8A-4147-A177-3AD203B41FA5}">
                      <a16:colId xmlns:a16="http://schemas.microsoft.com/office/drawing/2014/main" val="1275860923"/>
                    </a:ext>
                  </a:extLst>
                </a:gridCol>
                <a:gridCol w="4151012">
                  <a:extLst>
                    <a:ext uri="{9D8B030D-6E8A-4147-A177-3AD203B41FA5}">
                      <a16:colId xmlns:a16="http://schemas.microsoft.com/office/drawing/2014/main" val="2542989055"/>
                    </a:ext>
                  </a:extLst>
                </a:gridCol>
                <a:gridCol w="6924495">
                  <a:extLst>
                    <a:ext uri="{9D8B030D-6E8A-4147-A177-3AD203B41FA5}">
                      <a16:colId xmlns:a16="http://schemas.microsoft.com/office/drawing/2014/main" val="4150279387"/>
                    </a:ext>
                  </a:extLst>
                </a:gridCol>
              </a:tblGrid>
              <a:tr h="32437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NAMA VERIFIKATOR BAPPEDA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OPD YANG DIAMPU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25642"/>
                  </a:ext>
                </a:extLst>
              </a:tr>
              <a:tr h="69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Hafidz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Hening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Waskito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SE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Pemberdayaan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Perempuan 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Perlindungan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Anak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Arsip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 </a:t>
                      </a: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Perpustakaan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Kepemudaan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Olah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209447"/>
                  </a:ext>
                </a:extLst>
              </a:tr>
              <a:tr h="26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Wahyu Kartika Rukmi, ST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Koordinator </a:t>
                      </a:r>
                      <a:r>
                        <a:rPr lang="id-ID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Rumpun Perekonomian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126063"/>
                  </a:ext>
                </a:extLst>
              </a:tr>
              <a:tr h="69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Dewangga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Riwicaksana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SE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Pengelolaan Keuangan dan Aset Daerah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Pendapatan Daerah 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Penanaman Modal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elayanan 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erpadu 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atu 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intu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69936"/>
                  </a:ext>
                </a:extLst>
              </a:tr>
              <a:tr h="69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Arya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Pradana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Pertanian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Perikanan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Ketahanan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Pangan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98682"/>
                  </a:ext>
                </a:extLst>
              </a:tr>
              <a:tr h="93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Fidyastina, SE, Sy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Koperasi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Usaha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Mikro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Kebudayaan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Pariwisata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Perdagangan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Perindustrian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793841"/>
                  </a:ext>
                </a:extLst>
              </a:tr>
              <a:tr h="22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Nanik Setyowati, ST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Koordinator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Rumpun Infrastruktur dan Pengembangan Wilayah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009406"/>
                  </a:ext>
                </a:extLst>
              </a:tr>
              <a:tr h="459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Muhammad Dimas Irsyadi, S.ST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Pekerjaan Umum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Perhubungan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861600"/>
                  </a:ext>
                </a:extLst>
              </a:tr>
              <a:tr h="459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Rini Setyaningsih, ST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Perumahan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Kawasan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Permukiman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Pemadam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Kebakaran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28608"/>
                  </a:ext>
                </a:extLst>
              </a:tr>
              <a:tr h="69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Melody Kinanti Kristiani, ST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Penataan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Ruang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Lingkungan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Hidup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Penanggulangan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Bencana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Daerah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965810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B1F4CE8F-2DEB-4148-A0C4-888574C6FFC2}"/>
              </a:ext>
            </a:extLst>
          </p:cNvPr>
          <p:cNvSpPr/>
          <p:nvPr/>
        </p:nvSpPr>
        <p:spPr>
          <a:xfrm>
            <a:off x="485138" y="5608320"/>
            <a:ext cx="8242302" cy="12149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46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/>
          <p:nvPr/>
        </p:nvSpPr>
        <p:spPr>
          <a:xfrm>
            <a:off x="647214" y="529452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PENILAIAN KINERJA ORGANISASI YANG BERIMPLIKASI TERHADAP PEMBAYARAN TPP 2023</a:t>
            </a:r>
            <a:endParaRPr sz="2000" b="1" i="0" u="none" strike="noStrike" cap="none" dirty="0">
              <a:solidFill>
                <a:srgbClr val="E36C09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229;p5">
            <a:extLst>
              <a:ext uri="{FF2B5EF4-FFF2-40B4-BE49-F238E27FC236}">
                <a16:creationId xmlns:a16="http://schemas.microsoft.com/office/drawing/2014/main" id="{C2D76C71-E716-FDD5-F001-1D02E20043C4}"/>
              </a:ext>
            </a:extLst>
          </p:cNvPr>
          <p:cNvSpPr txBox="1"/>
          <p:nvPr/>
        </p:nvSpPr>
        <p:spPr>
          <a:xfrm>
            <a:off x="517676" y="1804184"/>
            <a:ext cx="11674324" cy="377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ASPEK:</a:t>
            </a:r>
            <a:endParaRPr lang="en-US" sz="2800" b="1" dirty="0">
              <a:solidFill>
                <a:schemeClr val="tx1"/>
              </a:solidFill>
              <a:latin typeface="Tw Cen MT" panose="020B0602020104020603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Pencapaian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SAKIP OPD (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Tahunan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Pencapaian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PMPRB OPD (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Tahunan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en-US" sz="2400" i="0" u="none" strike="noStrike" cap="none" dirty="0" err="1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Capaian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IKU OPD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Tahunan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Triwulanan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Tahunan</a:t>
            </a:r>
            <a:r>
              <a:rPr lang="en-US" sz="2400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menggunakan</a:t>
            </a:r>
            <a:r>
              <a:rPr lang="en-US" sz="2400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capaian</a:t>
            </a:r>
            <a:r>
              <a:rPr lang="en-US" sz="2400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IKU akhir tahun untuk </a:t>
            </a:r>
            <a:r>
              <a:rPr lang="en-US" sz="2400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pemberian</a:t>
            </a:r>
            <a:r>
              <a:rPr lang="en-US" sz="2400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TPP Jan, Feb, &amp; </a:t>
            </a:r>
            <a:r>
              <a:rPr lang="en-US" sz="240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Maret</a:t>
            </a:r>
            <a:r>
              <a:rPr lang="en-US" sz="240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endParaRPr lang="en-US" sz="2400" dirty="0">
              <a:solidFill>
                <a:srgbClr val="C00000"/>
              </a:solidFill>
              <a:latin typeface="Tw Cen MT" panose="020B0602020104020603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Triwulan</a:t>
            </a:r>
            <a:r>
              <a:rPr lang="en-US" sz="2400" b="1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1,2,3 </a:t>
            </a:r>
            <a:r>
              <a:rPr lang="en-US" sz="2400" b="1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menggunakan</a:t>
            </a:r>
            <a:r>
              <a:rPr lang="en-US" sz="2400" b="1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Capaian</a:t>
            </a:r>
            <a:r>
              <a:rPr lang="en-US" sz="2400" b="1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Rencana</a:t>
            </a:r>
            <a:r>
              <a:rPr lang="en-US" sz="2400" b="1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Aksi</a:t>
            </a:r>
            <a:r>
              <a:rPr lang="en-US" sz="2400" b="1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JPT </a:t>
            </a:r>
            <a:r>
              <a:rPr lang="en-US" sz="2400" b="1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untuk</a:t>
            </a:r>
            <a:r>
              <a:rPr lang="en-US" sz="2400" b="1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pemberian</a:t>
            </a:r>
            <a:r>
              <a:rPr lang="en-US" sz="2400" b="1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TPP April </a:t>
            </a:r>
            <a:r>
              <a:rPr lang="en-US" sz="2400" b="1" dirty="0" err="1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s.d.</a:t>
            </a:r>
            <a:r>
              <a:rPr lang="en-US" sz="2400" b="1" dirty="0"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 Des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4"/>
            </a:pPr>
            <a:r>
              <a:rPr lang="sv-SE" sz="2400" dirty="0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Capaian Penyerapan Anggaran OPD (Tahunan dan Triwulanan)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4"/>
            </a:pP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Capaian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Komitmen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atas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 P3DN OPD (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Tahunan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Triwulanan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4"/>
            </a:pPr>
            <a:r>
              <a:rPr lang="sv-SE" sz="2400" dirty="0">
                <a:solidFill>
                  <a:schemeClr val="tx1"/>
                </a:solidFill>
                <a:latin typeface="Tw Cen MT" panose="020B0602020104020603" pitchFamily="34" charset="0"/>
                <a:sym typeface="Calibri"/>
              </a:rPr>
              <a:t>Capaian atas Target Pendapatan (Tahunan dan Triwulanan)</a:t>
            </a:r>
            <a:endParaRPr sz="2400" dirty="0">
              <a:solidFill>
                <a:schemeClr val="tx1"/>
              </a:solidFill>
              <a:latin typeface="Tw Cen MT" panose="020B0602020104020603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8DDCEB3-CC94-4937-A273-CAA7FEA42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653" r="9653" b="43907"/>
          <a:stretch/>
        </p:blipFill>
        <p:spPr>
          <a:xfrm>
            <a:off x="1" y="1641624"/>
            <a:ext cx="12223918" cy="526381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B4E9218-0346-453D-B327-90114F4040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14" b="15102"/>
          <a:stretch/>
        </p:blipFill>
        <p:spPr>
          <a:xfrm>
            <a:off x="-2" y="3486684"/>
            <a:ext cx="12192002" cy="3213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31171B-2615-465D-A623-428190E59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7" y="135462"/>
            <a:ext cx="840174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C5421-D1CD-4ABF-9A4B-F13CE50972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25142" r="17839" b="-8528"/>
          <a:stretch/>
        </p:blipFill>
        <p:spPr>
          <a:xfrm>
            <a:off x="9975426" y="103258"/>
            <a:ext cx="2147139" cy="910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30BEA-52C3-4EEC-875B-20B7588C6FED}"/>
              </a:ext>
            </a:extLst>
          </p:cNvPr>
          <p:cNvSpPr txBox="1"/>
          <p:nvPr/>
        </p:nvSpPr>
        <p:spPr>
          <a:xfrm>
            <a:off x="1326232" y="264026"/>
            <a:ext cx="236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PEMERINTAH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KOTA SEMARANG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Google Shape;123;p1">
            <a:extLst>
              <a:ext uri="{FF2B5EF4-FFF2-40B4-BE49-F238E27FC236}">
                <a16:creationId xmlns:a16="http://schemas.microsoft.com/office/drawing/2014/main" id="{901F967A-A102-4000-818A-BC0DDA5EFF3B}"/>
              </a:ext>
            </a:extLst>
          </p:cNvPr>
          <p:cNvSpPr txBox="1"/>
          <p:nvPr/>
        </p:nvSpPr>
        <p:spPr>
          <a:xfrm>
            <a:off x="1737909" y="1979588"/>
            <a:ext cx="871618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92C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5400" cap="flat" cmpd="thinThick">
                  <a:noFill/>
                  <a:beve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TERIMA KASIH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26576C-7CEA-49A8-BE06-3C91845450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961"/>
          <a:stretch/>
        </p:blipFill>
        <p:spPr>
          <a:xfrm>
            <a:off x="7946107" y="4051269"/>
            <a:ext cx="2935230" cy="272236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6ACB996-67C0-4F89-A70D-F2365F983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1226" y="3371316"/>
          <a:ext cx="5329545" cy="29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2797639" imgH="1529512" progId="CorelDraw.Graphic.22">
                  <p:embed/>
                </p:oleObj>
              </mc:Choice>
              <mc:Fallback>
                <p:oleObj name="CorelDRAW" r:id="rId10" imgW="2797639" imgH="1529512" progId="CorelDraw.Graphic.2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6ACB996-67C0-4F89-A70D-F2365F983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31226" y="3371316"/>
                        <a:ext cx="5329545" cy="29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0535EC0-562F-49B7-8E43-E03B6FC6C7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156"/>
          <a:stretch/>
        </p:blipFill>
        <p:spPr>
          <a:xfrm>
            <a:off x="-41296" y="3981228"/>
            <a:ext cx="2201314" cy="2724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945504-35BD-48B8-A468-A82165061C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9685" y="5305884"/>
            <a:ext cx="4550218" cy="139380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B236F19-587C-44FD-92DA-A95CB0C06C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54405" y="5821578"/>
            <a:ext cx="512961" cy="849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DC319-C042-43F4-8575-182C37129AB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48596" b="19086"/>
          <a:stretch/>
        </p:blipFill>
        <p:spPr>
          <a:xfrm>
            <a:off x="9539512" y="4320694"/>
            <a:ext cx="2652488" cy="23504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E7206E2-B9A3-479D-9666-36B5B5C1F0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48599" y="5794869"/>
            <a:ext cx="4343400" cy="8763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9390D5-F6A5-449E-AEF7-58BE9F9E1CB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93979"/>
          <a:stretch/>
        </p:blipFill>
        <p:spPr>
          <a:xfrm>
            <a:off x="-1" y="6671169"/>
            <a:ext cx="12223919" cy="2342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B81CAC-AFB0-4E9E-B3DA-FAFDDAFAAF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01285" y="4238896"/>
            <a:ext cx="2578613" cy="24445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D098C1B-3909-413B-A4B8-AB2493F008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8745" y="3712266"/>
            <a:ext cx="1357614" cy="295890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B59CA4-2448-4C1F-9C09-F4A281F0BC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720" y="5821578"/>
            <a:ext cx="512961" cy="84959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F1C748B-3013-4CF1-B88B-7E663DBF9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34670" y="5821578"/>
            <a:ext cx="512961" cy="8495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FFAF03-98F6-4C62-B433-9F19AA76A626}"/>
              </a:ext>
            </a:extLst>
          </p:cNvPr>
          <p:cNvSpPr txBox="1"/>
          <p:nvPr/>
        </p:nvSpPr>
        <p:spPr>
          <a:xfrm>
            <a:off x="9663054" y="3481680"/>
            <a:ext cx="2528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Semarang, 12 September 2023</a:t>
            </a:r>
            <a:endParaRPr kumimoji="0" lang="id-ID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92CE31-B4BF-4106-92B7-27DDA8AFE8C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3" y="172644"/>
            <a:ext cx="3718656" cy="7467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9B02BE1-CC0D-4429-9E01-00CEE3632C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38671" y="5821578"/>
            <a:ext cx="512961" cy="8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11968"/>
            <a:ext cx="11469624" cy="67460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 idx="4294967295"/>
          </p:nvPr>
        </p:nvSpPr>
        <p:spPr>
          <a:xfrm>
            <a:off x="3251201" y="228600"/>
            <a:ext cx="568960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600" b="1" i="1" spc="600" dirty="0"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OUTLINE</a:t>
            </a:r>
            <a:endParaRPr sz="6600" b="1" i="1" spc="600" dirty="0">
              <a:latin typeface="Tw Cen MT" panose="020B06020201040206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779BAA-28A6-438D-AFF2-392D18AAAC12}"/>
              </a:ext>
            </a:extLst>
          </p:cNvPr>
          <p:cNvGrpSpPr/>
          <p:nvPr/>
        </p:nvGrpSpPr>
        <p:grpSpPr>
          <a:xfrm>
            <a:off x="2118360" y="1910080"/>
            <a:ext cx="7955280" cy="1605280"/>
            <a:chOff x="2346960" y="1910080"/>
            <a:chExt cx="7955280" cy="16052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90EB20-5E27-4898-A457-10BF7AA3174E}"/>
                </a:ext>
              </a:extLst>
            </p:cNvPr>
            <p:cNvSpPr/>
            <p:nvPr/>
          </p:nvSpPr>
          <p:spPr>
            <a:xfrm>
              <a:off x="8976362" y="1910080"/>
              <a:ext cx="132587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lt1"/>
                </a:buClr>
                <a:buSzPts val="3600"/>
              </a:pPr>
              <a:endParaRPr lang="fi-FI" sz="5400" b="1" dirty="0">
                <a:solidFill>
                  <a:srgbClr val="9E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7CFC5E-91B7-4300-979C-754E0E0917C1}"/>
                </a:ext>
              </a:extLst>
            </p:cNvPr>
            <p:cNvSpPr/>
            <p:nvPr/>
          </p:nvSpPr>
          <p:spPr>
            <a:xfrm>
              <a:off x="2346960" y="1910080"/>
              <a:ext cx="92963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5400" b="1" dirty="0">
                  <a:solidFill>
                    <a:srgbClr val="9E0000"/>
                  </a:solidFill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81C142-7A61-4379-A2C2-912C4149362D}"/>
                </a:ext>
              </a:extLst>
            </p:cNvPr>
            <p:cNvSpPr/>
            <p:nvPr/>
          </p:nvSpPr>
          <p:spPr>
            <a:xfrm>
              <a:off x="3276598" y="1910080"/>
              <a:ext cx="5699764" cy="160528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3200" b="1" i="0" u="none" strike="noStrike" cap="none" dirty="0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PENYUSUNAN RENCANA AKSI TW IV</a:t>
              </a:r>
              <a:endParaRPr lang="fi-FI" sz="32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88BA086E-4032-4BD7-A60C-E739DFFF4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381" y="2336800"/>
              <a:ext cx="751840" cy="75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4CA739-1D4C-4DD3-8BA9-4B777B5E5D18}"/>
              </a:ext>
            </a:extLst>
          </p:cNvPr>
          <p:cNvGrpSpPr/>
          <p:nvPr/>
        </p:nvGrpSpPr>
        <p:grpSpPr>
          <a:xfrm>
            <a:off x="2118360" y="4267200"/>
            <a:ext cx="7955280" cy="1605280"/>
            <a:chOff x="2346960" y="4267200"/>
            <a:chExt cx="7955280" cy="16052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D5300F-456E-4B66-98FE-F6A784F33FF5}"/>
                </a:ext>
              </a:extLst>
            </p:cNvPr>
            <p:cNvSpPr/>
            <p:nvPr/>
          </p:nvSpPr>
          <p:spPr>
            <a:xfrm>
              <a:off x="8976362" y="4267200"/>
              <a:ext cx="132587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lt1"/>
                </a:buClr>
                <a:buSzPts val="3600"/>
              </a:pPr>
              <a:endParaRPr lang="fi-FI" sz="5400" b="1" dirty="0">
                <a:solidFill>
                  <a:srgbClr val="9E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977D57-E056-4913-9B13-FE7122621BE8}"/>
                </a:ext>
              </a:extLst>
            </p:cNvPr>
            <p:cNvSpPr/>
            <p:nvPr/>
          </p:nvSpPr>
          <p:spPr>
            <a:xfrm>
              <a:off x="2346960" y="4267200"/>
              <a:ext cx="92963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5400" b="1" dirty="0">
                  <a:solidFill>
                    <a:srgbClr val="9E0000"/>
                  </a:solidFill>
                  <a:latin typeface="Tw Cen MT" panose="020B0602020104020603" pitchFamily="34" charset="0"/>
                </a:rPr>
                <a:t>B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BFA090-FDD3-47CE-8A3D-5EE334B648E9}"/>
                </a:ext>
              </a:extLst>
            </p:cNvPr>
            <p:cNvSpPr/>
            <p:nvPr/>
          </p:nvSpPr>
          <p:spPr>
            <a:xfrm>
              <a:off x="3276598" y="4267200"/>
              <a:ext cx="5699764" cy="160528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EVALUASI RENCANA AKSI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TW II &amp; III</a:t>
              </a:r>
              <a:endParaRPr lang="fi-FI" sz="32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675E2BF-7FFA-4ACE-8266-C9C8199ED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7040" y="4693920"/>
              <a:ext cx="751840" cy="75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099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51F81-1308-4983-AE83-DD963F57AB3F}"/>
              </a:ext>
            </a:extLst>
          </p:cNvPr>
          <p:cNvGrpSpPr/>
          <p:nvPr/>
        </p:nvGrpSpPr>
        <p:grpSpPr>
          <a:xfrm>
            <a:off x="708564" y="2153920"/>
            <a:ext cx="10774872" cy="2174240"/>
            <a:chOff x="2346960" y="1910080"/>
            <a:chExt cx="7955280" cy="16052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BF2A2A-EA83-410B-9A1E-1C7F762AAC17}"/>
                </a:ext>
              </a:extLst>
            </p:cNvPr>
            <p:cNvSpPr/>
            <p:nvPr/>
          </p:nvSpPr>
          <p:spPr>
            <a:xfrm>
              <a:off x="8976362" y="1910080"/>
              <a:ext cx="132587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lt1"/>
                </a:buClr>
                <a:buSzPts val="3600"/>
              </a:pPr>
              <a:endParaRPr lang="fi-FI" sz="5400" b="1" dirty="0">
                <a:solidFill>
                  <a:srgbClr val="9E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B294BE-99E2-40D7-8209-7887CBF71630}"/>
                </a:ext>
              </a:extLst>
            </p:cNvPr>
            <p:cNvSpPr/>
            <p:nvPr/>
          </p:nvSpPr>
          <p:spPr>
            <a:xfrm>
              <a:off x="2346960" y="1910080"/>
              <a:ext cx="92963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5400" b="1" dirty="0">
                  <a:solidFill>
                    <a:srgbClr val="9E0000"/>
                  </a:solidFill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9CCA0A-3B6F-40CD-96C0-FECB2566FD20}"/>
                </a:ext>
              </a:extLst>
            </p:cNvPr>
            <p:cNvSpPr/>
            <p:nvPr/>
          </p:nvSpPr>
          <p:spPr>
            <a:xfrm>
              <a:off x="3276598" y="1910080"/>
              <a:ext cx="5699764" cy="160528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3600" b="1" i="0" u="none" strike="noStrike" cap="none" dirty="0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PENYUSUNAN RENCANA AKSI TW IV</a:t>
              </a:r>
              <a:endParaRPr lang="fi-FI" sz="36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2" name="Picture 1">
              <a:extLst>
                <a:ext uri="{FF2B5EF4-FFF2-40B4-BE49-F238E27FC236}">
                  <a16:creationId xmlns:a16="http://schemas.microsoft.com/office/drawing/2014/main" id="{D2B0C7FB-67F5-44D4-9434-0242B4D25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381" y="2336800"/>
              <a:ext cx="751840" cy="75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548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;p5">
            <a:extLst>
              <a:ext uri="{FF2B5EF4-FFF2-40B4-BE49-F238E27FC236}">
                <a16:creationId xmlns:a16="http://schemas.microsoft.com/office/drawing/2014/main" id="{88D6ED4F-B823-48E3-B773-C09F6E6EF063}"/>
              </a:ext>
            </a:extLst>
          </p:cNvPr>
          <p:cNvSpPr txBox="1"/>
          <p:nvPr/>
        </p:nvSpPr>
        <p:spPr>
          <a:xfrm>
            <a:off x="647214" y="405975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RENCANA AKSI</a:t>
            </a:r>
            <a:endParaRPr sz="3200" b="1" i="0" u="none" strike="noStrike" cap="none" dirty="0">
              <a:solidFill>
                <a:srgbClr val="E36C09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B5FC17B-719C-4410-99C8-1E0FAD9A0EC4}"/>
              </a:ext>
            </a:extLst>
          </p:cNvPr>
          <p:cNvSpPr txBox="1"/>
          <p:nvPr/>
        </p:nvSpPr>
        <p:spPr>
          <a:xfrm>
            <a:off x="1600823" y="1542852"/>
            <a:ext cx="9443098" cy="157607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84200" marR="30480" indent="-571500" algn="just">
              <a:lnSpc>
                <a:spcPts val="3890"/>
              </a:lnSpc>
              <a:spcBef>
                <a:spcPts val="590"/>
              </a:spcBef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sz="2800" spc="-10" err="1">
                <a:latin typeface="Tw Cen MT" panose="020B0602020104020603" pitchFamily="34" charset="0"/>
                <a:cs typeface="Calibri"/>
              </a:rPr>
              <a:t>Merupakan</a:t>
            </a:r>
            <a:r>
              <a:rPr sz="2800" spc="-10">
                <a:latin typeface="Tw Cen MT" panose="020B0602020104020603" pitchFamily="34" charset="0"/>
                <a:cs typeface="Calibri"/>
              </a:rPr>
              <a:t> </a:t>
            </a:r>
            <a:r>
              <a:rPr lang="en-US" sz="2800" b="1" spc="-15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p</a:t>
            </a:r>
            <a:r>
              <a:rPr sz="2800" b="1" spc="-15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enjabaran </a:t>
            </a:r>
            <a:r>
              <a:rPr lang="en-US" sz="2800" b="1" spc="-15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strategi </a:t>
            </a:r>
            <a:r>
              <a:rPr lang="en-US" sz="2800" spc="-15">
                <a:latin typeface="Tw Cen MT" panose="020B0602020104020603" pitchFamily="34" charset="0"/>
                <a:cs typeface="Calibri"/>
              </a:rPr>
              <a:t>dalam pencapaian </a:t>
            </a:r>
            <a:r>
              <a:rPr lang="en-US" sz="2800" b="1" spc="-65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t</a:t>
            </a:r>
            <a:r>
              <a:rPr sz="2800" b="1" spc="-65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arget </a:t>
            </a:r>
            <a:r>
              <a:rPr lang="en-US" sz="2800" b="1" spc="-5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k</a:t>
            </a:r>
            <a:r>
              <a:rPr sz="2800" b="1" spc="-5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inerja </a:t>
            </a:r>
            <a:r>
              <a:rPr sz="2800" spc="-15">
                <a:latin typeface="Tw Cen MT" panose="020B0602020104020603" pitchFamily="34" charset="0"/>
                <a:cs typeface="Calibri"/>
              </a:rPr>
              <a:t>yang </a:t>
            </a:r>
            <a:r>
              <a:rPr sz="2800" spc="-10">
                <a:latin typeface="Tw Cen MT" panose="020B0602020104020603" pitchFamily="34" charset="0"/>
                <a:cs typeface="Calibri"/>
              </a:rPr>
              <a:t>telah</a:t>
            </a:r>
            <a:r>
              <a:rPr sz="2800" spc="-5">
                <a:latin typeface="Tw Cen MT" panose="020B0602020104020603" pitchFamily="34" charset="0"/>
                <a:cs typeface="Calibri"/>
              </a:rPr>
              <a:t> </a:t>
            </a:r>
            <a:r>
              <a:rPr sz="2800" spc="-25" dirty="0">
                <a:latin typeface="Tw Cen MT" panose="020B0602020104020603" pitchFamily="34" charset="0"/>
                <a:cs typeface="Calibri"/>
              </a:rPr>
              <a:t>ditetapkan</a:t>
            </a:r>
            <a:r>
              <a:rPr sz="2800" dirty="0">
                <a:latin typeface="Tw Cen MT" panose="020B0602020104020603" pitchFamily="34" charset="0"/>
                <a:cs typeface="Calibri"/>
              </a:rPr>
              <a:t> dalam</a:t>
            </a:r>
            <a:r>
              <a:rPr sz="2800" spc="-2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b="1" spc="-65" dirty="0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Perjanjian Kinerja </a:t>
            </a:r>
            <a:r>
              <a:rPr sz="2800" spc="-65" dirty="0">
                <a:latin typeface="Tw Cen MT" panose="020B0602020104020603" pitchFamily="34" charset="0"/>
                <a:cs typeface="Calibri"/>
              </a:rPr>
              <a:t>ke</a:t>
            </a:r>
            <a:r>
              <a:rPr sz="2800" dirty="0">
                <a:latin typeface="Tw Cen MT" panose="020B0602020104020603" pitchFamily="34" charset="0"/>
                <a:cs typeface="Calibri"/>
              </a:rPr>
              <a:t> dalam</a:t>
            </a:r>
            <a:r>
              <a:rPr sz="2800" spc="-2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35" dirty="0">
                <a:latin typeface="Tw Cen MT" panose="020B0602020104020603" pitchFamily="34" charset="0"/>
                <a:cs typeface="Calibri"/>
              </a:rPr>
              <a:t>kerangka </a:t>
            </a:r>
            <a:r>
              <a:rPr sz="2800" spc="-80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20" dirty="0">
                <a:latin typeface="Tw Cen MT" panose="020B0602020104020603" pitchFamily="34" charset="0"/>
                <a:cs typeface="Calibri"/>
              </a:rPr>
              <a:t>waktu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15" dirty="0">
                <a:latin typeface="Tw Cen MT" panose="020B0602020104020603" pitchFamily="34" charset="0"/>
                <a:cs typeface="Calibri"/>
              </a:rPr>
              <a:t>yang</a:t>
            </a:r>
            <a:r>
              <a:rPr sz="2800" spc="-1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lebih </a:t>
            </a:r>
            <a:r>
              <a:rPr sz="2800" dirty="0" err="1">
                <a:latin typeface="Tw Cen MT" panose="020B0602020104020603" pitchFamily="34" charset="0"/>
                <a:cs typeface="Calibri"/>
              </a:rPr>
              <a:t>pendek</a:t>
            </a:r>
            <a:r>
              <a:rPr sz="2800" spc="-7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20" dirty="0">
                <a:latin typeface="Tw Cen MT" panose="020B0602020104020603" pitchFamily="34" charset="0"/>
                <a:cs typeface="Calibri"/>
              </a:rPr>
              <a:t>(</a:t>
            </a:r>
            <a:r>
              <a:rPr sz="2800" b="1" spc="-65" dirty="0" err="1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triwulanan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);</a:t>
            </a:r>
            <a:endParaRPr lang="en-US" sz="2800" dirty="0">
              <a:latin typeface="Tw Cen MT" panose="020B0602020104020603" pitchFamily="34" charset="0"/>
              <a:cs typeface="Calibri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C837E69-9D7E-4024-B010-4253EA613BB2}"/>
              </a:ext>
            </a:extLst>
          </p:cNvPr>
          <p:cNvSpPr txBox="1"/>
          <p:nvPr/>
        </p:nvSpPr>
        <p:spPr>
          <a:xfrm>
            <a:off x="1600823" y="3242618"/>
            <a:ext cx="9443098" cy="10759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84200" marR="30480" indent="-571500" algn="just">
              <a:lnSpc>
                <a:spcPts val="3890"/>
              </a:lnSpc>
              <a:spcBef>
                <a:spcPts val="590"/>
              </a:spcBef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sz="2800" spc="-15" dirty="0">
                <a:latin typeface="Tw Cen MT" panose="020B0602020104020603" pitchFamily="34" charset="0"/>
                <a:cs typeface="Calibri"/>
              </a:rPr>
              <a:t>Panduan </a:t>
            </a:r>
            <a:r>
              <a:rPr sz="2800" dirty="0">
                <a:latin typeface="Tw Cen MT" panose="020B0602020104020603" pitchFamily="34" charset="0"/>
                <a:cs typeface="Calibri"/>
              </a:rPr>
              <a:t>manajemen </a:t>
            </a:r>
            <a:r>
              <a:rPr sz="2800" spc="-30" dirty="0">
                <a:latin typeface="Tw Cen MT" panose="020B0602020104020603" pitchFamily="34" charset="0"/>
                <a:cs typeface="Calibri"/>
              </a:rPr>
              <a:t>kegiatan 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dalam </a:t>
            </a:r>
            <a:r>
              <a:rPr sz="2800" spc="-15" dirty="0">
                <a:latin typeface="Tw Cen MT" panose="020B0602020104020603" pitchFamily="34" charset="0"/>
                <a:cs typeface="Calibri"/>
              </a:rPr>
              <a:t>pembiayaan 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dan </a:t>
            </a:r>
            <a:r>
              <a:rPr sz="2800" spc="-80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5" dirty="0" err="1">
                <a:latin typeface="Tw Cen MT" panose="020B0602020104020603" pitchFamily="34" charset="0"/>
                <a:cs typeface="Calibri"/>
              </a:rPr>
              <a:t>pelaksanaan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;</a:t>
            </a:r>
            <a:endParaRPr lang="en-US" sz="2800" dirty="0">
              <a:latin typeface="Tw Cen MT" panose="020B0602020104020603" pitchFamily="34" charset="0"/>
              <a:cs typeface="Calibri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F7BA9A4-7D20-4926-BB88-300E9BC900C9}"/>
              </a:ext>
            </a:extLst>
          </p:cNvPr>
          <p:cNvSpPr txBox="1"/>
          <p:nvPr/>
        </p:nvSpPr>
        <p:spPr>
          <a:xfrm>
            <a:off x="1600822" y="4575006"/>
            <a:ext cx="9713277" cy="54290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84200" marR="30480" indent="-571500" algn="just">
              <a:lnSpc>
                <a:spcPts val="3890"/>
              </a:lnSpc>
              <a:spcBef>
                <a:spcPts val="590"/>
              </a:spcBef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sz="2800" spc="-15" dirty="0" err="1">
                <a:latin typeface="Tw Cen MT" panose="020B0602020104020603" pitchFamily="34" charset="0"/>
                <a:cs typeface="Calibri"/>
              </a:rPr>
              <a:t>Informasi</a:t>
            </a:r>
            <a:r>
              <a:rPr sz="2800" spc="-4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10" dirty="0">
                <a:latin typeface="Tw Cen MT" panose="020B0602020104020603" pitchFamily="34" charset="0"/>
                <a:cs typeface="Calibri"/>
              </a:rPr>
              <a:t>jadwal</a:t>
            </a:r>
            <a:r>
              <a:rPr sz="2800" spc="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pelaksanaan</a:t>
            </a:r>
            <a:r>
              <a:rPr sz="2800" spc="-6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25" dirty="0" err="1">
                <a:latin typeface="Tw Cen MT" panose="020B0602020104020603" pitchFamily="34" charset="0"/>
                <a:cs typeface="Calibri"/>
              </a:rPr>
              <a:t>kegiatan</a:t>
            </a:r>
            <a:r>
              <a:rPr sz="2800" spc="-25" dirty="0">
                <a:latin typeface="Tw Cen MT" panose="020B0602020104020603" pitchFamily="34" charset="0"/>
                <a:cs typeface="Calibri"/>
              </a:rPr>
              <a:t>;</a:t>
            </a:r>
            <a:endParaRPr lang="en-US" sz="2800" dirty="0">
              <a:latin typeface="Tw Cen MT" panose="020B0602020104020603" pitchFamily="34" charset="0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8C9121F-60FF-491E-8BC5-C30209C17CE8}"/>
              </a:ext>
            </a:extLst>
          </p:cNvPr>
          <p:cNvSpPr txBox="1"/>
          <p:nvPr/>
        </p:nvSpPr>
        <p:spPr>
          <a:xfrm>
            <a:off x="1600822" y="5641262"/>
            <a:ext cx="9713277" cy="54290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84200" marR="30480" indent="-571500" algn="just">
              <a:lnSpc>
                <a:spcPts val="3890"/>
              </a:lnSpc>
              <a:spcBef>
                <a:spcPts val="590"/>
              </a:spcBef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sz="2800" spc="-5" dirty="0">
                <a:latin typeface="Tw Cen MT" panose="020B0602020104020603" pitchFamily="34" charset="0"/>
                <a:cs typeface="Calibri"/>
              </a:rPr>
              <a:t>Dasar</a:t>
            </a:r>
            <a:r>
              <a:rPr sz="280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dalam</a:t>
            </a:r>
            <a:r>
              <a:rPr sz="2800" spc="-2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penilaian</a:t>
            </a:r>
            <a:r>
              <a:rPr sz="2800" spc="-1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20" dirty="0">
                <a:latin typeface="Tw Cen MT" panose="020B0602020104020603" pitchFamily="34" charset="0"/>
                <a:cs typeface="Calibri"/>
              </a:rPr>
              <a:t>akuntabilitas</a:t>
            </a:r>
            <a:r>
              <a:rPr sz="2800" spc="1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10" dirty="0">
                <a:latin typeface="Tw Cen MT" panose="020B0602020104020603" pitchFamily="34" charset="0"/>
                <a:cs typeface="Calibri"/>
              </a:rPr>
              <a:t>kinerja;</a:t>
            </a:r>
            <a:endParaRPr sz="2800" dirty="0">
              <a:latin typeface="Tw Cen MT" panose="020B0602020104020603" pitchFamily="34" charset="0"/>
              <a:cs typeface="Calibri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C8A761A3-B6FF-4F85-B293-89ED4F5B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35" y="1659904"/>
            <a:ext cx="798773" cy="7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9B496B3-DCCE-4F46-AFC5-AEB2C0F94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35" y="3321736"/>
            <a:ext cx="798774" cy="7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C6D6689-D3FF-4A12-BD23-3A357F20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35" y="4536681"/>
            <a:ext cx="798774" cy="7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F99C869-5E07-41D5-BC37-99E027AF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35" y="5529774"/>
            <a:ext cx="798774" cy="7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4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229;p5">
            <a:extLst>
              <a:ext uri="{FF2B5EF4-FFF2-40B4-BE49-F238E27FC236}">
                <a16:creationId xmlns:a16="http://schemas.microsoft.com/office/drawing/2014/main" id="{C8E3B8F5-E154-4490-A81F-D2BAD16D5D19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TAHAPAN PENYUSUNAN RENCANA AKSI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EA76555-0A25-4E88-952D-2AA2A52FBC92}"/>
              </a:ext>
            </a:extLst>
          </p:cNvPr>
          <p:cNvGrpSpPr/>
          <p:nvPr/>
        </p:nvGrpSpPr>
        <p:grpSpPr>
          <a:xfrm>
            <a:off x="10960847" y="5581500"/>
            <a:ext cx="995707" cy="995707"/>
            <a:chOff x="-1781934" y="946403"/>
            <a:chExt cx="1152525" cy="1152525"/>
          </a:xfrm>
        </p:grpSpPr>
        <p:sp>
          <p:nvSpPr>
            <p:cNvPr id="81" name="object 22">
              <a:extLst>
                <a:ext uri="{FF2B5EF4-FFF2-40B4-BE49-F238E27FC236}">
                  <a16:creationId xmlns:a16="http://schemas.microsoft.com/office/drawing/2014/main" id="{A13250EC-6D6F-4C51-B5E9-291635DF8FBF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072" y="0"/>
                  </a:moveTo>
                  <a:lnTo>
                    <a:pt x="528824" y="1909"/>
                  </a:lnTo>
                  <a:lnTo>
                    <a:pt x="482629" y="7540"/>
                  </a:lnTo>
                  <a:lnTo>
                    <a:pt x="437633" y="16743"/>
                  </a:lnTo>
                  <a:lnTo>
                    <a:pt x="393986" y="29370"/>
                  </a:lnTo>
                  <a:lnTo>
                    <a:pt x="351836" y="45273"/>
                  </a:lnTo>
                  <a:lnTo>
                    <a:pt x="311331" y="64304"/>
                  </a:lnTo>
                  <a:lnTo>
                    <a:pt x="272619" y="86313"/>
                  </a:lnTo>
                  <a:lnTo>
                    <a:pt x="235849" y="111154"/>
                  </a:lnTo>
                  <a:lnTo>
                    <a:pt x="201168" y="138677"/>
                  </a:lnTo>
                  <a:lnTo>
                    <a:pt x="168725" y="168735"/>
                  </a:lnTo>
                  <a:lnTo>
                    <a:pt x="138669" y="201179"/>
                  </a:lnTo>
                  <a:lnTo>
                    <a:pt x="111147" y="235860"/>
                  </a:lnTo>
                  <a:lnTo>
                    <a:pt x="86307" y="272631"/>
                  </a:lnTo>
                  <a:lnTo>
                    <a:pt x="64299" y="311342"/>
                  </a:lnTo>
                  <a:lnTo>
                    <a:pt x="45269" y="351847"/>
                  </a:lnTo>
                  <a:lnTo>
                    <a:pt x="29368" y="393996"/>
                  </a:lnTo>
                  <a:lnTo>
                    <a:pt x="16741" y="437641"/>
                  </a:lnTo>
                  <a:lnTo>
                    <a:pt x="7539" y="482635"/>
                  </a:lnTo>
                  <a:lnTo>
                    <a:pt x="1909" y="528827"/>
                  </a:lnTo>
                  <a:lnTo>
                    <a:pt x="0" y="576072"/>
                  </a:lnTo>
                  <a:lnTo>
                    <a:pt x="1909" y="623316"/>
                  </a:lnTo>
                  <a:lnTo>
                    <a:pt x="7539" y="669508"/>
                  </a:lnTo>
                  <a:lnTo>
                    <a:pt x="16741" y="714502"/>
                  </a:lnTo>
                  <a:lnTo>
                    <a:pt x="29368" y="758147"/>
                  </a:lnTo>
                  <a:lnTo>
                    <a:pt x="45269" y="800296"/>
                  </a:lnTo>
                  <a:lnTo>
                    <a:pt x="64299" y="840801"/>
                  </a:lnTo>
                  <a:lnTo>
                    <a:pt x="86307" y="879512"/>
                  </a:lnTo>
                  <a:lnTo>
                    <a:pt x="111147" y="916283"/>
                  </a:lnTo>
                  <a:lnTo>
                    <a:pt x="138669" y="950964"/>
                  </a:lnTo>
                  <a:lnTo>
                    <a:pt x="168725" y="983408"/>
                  </a:lnTo>
                  <a:lnTo>
                    <a:pt x="201168" y="1013466"/>
                  </a:lnTo>
                  <a:lnTo>
                    <a:pt x="235849" y="1040989"/>
                  </a:lnTo>
                  <a:lnTo>
                    <a:pt x="272619" y="1065830"/>
                  </a:lnTo>
                  <a:lnTo>
                    <a:pt x="311331" y="1087839"/>
                  </a:lnTo>
                  <a:lnTo>
                    <a:pt x="351836" y="1106870"/>
                  </a:lnTo>
                  <a:lnTo>
                    <a:pt x="393986" y="1122773"/>
                  </a:lnTo>
                  <a:lnTo>
                    <a:pt x="437633" y="1135400"/>
                  </a:lnTo>
                  <a:lnTo>
                    <a:pt x="482629" y="1144603"/>
                  </a:lnTo>
                  <a:lnTo>
                    <a:pt x="528824" y="1150234"/>
                  </a:lnTo>
                  <a:lnTo>
                    <a:pt x="576072" y="1152144"/>
                  </a:lnTo>
                  <a:lnTo>
                    <a:pt x="623319" y="1150234"/>
                  </a:lnTo>
                  <a:lnTo>
                    <a:pt x="669514" y="1144603"/>
                  </a:lnTo>
                  <a:lnTo>
                    <a:pt x="714510" y="1135400"/>
                  </a:lnTo>
                  <a:lnTo>
                    <a:pt x="758157" y="1122773"/>
                  </a:lnTo>
                  <a:lnTo>
                    <a:pt x="800307" y="1106870"/>
                  </a:lnTo>
                  <a:lnTo>
                    <a:pt x="840812" y="1087839"/>
                  </a:lnTo>
                  <a:lnTo>
                    <a:pt x="879524" y="1065830"/>
                  </a:lnTo>
                  <a:lnTo>
                    <a:pt x="916294" y="1040989"/>
                  </a:lnTo>
                  <a:lnTo>
                    <a:pt x="950975" y="1013466"/>
                  </a:lnTo>
                  <a:lnTo>
                    <a:pt x="983418" y="983408"/>
                  </a:lnTo>
                  <a:lnTo>
                    <a:pt x="1013474" y="950964"/>
                  </a:lnTo>
                  <a:lnTo>
                    <a:pt x="1040996" y="916283"/>
                  </a:lnTo>
                  <a:lnTo>
                    <a:pt x="1065836" y="879512"/>
                  </a:lnTo>
                  <a:lnTo>
                    <a:pt x="1087844" y="840801"/>
                  </a:lnTo>
                  <a:lnTo>
                    <a:pt x="1106874" y="800296"/>
                  </a:lnTo>
                  <a:lnTo>
                    <a:pt x="1122775" y="758147"/>
                  </a:lnTo>
                  <a:lnTo>
                    <a:pt x="1135402" y="714502"/>
                  </a:lnTo>
                  <a:lnTo>
                    <a:pt x="1144604" y="669508"/>
                  </a:lnTo>
                  <a:lnTo>
                    <a:pt x="1150234" y="623316"/>
                  </a:lnTo>
                  <a:lnTo>
                    <a:pt x="1152144" y="576072"/>
                  </a:lnTo>
                  <a:lnTo>
                    <a:pt x="1150234" y="528827"/>
                  </a:lnTo>
                  <a:lnTo>
                    <a:pt x="1144604" y="482635"/>
                  </a:lnTo>
                  <a:lnTo>
                    <a:pt x="1135402" y="437641"/>
                  </a:lnTo>
                  <a:lnTo>
                    <a:pt x="1122775" y="393996"/>
                  </a:lnTo>
                  <a:lnTo>
                    <a:pt x="1106874" y="351847"/>
                  </a:lnTo>
                  <a:lnTo>
                    <a:pt x="1087844" y="311342"/>
                  </a:lnTo>
                  <a:lnTo>
                    <a:pt x="1065836" y="272631"/>
                  </a:lnTo>
                  <a:lnTo>
                    <a:pt x="1040996" y="235860"/>
                  </a:lnTo>
                  <a:lnTo>
                    <a:pt x="1013474" y="201179"/>
                  </a:lnTo>
                  <a:lnTo>
                    <a:pt x="983418" y="168735"/>
                  </a:lnTo>
                  <a:lnTo>
                    <a:pt x="950975" y="138677"/>
                  </a:lnTo>
                  <a:lnTo>
                    <a:pt x="916294" y="111154"/>
                  </a:lnTo>
                  <a:lnTo>
                    <a:pt x="879524" y="86313"/>
                  </a:lnTo>
                  <a:lnTo>
                    <a:pt x="840812" y="64304"/>
                  </a:lnTo>
                  <a:lnTo>
                    <a:pt x="800307" y="45273"/>
                  </a:lnTo>
                  <a:lnTo>
                    <a:pt x="758157" y="29370"/>
                  </a:lnTo>
                  <a:lnTo>
                    <a:pt x="714510" y="16743"/>
                  </a:lnTo>
                  <a:lnTo>
                    <a:pt x="669514" y="7540"/>
                  </a:lnTo>
                  <a:lnTo>
                    <a:pt x="623319" y="1909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82" name="object 23">
              <a:extLst>
                <a:ext uri="{FF2B5EF4-FFF2-40B4-BE49-F238E27FC236}">
                  <a16:creationId xmlns:a16="http://schemas.microsoft.com/office/drawing/2014/main" id="{C67438EF-D832-4C30-80AC-F2EE39189CAE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072"/>
                  </a:moveTo>
                  <a:lnTo>
                    <a:pt x="1909" y="528827"/>
                  </a:lnTo>
                  <a:lnTo>
                    <a:pt x="7539" y="482635"/>
                  </a:lnTo>
                  <a:lnTo>
                    <a:pt x="16741" y="437641"/>
                  </a:lnTo>
                  <a:lnTo>
                    <a:pt x="29368" y="393996"/>
                  </a:lnTo>
                  <a:lnTo>
                    <a:pt x="45269" y="351847"/>
                  </a:lnTo>
                  <a:lnTo>
                    <a:pt x="64299" y="311342"/>
                  </a:lnTo>
                  <a:lnTo>
                    <a:pt x="86307" y="272631"/>
                  </a:lnTo>
                  <a:lnTo>
                    <a:pt x="111147" y="235860"/>
                  </a:lnTo>
                  <a:lnTo>
                    <a:pt x="138669" y="201179"/>
                  </a:lnTo>
                  <a:lnTo>
                    <a:pt x="168725" y="168735"/>
                  </a:lnTo>
                  <a:lnTo>
                    <a:pt x="201168" y="138677"/>
                  </a:lnTo>
                  <a:lnTo>
                    <a:pt x="235849" y="111154"/>
                  </a:lnTo>
                  <a:lnTo>
                    <a:pt x="272619" y="86313"/>
                  </a:lnTo>
                  <a:lnTo>
                    <a:pt x="311331" y="64304"/>
                  </a:lnTo>
                  <a:lnTo>
                    <a:pt x="351836" y="45273"/>
                  </a:lnTo>
                  <a:lnTo>
                    <a:pt x="393986" y="29370"/>
                  </a:lnTo>
                  <a:lnTo>
                    <a:pt x="437633" y="16743"/>
                  </a:lnTo>
                  <a:lnTo>
                    <a:pt x="482629" y="7540"/>
                  </a:lnTo>
                  <a:lnTo>
                    <a:pt x="528824" y="1909"/>
                  </a:lnTo>
                  <a:lnTo>
                    <a:pt x="576072" y="0"/>
                  </a:lnTo>
                  <a:lnTo>
                    <a:pt x="623319" y="1909"/>
                  </a:lnTo>
                  <a:lnTo>
                    <a:pt x="669514" y="7540"/>
                  </a:lnTo>
                  <a:lnTo>
                    <a:pt x="714510" y="16743"/>
                  </a:lnTo>
                  <a:lnTo>
                    <a:pt x="758157" y="29370"/>
                  </a:lnTo>
                  <a:lnTo>
                    <a:pt x="800307" y="45273"/>
                  </a:lnTo>
                  <a:lnTo>
                    <a:pt x="840812" y="64304"/>
                  </a:lnTo>
                  <a:lnTo>
                    <a:pt x="879524" y="86313"/>
                  </a:lnTo>
                  <a:lnTo>
                    <a:pt x="916294" y="111154"/>
                  </a:lnTo>
                  <a:lnTo>
                    <a:pt x="950975" y="138677"/>
                  </a:lnTo>
                  <a:lnTo>
                    <a:pt x="983418" y="168735"/>
                  </a:lnTo>
                  <a:lnTo>
                    <a:pt x="1013474" y="201179"/>
                  </a:lnTo>
                  <a:lnTo>
                    <a:pt x="1040996" y="235860"/>
                  </a:lnTo>
                  <a:lnTo>
                    <a:pt x="1065836" y="272631"/>
                  </a:lnTo>
                  <a:lnTo>
                    <a:pt x="1087844" y="311342"/>
                  </a:lnTo>
                  <a:lnTo>
                    <a:pt x="1106874" y="351847"/>
                  </a:lnTo>
                  <a:lnTo>
                    <a:pt x="1122775" y="393996"/>
                  </a:lnTo>
                  <a:lnTo>
                    <a:pt x="1135402" y="437641"/>
                  </a:lnTo>
                  <a:lnTo>
                    <a:pt x="1144604" y="482635"/>
                  </a:lnTo>
                  <a:lnTo>
                    <a:pt x="1150234" y="528827"/>
                  </a:lnTo>
                  <a:lnTo>
                    <a:pt x="1152144" y="576072"/>
                  </a:lnTo>
                  <a:lnTo>
                    <a:pt x="1150234" y="623316"/>
                  </a:lnTo>
                  <a:lnTo>
                    <a:pt x="1144604" y="669508"/>
                  </a:lnTo>
                  <a:lnTo>
                    <a:pt x="1135402" y="714502"/>
                  </a:lnTo>
                  <a:lnTo>
                    <a:pt x="1122775" y="758147"/>
                  </a:lnTo>
                  <a:lnTo>
                    <a:pt x="1106874" y="800296"/>
                  </a:lnTo>
                  <a:lnTo>
                    <a:pt x="1087844" y="840801"/>
                  </a:lnTo>
                  <a:lnTo>
                    <a:pt x="1065836" y="879512"/>
                  </a:lnTo>
                  <a:lnTo>
                    <a:pt x="1040996" y="916283"/>
                  </a:lnTo>
                  <a:lnTo>
                    <a:pt x="1013474" y="950964"/>
                  </a:lnTo>
                  <a:lnTo>
                    <a:pt x="983418" y="983408"/>
                  </a:lnTo>
                  <a:lnTo>
                    <a:pt x="950975" y="1013466"/>
                  </a:lnTo>
                  <a:lnTo>
                    <a:pt x="916294" y="1040989"/>
                  </a:lnTo>
                  <a:lnTo>
                    <a:pt x="879524" y="1065830"/>
                  </a:lnTo>
                  <a:lnTo>
                    <a:pt x="840812" y="1087839"/>
                  </a:lnTo>
                  <a:lnTo>
                    <a:pt x="800307" y="1106870"/>
                  </a:lnTo>
                  <a:lnTo>
                    <a:pt x="758157" y="1122773"/>
                  </a:lnTo>
                  <a:lnTo>
                    <a:pt x="714510" y="1135400"/>
                  </a:lnTo>
                  <a:lnTo>
                    <a:pt x="669514" y="1144603"/>
                  </a:lnTo>
                  <a:lnTo>
                    <a:pt x="623319" y="1150234"/>
                  </a:lnTo>
                  <a:lnTo>
                    <a:pt x="576072" y="1152144"/>
                  </a:lnTo>
                  <a:lnTo>
                    <a:pt x="528824" y="1150234"/>
                  </a:lnTo>
                  <a:lnTo>
                    <a:pt x="482629" y="1144603"/>
                  </a:lnTo>
                  <a:lnTo>
                    <a:pt x="437633" y="1135400"/>
                  </a:lnTo>
                  <a:lnTo>
                    <a:pt x="393986" y="1122773"/>
                  </a:lnTo>
                  <a:lnTo>
                    <a:pt x="351836" y="1106870"/>
                  </a:lnTo>
                  <a:lnTo>
                    <a:pt x="311331" y="1087839"/>
                  </a:lnTo>
                  <a:lnTo>
                    <a:pt x="272619" y="1065830"/>
                  </a:lnTo>
                  <a:lnTo>
                    <a:pt x="235849" y="1040989"/>
                  </a:lnTo>
                  <a:lnTo>
                    <a:pt x="201168" y="1013466"/>
                  </a:lnTo>
                  <a:lnTo>
                    <a:pt x="168725" y="983408"/>
                  </a:lnTo>
                  <a:lnTo>
                    <a:pt x="138669" y="950964"/>
                  </a:lnTo>
                  <a:lnTo>
                    <a:pt x="111147" y="916283"/>
                  </a:lnTo>
                  <a:lnTo>
                    <a:pt x="86307" y="879512"/>
                  </a:lnTo>
                  <a:lnTo>
                    <a:pt x="64299" y="840801"/>
                  </a:lnTo>
                  <a:lnTo>
                    <a:pt x="45269" y="800296"/>
                  </a:lnTo>
                  <a:lnTo>
                    <a:pt x="29368" y="758147"/>
                  </a:lnTo>
                  <a:lnTo>
                    <a:pt x="16741" y="714502"/>
                  </a:lnTo>
                  <a:lnTo>
                    <a:pt x="7539" y="669508"/>
                  </a:lnTo>
                  <a:lnTo>
                    <a:pt x="1909" y="623316"/>
                  </a:lnTo>
                  <a:lnTo>
                    <a:pt x="0" y="576072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83" name="object 24">
              <a:extLst>
                <a:ext uri="{FF2B5EF4-FFF2-40B4-BE49-F238E27FC236}">
                  <a16:creationId xmlns:a16="http://schemas.microsoft.com/office/drawing/2014/main" id="{C7C6B858-2E01-4C4C-851F-789BDEDB59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31807" y="1196529"/>
              <a:ext cx="652271" cy="652272"/>
            </a:xfrm>
            <a:prstGeom prst="rect">
              <a:avLst/>
            </a:prstGeom>
          </p:spPr>
        </p:pic>
      </p:grpSp>
      <p:grpSp>
        <p:nvGrpSpPr>
          <p:cNvPr id="84" name="object 2">
            <a:extLst>
              <a:ext uri="{FF2B5EF4-FFF2-40B4-BE49-F238E27FC236}">
                <a16:creationId xmlns:a16="http://schemas.microsoft.com/office/drawing/2014/main" id="{A4F48577-7C10-4A14-8B36-FCC38F9C0757}"/>
              </a:ext>
            </a:extLst>
          </p:cNvPr>
          <p:cNvGrpSpPr/>
          <p:nvPr/>
        </p:nvGrpSpPr>
        <p:grpSpPr>
          <a:xfrm>
            <a:off x="1424813" y="3817476"/>
            <a:ext cx="311785" cy="789940"/>
            <a:chOff x="1377441" y="4001770"/>
            <a:chExt cx="311785" cy="789940"/>
          </a:xfrm>
          <a:solidFill>
            <a:srgbClr val="C00000"/>
          </a:solidFill>
        </p:grpSpPr>
        <p:sp>
          <p:nvSpPr>
            <p:cNvPr id="85" name="object 3">
              <a:extLst>
                <a:ext uri="{FF2B5EF4-FFF2-40B4-BE49-F238E27FC236}">
                  <a16:creationId xmlns:a16="http://schemas.microsoft.com/office/drawing/2014/main" id="{59A15EB0-B296-454F-B97F-D279A985530D}"/>
                </a:ext>
              </a:extLst>
            </p:cNvPr>
            <p:cNvSpPr/>
            <p:nvPr/>
          </p:nvSpPr>
          <p:spPr>
            <a:xfrm>
              <a:off x="1383791" y="4008120"/>
              <a:ext cx="299085" cy="777240"/>
            </a:xfrm>
            <a:custGeom>
              <a:avLst/>
              <a:gdLst/>
              <a:ahLst/>
              <a:cxnLst/>
              <a:rect l="l" t="t" r="r" b="b"/>
              <a:pathLst>
                <a:path w="299085" h="777239">
                  <a:moveTo>
                    <a:pt x="149352" y="0"/>
                  </a:moveTo>
                  <a:lnTo>
                    <a:pt x="0" y="149351"/>
                  </a:lnTo>
                  <a:lnTo>
                    <a:pt x="74676" y="149351"/>
                  </a:lnTo>
                  <a:lnTo>
                    <a:pt x="74676" y="777239"/>
                  </a:lnTo>
                  <a:lnTo>
                    <a:pt x="224028" y="777239"/>
                  </a:lnTo>
                  <a:lnTo>
                    <a:pt x="224028" y="149351"/>
                  </a:lnTo>
                  <a:lnTo>
                    <a:pt x="298703" y="149351"/>
                  </a:lnTo>
                  <a:lnTo>
                    <a:pt x="149352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86" name="object 4">
              <a:extLst>
                <a:ext uri="{FF2B5EF4-FFF2-40B4-BE49-F238E27FC236}">
                  <a16:creationId xmlns:a16="http://schemas.microsoft.com/office/drawing/2014/main" id="{BA7501EC-9664-4664-A544-913AF204ABA6}"/>
                </a:ext>
              </a:extLst>
            </p:cNvPr>
            <p:cNvSpPr/>
            <p:nvPr/>
          </p:nvSpPr>
          <p:spPr>
            <a:xfrm>
              <a:off x="1383791" y="4008120"/>
              <a:ext cx="299085" cy="777240"/>
            </a:xfrm>
            <a:custGeom>
              <a:avLst/>
              <a:gdLst/>
              <a:ahLst/>
              <a:cxnLst/>
              <a:rect l="l" t="t" r="r" b="b"/>
              <a:pathLst>
                <a:path w="299085" h="777239">
                  <a:moveTo>
                    <a:pt x="74676" y="777239"/>
                  </a:moveTo>
                  <a:lnTo>
                    <a:pt x="74676" y="149351"/>
                  </a:lnTo>
                  <a:lnTo>
                    <a:pt x="0" y="149351"/>
                  </a:lnTo>
                  <a:lnTo>
                    <a:pt x="149352" y="0"/>
                  </a:lnTo>
                  <a:lnTo>
                    <a:pt x="298703" y="149351"/>
                  </a:lnTo>
                  <a:lnTo>
                    <a:pt x="224028" y="149351"/>
                  </a:lnTo>
                  <a:lnTo>
                    <a:pt x="224028" y="777239"/>
                  </a:lnTo>
                  <a:lnTo>
                    <a:pt x="74676" y="777239"/>
                  </a:lnTo>
                  <a:close/>
                </a:path>
              </a:pathLst>
            </a:custGeom>
            <a:grpFill/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object 5">
            <a:extLst>
              <a:ext uri="{FF2B5EF4-FFF2-40B4-BE49-F238E27FC236}">
                <a16:creationId xmlns:a16="http://schemas.microsoft.com/office/drawing/2014/main" id="{DD5B6FFE-4607-4895-92CE-70581A4C5B5D}"/>
              </a:ext>
            </a:extLst>
          </p:cNvPr>
          <p:cNvGrpSpPr/>
          <p:nvPr/>
        </p:nvGrpSpPr>
        <p:grpSpPr>
          <a:xfrm>
            <a:off x="9332721" y="2672279"/>
            <a:ext cx="546100" cy="311785"/>
            <a:chOff x="9332721" y="2870961"/>
            <a:chExt cx="546100" cy="311785"/>
          </a:xfrm>
          <a:solidFill>
            <a:srgbClr val="C00000"/>
          </a:solidFill>
        </p:grpSpPr>
        <p:sp>
          <p:nvSpPr>
            <p:cNvPr id="88" name="object 6">
              <a:extLst>
                <a:ext uri="{FF2B5EF4-FFF2-40B4-BE49-F238E27FC236}">
                  <a16:creationId xmlns:a16="http://schemas.microsoft.com/office/drawing/2014/main" id="{39F90A26-EA06-48D4-A629-5875DE2E8354}"/>
                </a:ext>
              </a:extLst>
            </p:cNvPr>
            <p:cNvSpPr/>
            <p:nvPr/>
          </p:nvSpPr>
          <p:spPr>
            <a:xfrm>
              <a:off x="9339071" y="2877311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384048" y="0"/>
                  </a:moveTo>
                  <a:lnTo>
                    <a:pt x="384048" y="74675"/>
                  </a:lnTo>
                  <a:lnTo>
                    <a:pt x="0" y="74675"/>
                  </a:lnTo>
                  <a:lnTo>
                    <a:pt x="0" y="224027"/>
                  </a:lnTo>
                  <a:lnTo>
                    <a:pt x="384048" y="224027"/>
                  </a:lnTo>
                  <a:lnTo>
                    <a:pt x="384048" y="298703"/>
                  </a:lnTo>
                  <a:lnTo>
                    <a:pt x="533400" y="149351"/>
                  </a:lnTo>
                  <a:lnTo>
                    <a:pt x="384048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89" name="object 7">
              <a:extLst>
                <a:ext uri="{FF2B5EF4-FFF2-40B4-BE49-F238E27FC236}">
                  <a16:creationId xmlns:a16="http://schemas.microsoft.com/office/drawing/2014/main" id="{4AE01A22-80F8-41A8-B694-BE8617D5DF9E}"/>
                </a:ext>
              </a:extLst>
            </p:cNvPr>
            <p:cNvSpPr/>
            <p:nvPr/>
          </p:nvSpPr>
          <p:spPr>
            <a:xfrm>
              <a:off x="9339071" y="2877311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0" y="74675"/>
                  </a:moveTo>
                  <a:lnTo>
                    <a:pt x="384048" y="74675"/>
                  </a:lnTo>
                  <a:lnTo>
                    <a:pt x="384048" y="0"/>
                  </a:lnTo>
                  <a:lnTo>
                    <a:pt x="533400" y="149351"/>
                  </a:lnTo>
                  <a:lnTo>
                    <a:pt x="384048" y="298703"/>
                  </a:lnTo>
                  <a:lnTo>
                    <a:pt x="384048" y="224027"/>
                  </a:lnTo>
                  <a:lnTo>
                    <a:pt x="0" y="224027"/>
                  </a:lnTo>
                  <a:lnTo>
                    <a:pt x="0" y="74675"/>
                  </a:lnTo>
                  <a:close/>
                </a:path>
              </a:pathLst>
            </a:custGeom>
            <a:grpFill/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0" name="object 8">
            <a:extLst>
              <a:ext uri="{FF2B5EF4-FFF2-40B4-BE49-F238E27FC236}">
                <a16:creationId xmlns:a16="http://schemas.microsoft.com/office/drawing/2014/main" id="{AF9442E2-7E84-4B4A-9387-AABBD954F60C}"/>
              </a:ext>
            </a:extLst>
          </p:cNvPr>
          <p:cNvGrpSpPr/>
          <p:nvPr/>
        </p:nvGrpSpPr>
        <p:grpSpPr>
          <a:xfrm>
            <a:off x="7177785" y="2644847"/>
            <a:ext cx="546100" cy="311785"/>
            <a:chOff x="7177785" y="2843529"/>
            <a:chExt cx="546100" cy="311785"/>
          </a:xfrm>
          <a:solidFill>
            <a:srgbClr val="C00000"/>
          </a:solidFill>
        </p:grpSpPr>
        <p:sp>
          <p:nvSpPr>
            <p:cNvPr id="91" name="object 9">
              <a:extLst>
                <a:ext uri="{FF2B5EF4-FFF2-40B4-BE49-F238E27FC236}">
                  <a16:creationId xmlns:a16="http://schemas.microsoft.com/office/drawing/2014/main" id="{3FE12B02-F252-483F-A8D6-0A0DCEBF3B66}"/>
                </a:ext>
              </a:extLst>
            </p:cNvPr>
            <p:cNvSpPr/>
            <p:nvPr/>
          </p:nvSpPr>
          <p:spPr>
            <a:xfrm>
              <a:off x="7184135" y="2849879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384048" y="0"/>
                  </a:moveTo>
                  <a:lnTo>
                    <a:pt x="384048" y="74675"/>
                  </a:lnTo>
                  <a:lnTo>
                    <a:pt x="0" y="74675"/>
                  </a:lnTo>
                  <a:lnTo>
                    <a:pt x="0" y="224028"/>
                  </a:lnTo>
                  <a:lnTo>
                    <a:pt x="384048" y="224028"/>
                  </a:lnTo>
                  <a:lnTo>
                    <a:pt x="384048" y="298704"/>
                  </a:lnTo>
                  <a:lnTo>
                    <a:pt x="533400" y="149352"/>
                  </a:lnTo>
                  <a:lnTo>
                    <a:pt x="384048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92" name="object 10">
              <a:extLst>
                <a:ext uri="{FF2B5EF4-FFF2-40B4-BE49-F238E27FC236}">
                  <a16:creationId xmlns:a16="http://schemas.microsoft.com/office/drawing/2014/main" id="{5BB7500A-5F9C-470D-A32E-1FF9BFD74620}"/>
                </a:ext>
              </a:extLst>
            </p:cNvPr>
            <p:cNvSpPr/>
            <p:nvPr/>
          </p:nvSpPr>
          <p:spPr>
            <a:xfrm>
              <a:off x="7184135" y="2849879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0" y="74675"/>
                  </a:moveTo>
                  <a:lnTo>
                    <a:pt x="384048" y="74675"/>
                  </a:lnTo>
                  <a:lnTo>
                    <a:pt x="384048" y="0"/>
                  </a:lnTo>
                  <a:lnTo>
                    <a:pt x="533400" y="149352"/>
                  </a:lnTo>
                  <a:lnTo>
                    <a:pt x="384048" y="298704"/>
                  </a:lnTo>
                  <a:lnTo>
                    <a:pt x="384048" y="224028"/>
                  </a:lnTo>
                  <a:lnTo>
                    <a:pt x="0" y="224028"/>
                  </a:lnTo>
                  <a:lnTo>
                    <a:pt x="0" y="74675"/>
                  </a:lnTo>
                  <a:close/>
                </a:path>
              </a:pathLst>
            </a:custGeom>
            <a:grpFill/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3" name="object 11">
            <a:extLst>
              <a:ext uri="{FF2B5EF4-FFF2-40B4-BE49-F238E27FC236}">
                <a16:creationId xmlns:a16="http://schemas.microsoft.com/office/drawing/2014/main" id="{AE3BA31C-5AFA-49AB-BFE6-69C71B92C065}"/>
              </a:ext>
            </a:extLst>
          </p:cNvPr>
          <p:cNvGrpSpPr/>
          <p:nvPr/>
        </p:nvGrpSpPr>
        <p:grpSpPr>
          <a:xfrm>
            <a:off x="4614417" y="2657040"/>
            <a:ext cx="546100" cy="311785"/>
            <a:chOff x="4614417" y="2855722"/>
            <a:chExt cx="546100" cy="311785"/>
          </a:xfrm>
          <a:solidFill>
            <a:srgbClr val="C00000"/>
          </a:solidFill>
        </p:grpSpPr>
        <p:sp>
          <p:nvSpPr>
            <p:cNvPr id="94" name="object 12">
              <a:extLst>
                <a:ext uri="{FF2B5EF4-FFF2-40B4-BE49-F238E27FC236}">
                  <a16:creationId xmlns:a16="http://schemas.microsoft.com/office/drawing/2014/main" id="{2A017440-8670-4A83-A26F-1167E071AFDA}"/>
                </a:ext>
              </a:extLst>
            </p:cNvPr>
            <p:cNvSpPr/>
            <p:nvPr/>
          </p:nvSpPr>
          <p:spPr>
            <a:xfrm>
              <a:off x="4620767" y="2862072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384048" y="0"/>
                  </a:moveTo>
                  <a:lnTo>
                    <a:pt x="384048" y="74675"/>
                  </a:lnTo>
                  <a:lnTo>
                    <a:pt x="0" y="74675"/>
                  </a:lnTo>
                  <a:lnTo>
                    <a:pt x="0" y="224027"/>
                  </a:lnTo>
                  <a:lnTo>
                    <a:pt x="384048" y="224027"/>
                  </a:lnTo>
                  <a:lnTo>
                    <a:pt x="384048" y="298703"/>
                  </a:lnTo>
                  <a:lnTo>
                    <a:pt x="533400" y="149351"/>
                  </a:lnTo>
                  <a:lnTo>
                    <a:pt x="384048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95" name="object 13">
              <a:extLst>
                <a:ext uri="{FF2B5EF4-FFF2-40B4-BE49-F238E27FC236}">
                  <a16:creationId xmlns:a16="http://schemas.microsoft.com/office/drawing/2014/main" id="{2C364CCA-02B6-456B-A958-581718AF4AA7}"/>
                </a:ext>
              </a:extLst>
            </p:cNvPr>
            <p:cNvSpPr/>
            <p:nvPr/>
          </p:nvSpPr>
          <p:spPr>
            <a:xfrm>
              <a:off x="4620767" y="2862072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0" y="74675"/>
                  </a:moveTo>
                  <a:lnTo>
                    <a:pt x="384048" y="74675"/>
                  </a:lnTo>
                  <a:lnTo>
                    <a:pt x="384048" y="0"/>
                  </a:lnTo>
                  <a:lnTo>
                    <a:pt x="533400" y="149351"/>
                  </a:lnTo>
                  <a:lnTo>
                    <a:pt x="384048" y="298703"/>
                  </a:lnTo>
                  <a:lnTo>
                    <a:pt x="384048" y="224027"/>
                  </a:lnTo>
                  <a:lnTo>
                    <a:pt x="0" y="224027"/>
                  </a:lnTo>
                  <a:lnTo>
                    <a:pt x="0" y="74675"/>
                  </a:lnTo>
                  <a:close/>
                </a:path>
              </a:pathLst>
            </a:custGeom>
            <a:grpFill/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object 26">
            <a:extLst>
              <a:ext uri="{FF2B5EF4-FFF2-40B4-BE49-F238E27FC236}">
                <a16:creationId xmlns:a16="http://schemas.microsoft.com/office/drawing/2014/main" id="{B622D074-09B8-49D9-9232-DEB309770583}"/>
              </a:ext>
            </a:extLst>
          </p:cNvPr>
          <p:cNvGrpSpPr/>
          <p:nvPr/>
        </p:nvGrpSpPr>
        <p:grpSpPr>
          <a:xfrm>
            <a:off x="905002" y="2300423"/>
            <a:ext cx="1296035" cy="461009"/>
            <a:chOff x="905002" y="2499105"/>
            <a:chExt cx="1296035" cy="461009"/>
          </a:xfrm>
          <a:solidFill>
            <a:srgbClr val="5C240D"/>
          </a:solidFill>
        </p:grpSpPr>
        <p:sp>
          <p:nvSpPr>
            <p:cNvPr id="97" name="object 27">
              <a:extLst>
                <a:ext uri="{FF2B5EF4-FFF2-40B4-BE49-F238E27FC236}">
                  <a16:creationId xmlns:a16="http://schemas.microsoft.com/office/drawing/2014/main" id="{218D7FFA-7728-4291-B534-010386CDF2E0}"/>
                </a:ext>
              </a:extLst>
            </p:cNvPr>
            <p:cNvSpPr/>
            <p:nvPr/>
          </p:nvSpPr>
          <p:spPr>
            <a:xfrm>
              <a:off x="911352" y="2505455"/>
              <a:ext cx="1283335" cy="448309"/>
            </a:xfrm>
            <a:custGeom>
              <a:avLst/>
              <a:gdLst/>
              <a:ahLst/>
              <a:cxnLst/>
              <a:rect l="l" t="t" r="r" b="b"/>
              <a:pathLst>
                <a:path w="1283335" h="448310">
                  <a:moveTo>
                    <a:pt x="1283208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3208" y="448056"/>
                  </a:lnTo>
                  <a:lnTo>
                    <a:pt x="1283208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98" name="object 28">
              <a:extLst>
                <a:ext uri="{FF2B5EF4-FFF2-40B4-BE49-F238E27FC236}">
                  <a16:creationId xmlns:a16="http://schemas.microsoft.com/office/drawing/2014/main" id="{5677C8BA-582B-4A31-AAC5-6C6D2E33A55C}"/>
                </a:ext>
              </a:extLst>
            </p:cNvPr>
            <p:cNvSpPr/>
            <p:nvPr/>
          </p:nvSpPr>
          <p:spPr>
            <a:xfrm>
              <a:off x="911352" y="2505455"/>
              <a:ext cx="1283335" cy="448309"/>
            </a:xfrm>
            <a:custGeom>
              <a:avLst/>
              <a:gdLst/>
              <a:ahLst/>
              <a:cxnLst/>
              <a:rect l="l" t="t" r="r" b="b"/>
              <a:pathLst>
                <a:path w="1283335" h="448310">
                  <a:moveTo>
                    <a:pt x="0" y="448056"/>
                  </a:moveTo>
                  <a:lnTo>
                    <a:pt x="1283208" y="448056"/>
                  </a:lnTo>
                  <a:lnTo>
                    <a:pt x="1283208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99" name="object 29">
            <a:extLst>
              <a:ext uri="{FF2B5EF4-FFF2-40B4-BE49-F238E27FC236}">
                <a16:creationId xmlns:a16="http://schemas.microsoft.com/office/drawing/2014/main" id="{4A0B4F5E-FB0C-48BD-A842-193604DF9479}"/>
              </a:ext>
            </a:extLst>
          </p:cNvPr>
          <p:cNvSpPr txBox="1"/>
          <p:nvPr/>
        </p:nvSpPr>
        <p:spPr>
          <a:xfrm>
            <a:off x="957199" y="2367226"/>
            <a:ext cx="121602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00" name="object 30">
            <a:extLst>
              <a:ext uri="{FF2B5EF4-FFF2-40B4-BE49-F238E27FC236}">
                <a16:creationId xmlns:a16="http://schemas.microsoft.com/office/drawing/2014/main" id="{7DDD41AA-886A-44DA-A3D3-5E67E7902401}"/>
              </a:ext>
            </a:extLst>
          </p:cNvPr>
          <p:cNvGrpSpPr/>
          <p:nvPr/>
        </p:nvGrpSpPr>
        <p:grpSpPr>
          <a:xfrm>
            <a:off x="5550153" y="2291279"/>
            <a:ext cx="1299210" cy="461009"/>
            <a:chOff x="5550153" y="2489961"/>
            <a:chExt cx="1299210" cy="461009"/>
          </a:xfrm>
          <a:solidFill>
            <a:srgbClr val="5C240D"/>
          </a:solidFill>
        </p:grpSpPr>
        <p:sp>
          <p:nvSpPr>
            <p:cNvPr id="101" name="object 31">
              <a:extLst>
                <a:ext uri="{FF2B5EF4-FFF2-40B4-BE49-F238E27FC236}">
                  <a16:creationId xmlns:a16="http://schemas.microsoft.com/office/drawing/2014/main" id="{1D4649BF-44EA-4217-BDD8-60F8218B24EF}"/>
                </a:ext>
              </a:extLst>
            </p:cNvPr>
            <p:cNvSpPr/>
            <p:nvPr/>
          </p:nvSpPr>
          <p:spPr>
            <a:xfrm>
              <a:off x="5556503" y="2496311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1286255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6255" y="448056"/>
                  </a:lnTo>
                  <a:lnTo>
                    <a:pt x="1286255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02" name="object 32">
              <a:extLst>
                <a:ext uri="{FF2B5EF4-FFF2-40B4-BE49-F238E27FC236}">
                  <a16:creationId xmlns:a16="http://schemas.microsoft.com/office/drawing/2014/main" id="{5C7C2183-DA4E-4CF6-86B6-6FC14ED57525}"/>
                </a:ext>
              </a:extLst>
            </p:cNvPr>
            <p:cNvSpPr/>
            <p:nvPr/>
          </p:nvSpPr>
          <p:spPr>
            <a:xfrm>
              <a:off x="5556503" y="2496311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0" y="448056"/>
                  </a:moveTo>
                  <a:lnTo>
                    <a:pt x="1286255" y="448056"/>
                  </a:lnTo>
                  <a:lnTo>
                    <a:pt x="1286255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3" name="object 33">
            <a:extLst>
              <a:ext uri="{FF2B5EF4-FFF2-40B4-BE49-F238E27FC236}">
                <a16:creationId xmlns:a16="http://schemas.microsoft.com/office/drawing/2014/main" id="{02ADBDE9-1791-412B-974E-C48660CF407D}"/>
              </a:ext>
            </a:extLst>
          </p:cNvPr>
          <p:cNvSpPr txBox="1"/>
          <p:nvPr/>
        </p:nvSpPr>
        <p:spPr>
          <a:xfrm>
            <a:off x="5556503" y="2357447"/>
            <a:ext cx="12865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05" name="object 35">
            <a:extLst>
              <a:ext uri="{FF2B5EF4-FFF2-40B4-BE49-F238E27FC236}">
                <a16:creationId xmlns:a16="http://schemas.microsoft.com/office/drawing/2014/main" id="{7FE57DC2-8D2B-4A5B-A608-7169604A453A}"/>
              </a:ext>
            </a:extLst>
          </p:cNvPr>
          <p:cNvGrpSpPr/>
          <p:nvPr/>
        </p:nvGrpSpPr>
        <p:grpSpPr>
          <a:xfrm>
            <a:off x="7945881" y="1654247"/>
            <a:ext cx="1299210" cy="461009"/>
            <a:chOff x="7945881" y="1852929"/>
            <a:chExt cx="1299210" cy="461009"/>
          </a:xfrm>
          <a:solidFill>
            <a:srgbClr val="5C240D"/>
          </a:solidFill>
        </p:grpSpPr>
        <p:sp>
          <p:nvSpPr>
            <p:cNvPr id="106" name="object 36">
              <a:extLst>
                <a:ext uri="{FF2B5EF4-FFF2-40B4-BE49-F238E27FC236}">
                  <a16:creationId xmlns:a16="http://schemas.microsoft.com/office/drawing/2014/main" id="{8CE1BD1B-6F3A-4E09-9E7E-6E1628582450}"/>
                </a:ext>
              </a:extLst>
            </p:cNvPr>
            <p:cNvSpPr/>
            <p:nvPr/>
          </p:nvSpPr>
          <p:spPr>
            <a:xfrm>
              <a:off x="7952231" y="1859279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1286255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6255" y="448056"/>
                  </a:lnTo>
                  <a:lnTo>
                    <a:pt x="1286255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07" name="object 37">
              <a:extLst>
                <a:ext uri="{FF2B5EF4-FFF2-40B4-BE49-F238E27FC236}">
                  <a16:creationId xmlns:a16="http://schemas.microsoft.com/office/drawing/2014/main" id="{2D3BE690-FDE8-4C49-8107-F6CB9EC9F108}"/>
                </a:ext>
              </a:extLst>
            </p:cNvPr>
            <p:cNvSpPr/>
            <p:nvPr/>
          </p:nvSpPr>
          <p:spPr>
            <a:xfrm>
              <a:off x="7952231" y="1859279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0" y="448056"/>
                  </a:moveTo>
                  <a:lnTo>
                    <a:pt x="1286255" y="448056"/>
                  </a:lnTo>
                  <a:lnTo>
                    <a:pt x="1286255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8" name="object 38">
            <a:extLst>
              <a:ext uri="{FF2B5EF4-FFF2-40B4-BE49-F238E27FC236}">
                <a16:creationId xmlns:a16="http://schemas.microsoft.com/office/drawing/2014/main" id="{AD5EAAE2-D17D-45FA-94B5-E98F136D5A32}"/>
              </a:ext>
            </a:extLst>
          </p:cNvPr>
          <p:cNvSpPr txBox="1"/>
          <p:nvPr/>
        </p:nvSpPr>
        <p:spPr>
          <a:xfrm>
            <a:off x="7958581" y="1720745"/>
            <a:ext cx="1273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4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11" name="object 41">
            <a:extLst>
              <a:ext uri="{FF2B5EF4-FFF2-40B4-BE49-F238E27FC236}">
                <a16:creationId xmlns:a16="http://schemas.microsoft.com/office/drawing/2014/main" id="{2EB1F144-91B1-4380-ACAA-B95FD8020E23}"/>
              </a:ext>
            </a:extLst>
          </p:cNvPr>
          <p:cNvSpPr/>
          <p:nvPr/>
        </p:nvSpPr>
        <p:spPr>
          <a:xfrm>
            <a:off x="2450591" y="2669485"/>
            <a:ext cx="533400" cy="299085"/>
          </a:xfrm>
          <a:custGeom>
            <a:avLst/>
            <a:gdLst/>
            <a:ahLst/>
            <a:cxnLst/>
            <a:rect l="l" t="t" r="r" b="b"/>
            <a:pathLst>
              <a:path w="533400" h="299085">
                <a:moveTo>
                  <a:pt x="384047" y="0"/>
                </a:moveTo>
                <a:lnTo>
                  <a:pt x="384047" y="74676"/>
                </a:lnTo>
                <a:lnTo>
                  <a:pt x="0" y="74676"/>
                </a:lnTo>
                <a:lnTo>
                  <a:pt x="0" y="224028"/>
                </a:lnTo>
                <a:lnTo>
                  <a:pt x="384047" y="224028"/>
                </a:lnTo>
                <a:lnTo>
                  <a:pt x="384047" y="298704"/>
                </a:lnTo>
                <a:lnTo>
                  <a:pt x="533400" y="149352"/>
                </a:lnTo>
                <a:lnTo>
                  <a:pt x="384047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2" name="object 42">
            <a:extLst>
              <a:ext uri="{FF2B5EF4-FFF2-40B4-BE49-F238E27FC236}">
                <a16:creationId xmlns:a16="http://schemas.microsoft.com/office/drawing/2014/main" id="{BCC529B2-C877-4B76-AC1F-4630686B3820}"/>
              </a:ext>
            </a:extLst>
          </p:cNvPr>
          <p:cNvSpPr/>
          <p:nvPr/>
        </p:nvSpPr>
        <p:spPr>
          <a:xfrm>
            <a:off x="2450591" y="2669485"/>
            <a:ext cx="533400" cy="299085"/>
          </a:xfrm>
          <a:custGeom>
            <a:avLst/>
            <a:gdLst/>
            <a:ahLst/>
            <a:cxnLst/>
            <a:rect l="l" t="t" r="r" b="b"/>
            <a:pathLst>
              <a:path w="533400" h="299085">
                <a:moveTo>
                  <a:pt x="0" y="74676"/>
                </a:moveTo>
                <a:lnTo>
                  <a:pt x="384047" y="74676"/>
                </a:lnTo>
                <a:lnTo>
                  <a:pt x="384047" y="0"/>
                </a:lnTo>
                <a:lnTo>
                  <a:pt x="533400" y="149352"/>
                </a:lnTo>
                <a:lnTo>
                  <a:pt x="384047" y="298704"/>
                </a:lnTo>
                <a:lnTo>
                  <a:pt x="384047" y="224028"/>
                </a:lnTo>
                <a:lnTo>
                  <a:pt x="0" y="224028"/>
                </a:lnTo>
                <a:lnTo>
                  <a:pt x="0" y="74676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3" name="object 43">
            <a:extLst>
              <a:ext uri="{FF2B5EF4-FFF2-40B4-BE49-F238E27FC236}">
                <a16:creationId xmlns:a16="http://schemas.microsoft.com/office/drawing/2014/main" id="{435A9144-46F6-476D-A3CF-C1014ECF7EFE}"/>
              </a:ext>
            </a:extLst>
          </p:cNvPr>
          <p:cNvSpPr/>
          <p:nvPr/>
        </p:nvSpPr>
        <p:spPr>
          <a:xfrm>
            <a:off x="597408" y="2721301"/>
            <a:ext cx="1972310" cy="1097280"/>
          </a:xfrm>
          <a:custGeom>
            <a:avLst/>
            <a:gdLst/>
            <a:ahLst/>
            <a:cxnLst/>
            <a:rect l="l" t="t" r="r" b="b"/>
            <a:pathLst>
              <a:path w="1972310" h="1097279">
                <a:moveTo>
                  <a:pt x="1789176" y="0"/>
                </a:moveTo>
                <a:lnTo>
                  <a:pt x="182879" y="0"/>
                </a:lnTo>
                <a:lnTo>
                  <a:pt x="134262" y="6535"/>
                </a:lnTo>
                <a:lnTo>
                  <a:pt x="90576" y="24976"/>
                </a:lnTo>
                <a:lnTo>
                  <a:pt x="53563" y="53578"/>
                </a:lnTo>
                <a:lnTo>
                  <a:pt x="24968" y="90593"/>
                </a:lnTo>
                <a:lnTo>
                  <a:pt x="6532" y="134276"/>
                </a:lnTo>
                <a:lnTo>
                  <a:pt x="0" y="182879"/>
                </a:lnTo>
                <a:lnTo>
                  <a:pt x="0" y="914399"/>
                </a:lnTo>
                <a:lnTo>
                  <a:pt x="6532" y="963003"/>
                </a:lnTo>
                <a:lnTo>
                  <a:pt x="24968" y="1006686"/>
                </a:lnTo>
                <a:lnTo>
                  <a:pt x="53563" y="1043701"/>
                </a:lnTo>
                <a:lnTo>
                  <a:pt x="90576" y="1072303"/>
                </a:lnTo>
                <a:lnTo>
                  <a:pt x="134262" y="1090744"/>
                </a:lnTo>
                <a:lnTo>
                  <a:pt x="182879" y="1097279"/>
                </a:lnTo>
                <a:lnTo>
                  <a:pt x="1789176" y="1097279"/>
                </a:lnTo>
                <a:lnTo>
                  <a:pt x="1837779" y="1090744"/>
                </a:lnTo>
                <a:lnTo>
                  <a:pt x="1881462" y="1072303"/>
                </a:lnTo>
                <a:lnTo>
                  <a:pt x="1918477" y="1043701"/>
                </a:lnTo>
                <a:lnTo>
                  <a:pt x="1947079" y="1006686"/>
                </a:lnTo>
                <a:lnTo>
                  <a:pt x="1965520" y="963003"/>
                </a:lnTo>
                <a:lnTo>
                  <a:pt x="1972056" y="914399"/>
                </a:lnTo>
                <a:lnTo>
                  <a:pt x="1972056" y="182879"/>
                </a:lnTo>
                <a:lnTo>
                  <a:pt x="1965520" y="134276"/>
                </a:lnTo>
                <a:lnTo>
                  <a:pt x="1947079" y="90593"/>
                </a:lnTo>
                <a:lnTo>
                  <a:pt x="1918477" y="53578"/>
                </a:lnTo>
                <a:lnTo>
                  <a:pt x="1881462" y="24976"/>
                </a:lnTo>
                <a:lnTo>
                  <a:pt x="1837779" y="6535"/>
                </a:lnTo>
                <a:lnTo>
                  <a:pt x="1789176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4" name="object 44">
            <a:extLst>
              <a:ext uri="{FF2B5EF4-FFF2-40B4-BE49-F238E27FC236}">
                <a16:creationId xmlns:a16="http://schemas.microsoft.com/office/drawing/2014/main" id="{398E48DC-3337-42C0-8CDC-F8DF39E15916}"/>
              </a:ext>
            </a:extLst>
          </p:cNvPr>
          <p:cNvSpPr/>
          <p:nvPr/>
        </p:nvSpPr>
        <p:spPr>
          <a:xfrm>
            <a:off x="597408" y="2721301"/>
            <a:ext cx="1972310" cy="1097280"/>
          </a:xfrm>
          <a:custGeom>
            <a:avLst/>
            <a:gdLst/>
            <a:ahLst/>
            <a:cxnLst/>
            <a:rect l="l" t="t" r="r" b="b"/>
            <a:pathLst>
              <a:path w="1972310" h="1097279">
                <a:moveTo>
                  <a:pt x="0" y="182879"/>
                </a:moveTo>
                <a:lnTo>
                  <a:pt x="6532" y="134276"/>
                </a:lnTo>
                <a:lnTo>
                  <a:pt x="24968" y="90593"/>
                </a:lnTo>
                <a:lnTo>
                  <a:pt x="53563" y="53578"/>
                </a:lnTo>
                <a:lnTo>
                  <a:pt x="90576" y="24976"/>
                </a:lnTo>
                <a:lnTo>
                  <a:pt x="134262" y="6535"/>
                </a:lnTo>
                <a:lnTo>
                  <a:pt x="182879" y="0"/>
                </a:lnTo>
                <a:lnTo>
                  <a:pt x="1789176" y="0"/>
                </a:lnTo>
                <a:lnTo>
                  <a:pt x="1837779" y="6535"/>
                </a:lnTo>
                <a:lnTo>
                  <a:pt x="1881462" y="24976"/>
                </a:lnTo>
                <a:lnTo>
                  <a:pt x="1918477" y="53578"/>
                </a:lnTo>
                <a:lnTo>
                  <a:pt x="1947079" y="90593"/>
                </a:lnTo>
                <a:lnTo>
                  <a:pt x="1965520" y="134276"/>
                </a:lnTo>
                <a:lnTo>
                  <a:pt x="1972056" y="182879"/>
                </a:lnTo>
                <a:lnTo>
                  <a:pt x="1972056" y="914399"/>
                </a:lnTo>
                <a:lnTo>
                  <a:pt x="1965520" y="963003"/>
                </a:lnTo>
                <a:lnTo>
                  <a:pt x="1947079" y="1006686"/>
                </a:lnTo>
                <a:lnTo>
                  <a:pt x="1918477" y="1043701"/>
                </a:lnTo>
                <a:lnTo>
                  <a:pt x="1881462" y="1072303"/>
                </a:lnTo>
                <a:lnTo>
                  <a:pt x="1837779" y="1090744"/>
                </a:lnTo>
                <a:lnTo>
                  <a:pt x="1789176" y="1097279"/>
                </a:lnTo>
                <a:lnTo>
                  <a:pt x="182879" y="1097279"/>
                </a:lnTo>
                <a:lnTo>
                  <a:pt x="134262" y="1090744"/>
                </a:lnTo>
                <a:lnTo>
                  <a:pt x="90576" y="1072303"/>
                </a:lnTo>
                <a:lnTo>
                  <a:pt x="53563" y="1043701"/>
                </a:lnTo>
                <a:lnTo>
                  <a:pt x="24968" y="1006686"/>
                </a:lnTo>
                <a:lnTo>
                  <a:pt x="6532" y="963003"/>
                </a:lnTo>
                <a:lnTo>
                  <a:pt x="0" y="914399"/>
                </a:lnTo>
                <a:lnTo>
                  <a:pt x="0" y="182879"/>
                </a:lnTo>
                <a:close/>
              </a:path>
            </a:pathLst>
          </a:custGeom>
          <a:solidFill>
            <a:srgbClr val="E83436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5" name="object 45">
            <a:extLst>
              <a:ext uri="{FF2B5EF4-FFF2-40B4-BE49-F238E27FC236}">
                <a16:creationId xmlns:a16="http://schemas.microsoft.com/office/drawing/2014/main" id="{4661FB47-A4F9-409E-A5C7-86A429A7FCD2}"/>
              </a:ext>
            </a:extLst>
          </p:cNvPr>
          <p:cNvSpPr txBox="1"/>
          <p:nvPr/>
        </p:nvSpPr>
        <p:spPr>
          <a:xfrm>
            <a:off x="597408" y="2694632"/>
            <a:ext cx="19532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444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Menentukan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Outcome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/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Kinerja</a:t>
            </a:r>
            <a:r>
              <a:rPr kumimoji="0" sz="18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yang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akan </a:t>
            </a:r>
            <a:r>
              <a:rPr kumimoji="0" sz="1800" b="0" i="0" u="none" strike="noStrike" kern="1200" cap="none" spc="-3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dijabarkan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16" name="object 46">
            <a:extLst>
              <a:ext uri="{FF2B5EF4-FFF2-40B4-BE49-F238E27FC236}">
                <a16:creationId xmlns:a16="http://schemas.microsoft.com/office/drawing/2014/main" id="{BCD34B5C-D920-435D-8A0F-898AE2DC768C}"/>
              </a:ext>
            </a:extLst>
          </p:cNvPr>
          <p:cNvGrpSpPr/>
          <p:nvPr/>
        </p:nvGrpSpPr>
        <p:grpSpPr>
          <a:xfrm>
            <a:off x="5129529" y="2690568"/>
            <a:ext cx="2222500" cy="1991360"/>
            <a:chOff x="5129529" y="2889250"/>
            <a:chExt cx="2222500" cy="19913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7" name="object 47">
              <a:extLst>
                <a:ext uri="{FF2B5EF4-FFF2-40B4-BE49-F238E27FC236}">
                  <a16:creationId xmlns:a16="http://schemas.microsoft.com/office/drawing/2014/main" id="{783A1704-8B1C-4666-B14D-1F117EEB595C}"/>
                </a:ext>
              </a:extLst>
            </p:cNvPr>
            <p:cNvSpPr/>
            <p:nvPr/>
          </p:nvSpPr>
          <p:spPr>
            <a:xfrm>
              <a:off x="5135879" y="2895600"/>
              <a:ext cx="2209800" cy="1978660"/>
            </a:xfrm>
            <a:custGeom>
              <a:avLst/>
              <a:gdLst/>
              <a:ahLst/>
              <a:cxnLst/>
              <a:rect l="l" t="t" r="r" b="b"/>
              <a:pathLst>
                <a:path w="2209800" h="1978660">
                  <a:moveTo>
                    <a:pt x="1880108" y="0"/>
                  </a:moveTo>
                  <a:lnTo>
                    <a:pt x="329692" y="0"/>
                  </a:lnTo>
                  <a:lnTo>
                    <a:pt x="280964" y="3573"/>
                  </a:lnTo>
                  <a:lnTo>
                    <a:pt x="234460" y="13956"/>
                  </a:lnTo>
                  <a:lnTo>
                    <a:pt x="190687" y="30636"/>
                  </a:lnTo>
                  <a:lnTo>
                    <a:pt x="150156" y="53106"/>
                  </a:lnTo>
                  <a:lnTo>
                    <a:pt x="113375" y="80856"/>
                  </a:lnTo>
                  <a:lnTo>
                    <a:pt x="80856" y="113375"/>
                  </a:lnTo>
                  <a:lnTo>
                    <a:pt x="53106" y="150156"/>
                  </a:lnTo>
                  <a:lnTo>
                    <a:pt x="30636" y="190687"/>
                  </a:lnTo>
                  <a:lnTo>
                    <a:pt x="13956" y="234460"/>
                  </a:lnTo>
                  <a:lnTo>
                    <a:pt x="3573" y="280964"/>
                  </a:lnTo>
                  <a:lnTo>
                    <a:pt x="0" y="329691"/>
                  </a:lnTo>
                  <a:lnTo>
                    <a:pt x="0" y="1648460"/>
                  </a:lnTo>
                  <a:lnTo>
                    <a:pt x="3573" y="1697187"/>
                  </a:lnTo>
                  <a:lnTo>
                    <a:pt x="13956" y="1743691"/>
                  </a:lnTo>
                  <a:lnTo>
                    <a:pt x="30636" y="1787464"/>
                  </a:lnTo>
                  <a:lnTo>
                    <a:pt x="53106" y="1827995"/>
                  </a:lnTo>
                  <a:lnTo>
                    <a:pt x="80856" y="1864776"/>
                  </a:lnTo>
                  <a:lnTo>
                    <a:pt x="113375" y="1897295"/>
                  </a:lnTo>
                  <a:lnTo>
                    <a:pt x="150156" y="1925045"/>
                  </a:lnTo>
                  <a:lnTo>
                    <a:pt x="190687" y="1947515"/>
                  </a:lnTo>
                  <a:lnTo>
                    <a:pt x="234460" y="1964195"/>
                  </a:lnTo>
                  <a:lnTo>
                    <a:pt x="280964" y="1974578"/>
                  </a:lnTo>
                  <a:lnTo>
                    <a:pt x="329692" y="1978152"/>
                  </a:lnTo>
                  <a:lnTo>
                    <a:pt x="1880108" y="1978152"/>
                  </a:lnTo>
                  <a:lnTo>
                    <a:pt x="1928835" y="1974578"/>
                  </a:lnTo>
                  <a:lnTo>
                    <a:pt x="1975339" y="1964195"/>
                  </a:lnTo>
                  <a:lnTo>
                    <a:pt x="2019112" y="1947515"/>
                  </a:lnTo>
                  <a:lnTo>
                    <a:pt x="2059643" y="1925045"/>
                  </a:lnTo>
                  <a:lnTo>
                    <a:pt x="2096424" y="1897295"/>
                  </a:lnTo>
                  <a:lnTo>
                    <a:pt x="2128943" y="1864776"/>
                  </a:lnTo>
                  <a:lnTo>
                    <a:pt x="2156693" y="1827995"/>
                  </a:lnTo>
                  <a:lnTo>
                    <a:pt x="2179163" y="1787464"/>
                  </a:lnTo>
                  <a:lnTo>
                    <a:pt x="2195843" y="1743691"/>
                  </a:lnTo>
                  <a:lnTo>
                    <a:pt x="2206226" y="1697187"/>
                  </a:lnTo>
                  <a:lnTo>
                    <a:pt x="2209800" y="1648460"/>
                  </a:lnTo>
                  <a:lnTo>
                    <a:pt x="2209800" y="329691"/>
                  </a:lnTo>
                  <a:lnTo>
                    <a:pt x="2206226" y="280964"/>
                  </a:lnTo>
                  <a:lnTo>
                    <a:pt x="2195843" y="234460"/>
                  </a:lnTo>
                  <a:lnTo>
                    <a:pt x="2179163" y="190687"/>
                  </a:lnTo>
                  <a:lnTo>
                    <a:pt x="2156693" y="150156"/>
                  </a:lnTo>
                  <a:lnTo>
                    <a:pt x="2128943" y="113375"/>
                  </a:lnTo>
                  <a:lnTo>
                    <a:pt x="2096424" y="80856"/>
                  </a:lnTo>
                  <a:lnTo>
                    <a:pt x="2059643" y="53106"/>
                  </a:lnTo>
                  <a:lnTo>
                    <a:pt x="2019112" y="30636"/>
                  </a:lnTo>
                  <a:lnTo>
                    <a:pt x="1975339" y="13956"/>
                  </a:lnTo>
                  <a:lnTo>
                    <a:pt x="1928835" y="3573"/>
                  </a:lnTo>
                  <a:lnTo>
                    <a:pt x="1880108" y="0"/>
                  </a:lnTo>
                  <a:close/>
                </a:path>
              </a:pathLst>
            </a:custGeom>
            <a:grpFill/>
            <a:ln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18" name="object 48">
              <a:extLst>
                <a:ext uri="{FF2B5EF4-FFF2-40B4-BE49-F238E27FC236}">
                  <a16:creationId xmlns:a16="http://schemas.microsoft.com/office/drawing/2014/main" id="{DEBC26E0-C9AC-495B-AB43-9A0B7C8A2099}"/>
                </a:ext>
              </a:extLst>
            </p:cNvPr>
            <p:cNvSpPr/>
            <p:nvPr/>
          </p:nvSpPr>
          <p:spPr>
            <a:xfrm>
              <a:off x="5135879" y="2895600"/>
              <a:ext cx="2209800" cy="1978660"/>
            </a:xfrm>
            <a:custGeom>
              <a:avLst/>
              <a:gdLst/>
              <a:ahLst/>
              <a:cxnLst/>
              <a:rect l="l" t="t" r="r" b="b"/>
              <a:pathLst>
                <a:path w="2209800" h="1978660">
                  <a:moveTo>
                    <a:pt x="0" y="329691"/>
                  </a:moveTo>
                  <a:lnTo>
                    <a:pt x="3573" y="280964"/>
                  </a:lnTo>
                  <a:lnTo>
                    <a:pt x="13956" y="234460"/>
                  </a:lnTo>
                  <a:lnTo>
                    <a:pt x="30636" y="190687"/>
                  </a:lnTo>
                  <a:lnTo>
                    <a:pt x="53106" y="150156"/>
                  </a:lnTo>
                  <a:lnTo>
                    <a:pt x="80856" y="113375"/>
                  </a:lnTo>
                  <a:lnTo>
                    <a:pt x="113375" y="80856"/>
                  </a:lnTo>
                  <a:lnTo>
                    <a:pt x="150156" y="53106"/>
                  </a:lnTo>
                  <a:lnTo>
                    <a:pt x="190687" y="30636"/>
                  </a:lnTo>
                  <a:lnTo>
                    <a:pt x="234460" y="13956"/>
                  </a:lnTo>
                  <a:lnTo>
                    <a:pt x="280964" y="3573"/>
                  </a:lnTo>
                  <a:lnTo>
                    <a:pt x="329692" y="0"/>
                  </a:lnTo>
                  <a:lnTo>
                    <a:pt x="1880108" y="0"/>
                  </a:lnTo>
                  <a:lnTo>
                    <a:pt x="1928835" y="3573"/>
                  </a:lnTo>
                  <a:lnTo>
                    <a:pt x="1975339" y="13956"/>
                  </a:lnTo>
                  <a:lnTo>
                    <a:pt x="2019112" y="30636"/>
                  </a:lnTo>
                  <a:lnTo>
                    <a:pt x="2059643" y="53106"/>
                  </a:lnTo>
                  <a:lnTo>
                    <a:pt x="2096424" y="80856"/>
                  </a:lnTo>
                  <a:lnTo>
                    <a:pt x="2128943" y="113375"/>
                  </a:lnTo>
                  <a:lnTo>
                    <a:pt x="2156693" y="150156"/>
                  </a:lnTo>
                  <a:lnTo>
                    <a:pt x="2179163" y="190687"/>
                  </a:lnTo>
                  <a:lnTo>
                    <a:pt x="2195843" y="234460"/>
                  </a:lnTo>
                  <a:lnTo>
                    <a:pt x="2206226" y="280964"/>
                  </a:lnTo>
                  <a:lnTo>
                    <a:pt x="2209800" y="329691"/>
                  </a:lnTo>
                  <a:lnTo>
                    <a:pt x="2209800" y="1648460"/>
                  </a:lnTo>
                  <a:lnTo>
                    <a:pt x="2206226" y="1697187"/>
                  </a:lnTo>
                  <a:lnTo>
                    <a:pt x="2195843" y="1743691"/>
                  </a:lnTo>
                  <a:lnTo>
                    <a:pt x="2179163" y="1787464"/>
                  </a:lnTo>
                  <a:lnTo>
                    <a:pt x="2156693" y="1827995"/>
                  </a:lnTo>
                  <a:lnTo>
                    <a:pt x="2128943" y="1864776"/>
                  </a:lnTo>
                  <a:lnTo>
                    <a:pt x="2096424" y="1897295"/>
                  </a:lnTo>
                  <a:lnTo>
                    <a:pt x="2059643" y="1925045"/>
                  </a:lnTo>
                  <a:lnTo>
                    <a:pt x="2019112" y="1947515"/>
                  </a:lnTo>
                  <a:lnTo>
                    <a:pt x="1975339" y="1964195"/>
                  </a:lnTo>
                  <a:lnTo>
                    <a:pt x="1928835" y="1974578"/>
                  </a:lnTo>
                  <a:lnTo>
                    <a:pt x="1880108" y="1978152"/>
                  </a:lnTo>
                  <a:lnTo>
                    <a:pt x="329692" y="1978152"/>
                  </a:lnTo>
                  <a:lnTo>
                    <a:pt x="280964" y="1974578"/>
                  </a:lnTo>
                  <a:lnTo>
                    <a:pt x="234460" y="1964195"/>
                  </a:lnTo>
                  <a:lnTo>
                    <a:pt x="190687" y="1947515"/>
                  </a:lnTo>
                  <a:lnTo>
                    <a:pt x="150156" y="1925045"/>
                  </a:lnTo>
                  <a:lnTo>
                    <a:pt x="113375" y="1897295"/>
                  </a:lnTo>
                  <a:lnTo>
                    <a:pt x="80856" y="1864776"/>
                  </a:lnTo>
                  <a:lnTo>
                    <a:pt x="53106" y="1827995"/>
                  </a:lnTo>
                  <a:lnTo>
                    <a:pt x="30636" y="1787464"/>
                  </a:lnTo>
                  <a:lnTo>
                    <a:pt x="13956" y="1743691"/>
                  </a:lnTo>
                  <a:lnTo>
                    <a:pt x="3573" y="1697187"/>
                  </a:lnTo>
                  <a:lnTo>
                    <a:pt x="0" y="1648460"/>
                  </a:lnTo>
                  <a:lnTo>
                    <a:pt x="0" y="329691"/>
                  </a:lnTo>
                  <a:close/>
                </a:path>
              </a:pathLst>
            </a:custGeom>
            <a:grpFill/>
            <a:ln w="1270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9" name="object 49">
            <a:extLst>
              <a:ext uri="{FF2B5EF4-FFF2-40B4-BE49-F238E27FC236}">
                <a16:creationId xmlns:a16="http://schemas.microsoft.com/office/drawing/2014/main" id="{C124C4A8-C239-4AAB-8413-8C34C44C5DA9}"/>
              </a:ext>
            </a:extLst>
          </p:cNvPr>
          <p:cNvSpPr txBox="1"/>
          <p:nvPr/>
        </p:nvSpPr>
        <p:spPr>
          <a:xfrm>
            <a:off x="5426709" y="2973777"/>
            <a:ext cx="16287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2286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Sesuaikan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CSF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ke </a:t>
            </a:r>
            <a:r>
              <a:rPr kumimoji="0" sz="1800" b="0" i="0" u="none" strike="noStrike" kern="1200" cap="none" spc="-39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dalam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frasa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Rencana</a:t>
            </a:r>
            <a:r>
              <a:rPr kumimoji="0" lang="en-US" sz="1800" b="0" i="0" u="none" strike="noStrike" kern="1200" cap="none" spc="-1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Aksi</a:t>
            </a: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yang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berorientasi</a:t>
            </a: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pada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hasil</a:t>
            </a: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20" name="object 50">
            <a:extLst>
              <a:ext uri="{FF2B5EF4-FFF2-40B4-BE49-F238E27FC236}">
                <a16:creationId xmlns:a16="http://schemas.microsoft.com/office/drawing/2014/main" id="{28DACE67-F5F4-44DF-9480-36B06106BCD3}"/>
              </a:ext>
            </a:extLst>
          </p:cNvPr>
          <p:cNvGrpSpPr/>
          <p:nvPr/>
        </p:nvGrpSpPr>
        <p:grpSpPr>
          <a:xfrm>
            <a:off x="2959354" y="2114495"/>
            <a:ext cx="1811020" cy="1384300"/>
            <a:chOff x="2959354" y="2313177"/>
            <a:chExt cx="1811020" cy="13843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1" name="object 51">
              <a:extLst>
                <a:ext uri="{FF2B5EF4-FFF2-40B4-BE49-F238E27FC236}">
                  <a16:creationId xmlns:a16="http://schemas.microsoft.com/office/drawing/2014/main" id="{BD543BE8-252D-49B2-939A-894AF3100925}"/>
                </a:ext>
              </a:extLst>
            </p:cNvPr>
            <p:cNvSpPr/>
            <p:nvPr/>
          </p:nvSpPr>
          <p:spPr>
            <a:xfrm>
              <a:off x="2965704" y="2319527"/>
              <a:ext cx="1798320" cy="1371600"/>
            </a:xfrm>
            <a:custGeom>
              <a:avLst/>
              <a:gdLst/>
              <a:ahLst/>
              <a:cxnLst/>
              <a:rect l="l" t="t" r="r" b="b"/>
              <a:pathLst>
                <a:path w="1798320" h="1371600">
                  <a:moveTo>
                    <a:pt x="1569720" y="0"/>
                  </a:moveTo>
                  <a:lnTo>
                    <a:pt x="228600" y="0"/>
                  </a:ln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0" y="1143000"/>
                  </a:lnTo>
                  <a:lnTo>
                    <a:pt x="4644" y="1189066"/>
                  </a:lnTo>
                  <a:lnTo>
                    <a:pt x="17966" y="1231975"/>
                  </a:lnTo>
                  <a:lnTo>
                    <a:pt x="39045" y="1270806"/>
                  </a:lnTo>
                  <a:lnTo>
                    <a:pt x="66960" y="1304639"/>
                  </a:lnTo>
                  <a:lnTo>
                    <a:pt x="100793" y="1332554"/>
                  </a:lnTo>
                  <a:lnTo>
                    <a:pt x="139624" y="1353633"/>
                  </a:lnTo>
                  <a:lnTo>
                    <a:pt x="182533" y="1366955"/>
                  </a:lnTo>
                  <a:lnTo>
                    <a:pt x="228600" y="1371600"/>
                  </a:lnTo>
                  <a:lnTo>
                    <a:pt x="1569720" y="1371600"/>
                  </a:lnTo>
                  <a:lnTo>
                    <a:pt x="1615786" y="1366955"/>
                  </a:lnTo>
                  <a:lnTo>
                    <a:pt x="1658695" y="1353633"/>
                  </a:lnTo>
                  <a:lnTo>
                    <a:pt x="1697526" y="1332554"/>
                  </a:lnTo>
                  <a:lnTo>
                    <a:pt x="1731359" y="1304639"/>
                  </a:lnTo>
                  <a:lnTo>
                    <a:pt x="1759274" y="1270806"/>
                  </a:lnTo>
                  <a:lnTo>
                    <a:pt x="1780353" y="1231975"/>
                  </a:lnTo>
                  <a:lnTo>
                    <a:pt x="1793675" y="1189066"/>
                  </a:lnTo>
                  <a:lnTo>
                    <a:pt x="1798320" y="1143000"/>
                  </a:lnTo>
                  <a:lnTo>
                    <a:pt x="1798320" y="228600"/>
                  </a:lnTo>
                  <a:lnTo>
                    <a:pt x="1793675" y="182533"/>
                  </a:lnTo>
                  <a:lnTo>
                    <a:pt x="1780353" y="139624"/>
                  </a:lnTo>
                  <a:lnTo>
                    <a:pt x="1759274" y="100793"/>
                  </a:lnTo>
                  <a:lnTo>
                    <a:pt x="1731359" y="66960"/>
                  </a:lnTo>
                  <a:lnTo>
                    <a:pt x="1697526" y="39045"/>
                  </a:lnTo>
                  <a:lnTo>
                    <a:pt x="1658695" y="17966"/>
                  </a:lnTo>
                  <a:lnTo>
                    <a:pt x="1615786" y="4644"/>
                  </a:lnTo>
                  <a:lnTo>
                    <a:pt x="1569720" y="0"/>
                  </a:lnTo>
                  <a:close/>
                </a:path>
              </a:pathLst>
            </a:custGeom>
            <a:grpFill/>
            <a:ln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22" name="object 52">
              <a:extLst>
                <a:ext uri="{FF2B5EF4-FFF2-40B4-BE49-F238E27FC236}">
                  <a16:creationId xmlns:a16="http://schemas.microsoft.com/office/drawing/2014/main" id="{F3EA7B55-7147-44BC-BF60-8C3DFDAC3916}"/>
                </a:ext>
              </a:extLst>
            </p:cNvPr>
            <p:cNvSpPr/>
            <p:nvPr/>
          </p:nvSpPr>
          <p:spPr>
            <a:xfrm>
              <a:off x="2965704" y="2319527"/>
              <a:ext cx="1798320" cy="1371600"/>
            </a:xfrm>
            <a:custGeom>
              <a:avLst/>
              <a:gdLst/>
              <a:ahLst/>
              <a:cxnLst/>
              <a:rect l="l" t="t" r="r" b="b"/>
              <a:pathLst>
                <a:path w="179832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1569720" y="0"/>
                  </a:lnTo>
                  <a:lnTo>
                    <a:pt x="1615786" y="4644"/>
                  </a:lnTo>
                  <a:lnTo>
                    <a:pt x="1658695" y="17966"/>
                  </a:lnTo>
                  <a:lnTo>
                    <a:pt x="1697526" y="39045"/>
                  </a:lnTo>
                  <a:lnTo>
                    <a:pt x="1731359" y="66960"/>
                  </a:lnTo>
                  <a:lnTo>
                    <a:pt x="1759274" y="100793"/>
                  </a:lnTo>
                  <a:lnTo>
                    <a:pt x="1780353" y="139624"/>
                  </a:lnTo>
                  <a:lnTo>
                    <a:pt x="1793675" y="182533"/>
                  </a:lnTo>
                  <a:lnTo>
                    <a:pt x="1798320" y="228600"/>
                  </a:lnTo>
                  <a:lnTo>
                    <a:pt x="1798320" y="1143000"/>
                  </a:lnTo>
                  <a:lnTo>
                    <a:pt x="1793675" y="1189066"/>
                  </a:lnTo>
                  <a:lnTo>
                    <a:pt x="1780353" y="1231975"/>
                  </a:lnTo>
                  <a:lnTo>
                    <a:pt x="1759274" y="1270806"/>
                  </a:lnTo>
                  <a:lnTo>
                    <a:pt x="1731359" y="1304639"/>
                  </a:lnTo>
                  <a:lnTo>
                    <a:pt x="1697526" y="1332554"/>
                  </a:lnTo>
                  <a:lnTo>
                    <a:pt x="1658695" y="1353633"/>
                  </a:lnTo>
                  <a:lnTo>
                    <a:pt x="1615786" y="1366955"/>
                  </a:lnTo>
                  <a:lnTo>
                    <a:pt x="1569720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1270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23" name="object 53">
            <a:extLst>
              <a:ext uri="{FF2B5EF4-FFF2-40B4-BE49-F238E27FC236}">
                <a16:creationId xmlns:a16="http://schemas.microsoft.com/office/drawing/2014/main" id="{ACEBFF49-9236-457F-98CA-3057A6EEDE3C}"/>
              </a:ext>
            </a:extLst>
          </p:cNvPr>
          <p:cNvSpPr txBox="1"/>
          <p:nvPr/>
        </p:nvSpPr>
        <p:spPr>
          <a:xfrm>
            <a:off x="3176142" y="2094429"/>
            <a:ext cx="13830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-635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Menentukan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CSF</a:t>
            </a:r>
            <a:r>
              <a:rPr kumimoji="0" sz="1800" b="1" i="0" u="none" strike="noStrike" kern="1200" cap="none" spc="2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dari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Kinerja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yang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akan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dijabarkan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tsb</a:t>
            </a: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24" name="object 54">
            <a:extLst>
              <a:ext uri="{FF2B5EF4-FFF2-40B4-BE49-F238E27FC236}">
                <a16:creationId xmlns:a16="http://schemas.microsoft.com/office/drawing/2014/main" id="{34588602-B884-40BA-B8E6-2A279C0A31D5}"/>
              </a:ext>
            </a:extLst>
          </p:cNvPr>
          <p:cNvGrpSpPr/>
          <p:nvPr/>
        </p:nvGrpSpPr>
        <p:grpSpPr>
          <a:xfrm>
            <a:off x="7732521" y="2077919"/>
            <a:ext cx="1811020" cy="1109980"/>
            <a:chOff x="7732521" y="2276601"/>
            <a:chExt cx="1811020" cy="1109980"/>
          </a:xfrm>
        </p:grpSpPr>
        <p:sp>
          <p:nvSpPr>
            <p:cNvPr id="125" name="object 55">
              <a:extLst>
                <a:ext uri="{FF2B5EF4-FFF2-40B4-BE49-F238E27FC236}">
                  <a16:creationId xmlns:a16="http://schemas.microsoft.com/office/drawing/2014/main" id="{5067FE1A-5262-4DA1-AF07-E4B0EA3BFC84}"/>
                </a:ext>
              </a:extLst>
            </p:cNvPr>
            <p:cNvSpPr/>
            <p:nvPr/>
          </p:nvSpPr>
          <p:spPr>
            <a:xfrm>
              <a:off x="7738871" y="2282951"/>
              <a:ext cx="1798320" cy="1097280"/>
            </a:xfrm>
            <a:custGeom>
              <a:avLst/>
              <a:gdLst/>
              <a:ahLst/>
              <a:cxnLst/>
              <a:rect l="l" t="t" r="r" b="b"/>
              <a:pathLst>
                <a:path w="1798320" h="1097279">
                  <a:moveTo>
                    <a:pt x="1615439" y="0"/>
                  </a:moveTo>
                  <a:lnTo>
                    <a:pt x="182879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0" y="914400"/>
                  </a:lnTo>
                  <a:lnTo>
                    <a:pt x="6535" y="963003"/>
                  </a:lnTo>
                  <a:lnTo>
                    <a:pt x="24976" y="1006686"/>
                  </a:lnTo>
                  <a:lnTo>
                    <a:pt x="53578" y="1043701"/>
                  </a:lnTo>
                  <a:lnTo>
                    <a:pt x="90593" y="1072303"/>
                  </a:lnTo>
                  <a:lnTo>
                    <a:pt x="134276" y="1090744"/>
                  </a:lnTo>
                  <a:lnTo>
                    <a:pt x="182879" y="1097280"/>
                  </a:lnTo>
                  <a:lnTo>
                    <a:pt x="1615439" y="1097280"/>
                  </a:lnTo>
                  <a:lnTo>
                    <a:pt x="1664043" y="1090744"/>
                  </a:lnTo>
                  <a:lnTo>
                    <a:pt x="1707726" y="1072303"/>
                  </a:lnTo>
                  <a:lnTo>
                    <a:pt x="1744741" y="1043701"/>
                  </a:lnTo>
                  <a:lnTo>
                    <a:pt x="1773343" y="1006686"/>
                  </a:lnTo>
                  <a:lnTo>
                    <a:pt x="1791784" y="963003"/>
                  </a:lnTo>
                  <a:lnTo>
                    <a:pt x="1798320" y="914400"/>
                  </a:lnTo>
                  <a:lnTo>
                    <a:pt x="1798320" y="182880"/>
                  </a:lnTo>
                  <a:lnTo>
                    <a:pt x="1791784" y="134276"/>
                  </a:lnTo>
                  <a:lnTo>
                    <a:pt x="1773343" y="90593"/>
                  </a:lnTo>
                  <a:lnTo>
                    <a:pt x="1744741" y="53578"/>
                  </a:lnTo>
                  <a:lnTo>
                    <a:pt x="1707726" y="24976"/>
                  </a:lnTo>
                  <a:lnTo>
                    <a:pt x="1664043" y="6535"/>
                  </a:lnTo>
                  <a:lnTo>
                    <a:pt x="1615439" y="0"/>
                  </a:lnTo>
                  <a:close/>
                </a:path>
              </a:pathLst>
            </a:custGeom>
            <a:solidFill>
              <a:srgbClr val="F09D18"/>
            </a:solidFill>
            <a:ln>
              <a:solidFill>
                <a:srgbClr val="4E84A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26" name="object 56">
              <a:extLst>
                <a:ext uri="{FF2B5EF4-FFF2-40B4-BE49-F238E27FC236}">
                  <a16:creationId xmlns:a16="http://schemas.microsoft.com/office/drawing/2014/main" id="{9CC5DC2B-BC67-4F5C-A774-5B6B6346BB57}"/>
                </a:ext>
              </a:extLst>
            </p:cNvPr>
            <p:cNvSpPr/>
            <p:nvPr/>
          </p:nvSpPr>
          <p:spPr>
            <a:xfrm>
              <a:off x="7738871" y="2282951"/>
              <a:ext cx="1798320" cy="1097280"/>
            </a:xfrm>
            <a:custGeom>
              <a:avLst/>
              <a:gdLst/>
              <a:ahLst/>
              <a:cxnLst/>
              <a:rect l="l" t="t" r="r" b="b"/>
              <a:pathLst>
                <a:path w="1798320" h="1097279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79" y="0"/>
                  </a:lnTo>
                  <a:lnTo>
                    <a:pt x="1615439" y="0"/>
                  </a:lnTo>
                  <a:lnTo>
                    <a:pt x="1664043" y="6535"/>
                  </a:lnTo>
                  <a:lnTo>
                    <a:pt x="1707726" y="24976"/>
                  </a:lnTo>
                  <a:lnTo>
                    <a:pt x="1744741" y="53578"/>
                  </a:lnTo>
                  <a:lnTo>
                    <a:pt x="1773343" y="90593"/>
                  </a:lnTo>
                  <a:lnTo>
                    <a:pt x="1791784" y="134276"/>
                  </a:lnTo>
                  <a:lnTo>
                    <a:pt x="1798320" y="182880"/>
                  </a:lnTo>
                  <a:lnTo>
                    <a:pt x="1798320" y="914400"/>
                  </a:lnTo>
                  <a:lnTo>
                    <a:pt x="1791784" y="963003"/>
                  </a:lnTo>
                  <a:lnTo>
                    <a:pt x="1773343" y="1006686"/>
                  </a:lnTo>
                  <a:lnTo>
                    <a:pt x="1744741" y="1043701"/>
                  </a:lnTo>
                  <a:lnTo>
                    <a:pt x="1707726" y="1072303"/>
                  </a:lnTo>
                  <a:lnTo>
                    <a:pt x="1664043" y="1090744"/>
                  </a:lnTo>
                  <a:lnTo>
                    <a:pt x="1615439" y="1097280"/>
                  </a:lnTo>
                  <a:lnTo>
                    <a:pt x="182879" y="1097280"/>
                  </a:lnTo>
                  <a:lnTo>
                    <a:pt x="134276" y="1090744"/>
                  </a:lnTo>
                  <a:lnTo>
                    <a:pt x="90593" y="1072303"/>
                  </a:lnTo>
                  <a:lnTo>
                    <a:pt x="53578" y="1043701"/>
                  </a:lnTo>
                  <a:lnTo>
                    <a:pt x="24976" y="1006686"/>
                  </a:lnTo>
                  <a:lnTo>
                    <a:pt x="6535" y="963003"/>
                  </a:lnTo>
                  <a:lnTo>
                    <a:pt x="0" y="91440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E84A0"/>
            </a:solidFill>
            <a:ln w="12700">
              <a:solidFill>
                <a:srgbClr val="4E84A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27" name="object 57">
            <a:extLst>
              <a:ext uri="{FF2B5EF4-FFF2-40B4-BE49-F238E27FC236}">
                <a16:creationId xmlns:a16="http://schemas.microsoft.com/office/drawing/2014/main" id="{9A24DDD9-9209-4AA1-87BB-430D3FA9E562}"/>
              </a:ext>
            </a:extLst>
          </p:cNvPr>
          <p:cNvSpPr txBox="1"/>
          <p:nvPr/>
        </p:nvSpPr>
        <p:spPr>
          <a:xfrm>
            <a:off x="8132826" y="2056964"/>
            <a:ext cx="101726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Ru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m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u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an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Indikator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Kinerja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(SMART)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28" name="object 58">
            <a:extLst>
              <a:ext uri="{FF2B5EF4-FFF2-40B4-BE49-F238E27FC236}">
                <a16:creationId xmlns:a16="http://schemas.microsoft.com/office/drawing/2014/main" id="{A5ED6FC6-D4CD-46B2-A06C-AA6000D78DCB}"/>
              </a:ext>
            </a:extLst>
          </p:cNvPr>
          <p:cNvGrpSpPr/>
          <p:nvPr/>
        </p:nvGrpSpPr>
        <p:grpSpPr>
          <a:xfrm>
            <a:off x="9866121" y="2714950"/>
            <a:ext cx="2082800" cy="1377693"/>
            <a:chOff x="9866121" y="2913633"/>
            <a:chExt cx="2082800" cy="1109980"/>
          </a:xfrm>
          <a:solidFill>
            <a:srgbClr val="E83436"/>
          </a:solidFill>
        </p:grpSpPr>
        <p:sp>
          <p:nvSpPr>
            <p:cNvPr id="129" name="object 59">
              <a:extLst>
                <a:ext uri="{FF2B5EF4-FFF2-40B4-BE49-F238E27FC236}">
                  <a16:creationId xmlns:a16="http://schemas.microsoft.com/office/drawing/2014/main" id="{AECDD1F9-9FDD-414E-8C37-946198C93521}"/>
                </a:ext>
              </a:extLst>
            </p:cNvPr>
            <p:cNvSpPr/>
            <p:nvPr/>
          </p:nvSpPr>
          <p:spPr>
            <a:xfrm>
              <a:off x="9872471" y="2919983"/>
              <a:ext cx="2070100" cy="1097280"/>
            </a:xfrm>
            <a:custGeom>
              <a:avLst/>
              <a:gdLst/>
              <a:ahLst/>
              <a:cxnLst/>
              <a:rect l="l" t="t" r="r" b="b"/>
              <a:pathLst>
                <a:path w="2070100" h="1097279">
                  <a:moveTo>
                    <a:pt x="1886711" y="0"/>
                  </a:moveTo>
                  <a:lnTo>
                    <a:pt x="182879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0" y="914399"/>
                  </a:lnTo>
                  <a:lnTo>
                    <a:pt x="6535" y="963003"/>
                  </a:lnTo>
                  <a:lnTo>
                    <a:pt x="24976" y="1006686"/>
                  </a:lnTo>
                  <a:lnTo>
                    <a:pt x="53578" y="1043701"/>
                  </a:lnTo>
                  <a:lnTo>
                    <a:pt x="90593" y="1072303"/>
                  </a:lnTo>
                  <a:lnTo>
                    <a:pt x="134276" y="1090744"/>
                  </a:lnTo>
                  <a:lnTo>
                    <a:pt x="182879" y="1097279"/>
                  </a:lnTo>
                  <a:lnTo>
                    <a:pt x="1886711" y="1097279"/>
                  </a:lnTo>
                  <a:lnTo>
                    <a:pt x="1935315" y="1090744"/>
                  </a:lnTo>
                  <a:lnTo>
                    <a:pt x="1978998" y="1072303"/>
                  </a:lnTo>
                  <a:lnTo>
                    <a:pt x="2016013" y="1043701"/>
                  </a:lnTo>
                  <a:lnTo>
                    <a:pt x="2044615" y="1006686"/>
                  </a:lnTo>
                  <a:lnTo>
                    <a:pt x="2063056" y="963003"/>
                  </a:lnTo>
                  <a:lnTo>
                    <a:pt x="2069592" y="914399"/>
                  </a:lnTo>
                  <a:lnTo>
                    <a:pt x="2069592" y="182879"/>
                  </a:lnTo>
                  <a:lnTo>
                    <a:pt x="2063056" y="134276"/>
                  </a:lnTo>
                  <a:lnTo>
                    <a:pt x="2044615" y="90593"/>
                  </a:lnTo>
                  <a:lnTo>
                    <a:pt x="2016013" y="53578"/>
                  </a:lnTo>
                  <a:lnTo>
                    <a:pt x="1978998" y="24976"/>
                  </a:lnTo>
                  <a:lnTo>
                    <a:pt x="1935315" y="6535"/>
                  </a:lnTo>
                  <a:lnTo>
                    <a:pt x="18867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30" name="object 60">
              <a:extLst>
                <a:ext uri="{FF2B5EF4-FFF2-40B4-BE49-F238E27FC236}">
                  <a16:creationId xmlns:a16="http://schemas.microsoft.com/office/drawing/2014/main" id="{600EB79C-A6DD-4BBE-AB68-4571BA829524}"/>
                </a:ext>
              </a:extLst>
            </p:cNvPr>
            <p:cNvSpPr/>
            <p:nvPr/>
          </p:nvSpPr>
          <p:spPr>
            <a:xfrm>
              <a:off x="9872471" y="2919983"/>
              <a:ext cx="2070100" cy="1097280"/>
            </a:xfrm>
            <a:custGeom>
              <a:avLst/>
              <a:gdLst/>
              <a:ahLst/>
              <a:cxnLst/>
              <a:rect l="l" t="t" r="r" b="b"/>
              <a:pathLst>
                <a:path w="2070100" h="1097279">
                  <a:moveTo>
                    <a:pt x="0" y="182879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79" y="0"/>
                  </a:lnTo>
                  <a:lnTo>
                    <a:pt x="1886711" y="0"/>
                  </a:lnTo>
                  <a:lnTo>
                    <a:pt x="1935315" y="6535"/>
                  </a:lnTo>
                  <a:lnTo>
                    <a:pt x="1978998" y="24976"/>
                  </a:lnTo>
                  <a:lnTo>
                    <a:pt x="2016013" y="53578"/>
                  </a:lnTo>
                  <a:lnTo>
                    <a:pt x="2044615" y="90593"/>
                  </a:lnTo>
                  <a:lnTo>
                    <a:pt x="2063056" y="134276"/>
                  </a:lnTo>
                  <a:lnTo>
                    <a:pt x="2069592" y="182879"/>
                  </a:lnTo>
                  <a:lnTo>
                    <a:pt x="2069592" y="914399"/>
                  </a:lnTo>
                  <a:lnTo>
                    <a:pt x="2063056" y="963003"/>
                  </a:lnTo>
                  <a:lnTo>
                    <a:pt x="2044615" y="1006686"/>
                  </a:lnTo>
                  <a:lnTo>
                    <a:pt x="2016013" y="1043701"/>
                  </a:lnTo>
                  <a:lnTo>
                    <a:pt x="1978998" y="1072303"/>
                  </a:lnTo>
                  <a:lnTo>
                    <a:pt x="1935315" y="1090744"/>
                  </a:lnTo>
                  <a:lnTo>
                    <a:pt x="1886711" y="1097279"/>
                  </a:lnTo>
                  <a:lnTo>
                    <a:pt x="182879" y="1097279"/>
                  </a:lnTo>
                  <a:lnTo>
                    <a:pt x="134276" y="1090744"/>
                  </a:lnTo>
                  <a:lnTo>
                    <a:pt x="90593" y="1072303"/>
                  </a:lnTo>
                  <a:lnTo>
                    <a:pt x="53578" y="1043701"/>
                  </a:lnTo>
                  <a:lnTo>
                    <a:pt x="24976" y="1006686"/>
                  </a:lnTo>
                  <a:lnTo>
                    <a:pt x="6535" y="963003"/>
                  </a:lnTo>
                  <a:lnTo>
                    <a:pt x="0" y="914399"/>
                  </a:lnTo>
                  <a:lnTo>
                    <a:pt x="0" y="182879"/>
                  </a:lnTo>
                  <a:close/>
                </a:path>
              </a:pathLst>
            </a:custGeom>
            <a:solidFill>
              <a:srgbClr val="D731B3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31" name="object 61">
            <a:extLst>
              <a:ext uri="{FF2B5EF4-FFF2-40B4-BE49-F238E27FC236}">
                <a16:creationId xmlns:a16="http://schemas.microsoft.com/office/drawing/2014/main" id="{691FDF7D-526A-4DE1-BE4F-BDE987AEEF9F}"/>
              </a:ext>
            </a:extLst>
          </p:cNvPr>
          <p:cNvSpPr txBox="1"/>
          <p:nvPr/>
        </p:nvSpPr>
        <p:spPr>
          <a:xfrm>
            <a:off x="10046589" y="2830096"/>
            <a:ext cx="17259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Tetapkan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Target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Triwulanan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mengacu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pada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target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tahunannya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33" name="object 63">
            <a:extLst>
              <a:ext uri="{FF2B5EF4-FFF2-40B4-BE49-F238E27FC236}">
                <a16:creationId xmlns:a16="http://schemas.microsoft.com/office/drawing/2014/main" id="{48EFD46B-45D3-47E2-ADDC-8145ED4CC4DD}"/>
              </a:ext>
            </a:extLst>
          </p:cNvPr>
          <p:cNvSpPr/>
          <p:nvPr/>
        </p:nvSpPr>
        <p:spPr>
          <a:xfrm>
            <a:off x="618744" y="4793529"/>
            <a:ext cx="3563620" cy="1454871"/>
          </a:xfrm>
          <a:custGeom>
            <a:avLst/>
            <a:gdLst/>
            <a:ahLst/>
            <a:cxnLst/>
            <a:rect l="l" t="t" r="r" b="b"/>
            <a:pathLst>
              <a:path w="3563620" h="1201420">
                <a:moveTo>
                  <a:pt x="3563112" y="0"/>
                </a:moveTo>
                <a:lnTo>
                  <a:pt x="0" y="0"/>
                </a:lnTo>
                <a:lnTo>
                  <a:pt x="0" y="201168"/>
                </a:lnTo>
                <a:lnTo>
                  <a:pt x="0" y="1200810"/>
                </a:lnTo>
                <a:lnTo>
                  <a:pt x="3563112" y="1200810"/>
                </a:lnTo>
                <a:lnTo>
                  <a:pt x="3563112" y="201168"/>
                </a:lnTo>
                <a:lnTo>
                  <a:pt x="35631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38" name="object 68">
            <a:extLst>
              <a:ext uri="{FF2B5EF4-FFF2-40B4-BE49-F238E27FC236}">
                <a16:creationId xmlns:a16="http://schemas.microsoft.com/office/drawing/2014/main" id="{F23B7C4F-245B-48B2-8AC0-4BD28669E9BF}"/>
              </a:ext>
            </a:extLst>
          </p:cNvPr>
          <p:cNvSpPr txBox="1"/>
          <p:nvPr/>
        </p:nvSpPr>
        <p:spPr>
          <a:xfrm>
            <a:off x="749186" y="5820242"/>
            <a:ext cx="878446" cy="346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5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Perjanjian Kinerja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42" name="object 72">
            <a:extLst>
              <a:ext uri="{FF2B5EF4-FFF2-40B4-BE49-F238E27FC236}">
                <a16:creationId xmlns:a16="http://schemas.microsoft.com/office/drawing/2014/main" id="{3B7A7A4F-34AE-4E7A-85A8-B69EDFFA8F23}"/>
              </a:ext>
            </a:extLst>
          </p:cNvPr>
          <p:cNvSpPr/>
          <p:nvPr/>
        </p:nvSpPr>
        <p:spPr>
          <a:xfrm>
            <a:off x="636777" y="4154986"/>
            <a:ext cx="2009652" cy="538339"/>
          </a:xfrm>
          <a:custGeom>
            <a:avLst/>
            <a:gdLst/>
            <a:ahLst/>
            <a:cxnLst/>
            <a:rect l="l" t="t" r="r" b="b"/>
            <a:pathLst>
              <a:path w="1530350" h="448310">
                <a:moveTo>
                  <a:pt x="1530096" y="0"/>
                </a:moveTo>
                <a:lnTo>
                  <a:pt x="0" y="0"/>
                </a:lnTo>
                <a:lnTo>
                  <a:pt x="0" y="448056"/>
                </a:lnTo>
                <a:lnTo>
                  <a:pt x="1530096" y="448056"/>
                </a:lnTo>
                <a:lnTo>
                  <a:pt x="1530096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44" name="object 74">
            <a:extLst>
              <a:ext uri="{FF2B5EF4-FFF2-40B4-BE49-F238E27FC236}">
                <a16:creationId xmlns:a16="http://schemas.microsoft.com/office/drawing/2014/main" id="{55B5C439-00FC-4823-B921-84D02E54271B}"/>
              </a:ext>
            </a:extLst>
          </p:cNvPr>
          <p:cNvSpPr txBox="1"/>
          <p:nvPr/>
        </p:nvSpPr>
        <p:spPr>
          <a:xfrm>
            <a:off x="2079873" y="5848690"/>
            <a:ext cx="581684" cy="1801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5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IKU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45" name="object 75">
            <a:extLst>
              <a:ext uri="{FF2B5EF4-FFF2-40B4-BE49-F238E27FC236}">
                <a16:creationId xmlns:a16="http://schemas.microsoft.com/office/drawing/2014/main" id="{CE44C57B-A7B6-4E12-A54F-131CB7FA09D8}"/>
              </a:ext>
            </a:extLst>
          </p:cNvPr>
          <p:cNvSpPr txBox="1"/>
          <p:nvPr/>
        </p:nvSpPr>
        <p:spPr>
          <a:xfrm>
            <a:off x="3235539" y="5838020"/>
            <a:ext cx="761636" cy="1865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0005" marR="5080" lvl="0" indent="-27940" algn="ctr" defTabSz="914400" rtl="0" eaLnBrk="1" fontAlgn="auto" latinLnBrk="0" hangingPunct="1">
              <a:lnSpc>
                <a:spcPts val="125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>
                <a:solidFill>
                  <a:prstClr val="black"/>
                </a:solidFill>
                <a:latin typeface="Tw Cen MT" panose="020B0602020104020603" pitchFamily="34" charset="0"/>
                <a:cs typeface="Calibri"/>
              </a:rPr>
              <a:t>Renstra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46" name="object 76">
            <a:extLst>
              <a:ext uri="{FF2B5EF4-FFF2-40B4-BE49-F238E27FC236}">
                <a16:creationId xmlns:a16="http://schemas.microsoft.com/office/drawing/2014/main" id="{9BDF885C-B073-4F7D-8755-C8D7FCDE1671}"/>
              </a:ext>
            </a:extLst>
          </p:cNvPr>
          <p:cNvSpPr txBox="1"/>
          <p:nvPr/>
        </p:nvSpPr>
        <p:spPr>
          <a:xfrm>
            <a:off x="644523" y="4255190"/>
            <a:ext cx="2001906" cy="28982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Rencan</a:t>
            </a:r>
            <a:r>
              <a:rPr kumimoji="0" lang="en-US" sz="18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Kinerja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47" name="object 35">
            <a:extLst>
              <a:ext uri="{FF2B5EF4-FFF2-40B4-BE49-F238E27FC236}">
                <a16:creationId xmlns:a16="http://schemas.microsoft.com/office/drawing/2014/main" id="{ABFC658C-DC9E-401E-9287-72AAE9709E48}"/>
              </a:ext>
            </a:extLst>
          </p:cNvPr>
          <p:cNvGrpSpPr/>
          <p:nvPr/>
        </p:nvGrpSpPr>
        <p:grpSpPr>
          <a:xfrm>
            <a:off x="3211449" y="1654247"/>
            <a:ext cx="1299210" cy="461009"/>
            <a:chOff x="7945881" y="1852929"/>
            <a:chExt cx="1299210" cy="461009"/>
          </a:xfrm>
          <a:solidFill>
            <a:srgbClr val="5C240D"/>
          </a:solidFill>
        </p:grpSpPr>
        <p:sp>
          <p:nvSpPr>
            <p:cNvPr id="148" name="object 36">
              <a:extLst>
                <a:ext uri="{FF2B5EF4-FFF2-40B4-BE49-F238E27FC236}">
                  <a16:creationId xmlns:a16="http://schemas.microsoft.com/office/drawing/2014/main" id="{F2FB2725-194F-419C-A4B6-F307151591E2}"/>
                </a:ext>
              </a:extLst>
            </p:cNvPr>
            <p:cNvSpPr/>
            <p:nvPr/>
          </p:nvSpPr>
          <p:spPr>
            <a:xfrm>
              <a:off x="7952231" y="1859279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1286255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6255" y="448056"/>
                  </a:lnTo>
                  <a:lnTo>
                    <a:pt x="1286255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49" name="object 37">
              <a:extLst>
                <a:ext uri="{FF2B5EF4-FFF2-40B4-BE49-F238E27FC236}">
                  <a16:creationId xmlns:a16="http://schemas.microsoft.com/office/drawing/2014/main" id="{087B311F-53DF-4509-9A92-4CD489CD4AFE}"/>
                </a:ext>
              </a:extLst>
            </p:cNvPr>
            <p:cNvSpPr/>
            <p:nvPr/>
          </p:nvSpPr>
          <p:spPr>
            <a:xfrm>
              <a:off x="7952231" y="1859279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0" y="448056"/>
                  </a:moveTo>
                  <a:lnTo>
                    <a:pt x="1286255" y="448056"/>
                  </a:lnTo>
                  <a:lnTo>
                    <a:pt x="1286255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50" name="object 38">
            <a:extLst>
              <a:ext uri="{FF2B5EF4-FFF2-40B4-BE49-F238E27FC236}">
                <a16:creationId xmlns:a16="http://schemas.microsoft.com/office/drawing/2014/main" id="{9E2F8AB9-D532-41DC-9783-E7F76DFA043E}"/>
              </a:ext>
            </a:extLst>
          </p:cNvPr>
          <p:cNvSpPr txBox="1"/>
          <p:nvPr/>
        </p:nvSpPr>
        <p:spPr>
          <a:xfrm>
            <a:off x="3224149" y="1720745"/>
            <a:ext cx="1273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51" name="object 30">
            <a:extLst>
              <a:ext uri="{FF2B5EF4-FFF2-40B4-BE49-F238E27FC236}">
                <a16:creationId xmlns:a16="http://schemas.microsoft.com/office/drawing/2014/main" id="{B3A59116-CA14-435E-9442-67B89E3C9647}"/>
              </a:ext>
            </a:extLst>
          </p:cNvPr>
          <p:cNvGrpSpPr/>
          <p:nvPr/>
        </p:nvGrpSpPr>
        <p:grpSpPr>
          <a:xfrm>
            <a:off x="10244327" y="2291279"/>
            <a:ext cx="1299210" cy="461009"/>
            <a:chOff x="5550153" y="2489961"/>
            <a:chExt cx="1299210" cy="461009"/>
          </a:xfrm>
          <a:solidFill>
            <a:srgbClr val="5C240D"/>
          </a:solidFill>
        </p:grpSpPr>
        <p:sp>
          <p:nvSpPr>
            <p:cNvPr id="152" name="object 31">
              <a:extLst>
                <a:ext uri="{FF2B5EF4-FFF2-40B4-BE49-F238E27FC236}">
                  <a16:creationId xmlns:a16="http://schemas.microsoft.com/office/drawing/2014/main" id="{BDB13E2C-2572-45E0-A098-281694F3284D}"/>
                </a:ext>
              </a:extLst>
            </p:cNvPr>
            <p:cNvSpPr/>
            <p:nvPr/>
          </p:nvSpPr>
          <p:spPr>
            <a:xfrm>
              <a:off x="5556503" y="2496311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1286255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6255" y="448056"/>
                  </a:lnTo>
                  <a:lnTo>
                    <a:pt x="1286255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53" name="object 32">
              <a:extLst>
                <a:ext uri="{FF2B5EF4-FFF2-40B4-BE49-F238E27FC236}">
                  <a16:creationId xmlns:a16="http://schemas.microsoft.com/office/drawing/2014/main" id="{256880B5-2E98-4061-8B45-9E25BA2E662A}"/>
                </a:ext>
              </a:extLst>
            </p:cNvPr>
            <p:cNvSpPr/>
            <p:nvPr/>
          </p:nvSpPr>
          <p:spPr>
            <a:xfrm>
              <a:off x="5556503" y="2496311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0" y="448056"/>
                  </a:moveTo>
                  <a:lnTo>
                    <a:pt x="1286255" y="448056"/>
                  </a:lnTo>
                  <a:lnTo>
                    <a:pt x="1286255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54" name="object 33">
            <a:extLst>
              <a:ext uri="{FF2B5EF4-FFF2-40B4-BE49-F238E27FC236}">
                <a16:creationId xmlns:a16="http://schemas.microsoft.com/office/drawing/2014/main" id="{C79DE631-8298-4855-97CF-CDF11D81AB2E}"/>
              </a:ext>
            </a:extLst>
          </p:cNvPr>
          <p:cNvSpPr txBox="1"/>
          <p:nvPr/>
        </p:nvSpPr>
        <p:spPr>
          <a:xfrm>
            <a:off x="10250677" y="2357447"/>
            <a:ext cx="12865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5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64EF10A5-A62D-498F-96A6-5E341280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31012" y="4888734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D2B8088-2C19-4F0B-A25E-6B66596C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201923" y="4888734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798557FE-5696-47C9-977E-454CC28A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1959235" y="4888911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1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7">
            <a:extLst>
              <a:ext uri="{FF2B5EF4-FFF2-40B4-BE49-F238E27FC236}">
                <a16:creationId xmlns:a16="http://schemas.microsoft.com/office/drawing/2014/main" id="{E2C97E24-D286-4C87-9E89-D3F8876F032F}"/>
              </a:ext>
            </a:extLst>
          </p:cNvPr>
          <p:cNvSpPr/>
          <p:nvPr/>
        </p:nvSpPr>
        <p:spPr>
          <a:xfrm>
            <a:off x="994727" y="2230016"/>
            <a:ext cx="10475150" cy="4131098"/>
          </a:xfrm>
          <a:custGeom>
            <a:avLst/>
            <a:gdLst/>
            <a:ahLst/>
            <a:cxnLst/>
            <a:rect l="l" t="t" r="r" b="b"/>
            <a:pathLst>
              <a:path w="10796270" h="3767454">
                <a:moveTo>
                  <a:pt x="10795762" y="0"/>
                </a:moveTo>
                <a:lnTo>
                  <a:pt x="0" y="0"/>
                </a:lnTo>
                <a:lnTo>
                  <a:pt x="0" y="3767201"/>
                </a:lnTo>
                <a:lnTo>
                  <a:pt x="10795762" y="3767201"/>
                </a:lnTo>
                <a:lnTo>
                  <a:pt x="10795762" y="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5" name="Google Shape;229;p5">
            <a:extLst>
              <a:ext uri="{FF2B5EF4-FFF2-40B4-BE49-F238E27FC236}">
                <a16:creationId xmlns:a16="http://schemas.microsoft.com/office/drawing/2014/main" id="{0DC25111-3C35-441D-B955-935E93FE5D06}"/>
              </a:ext>
            </a:extLst>
          </p:cNvPr>
          <p:cNvSpPr txBox="1"/>
          <p:nvPr/>
        </p:nvSpPr>
        <p:spPr>
          <a:xfrm>
            <a:off x="647214" y="280793"/>
            <a:ext cx="11059648" cy="124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MENGIDENTIFIKASI </a:t>
            </a:r>
            <a:r>
              <a:rPr lang="en-US" sz="4000" b="1" i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CRITICAL SUCCESS FACTOR </a:t>
            </a:r>
            <a: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(CSF) –</a:t>
            </a:r>
            <a:b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FAKTOR PENYEBAB DAN KONDISI YANG DIPERLUKAN</a:t>
            </a: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C6FD0EC9-E8AB-46BF-888B-E75980084598}"/>
              </a:ext>
            </a:extLst>
          </p:cNvPr>
          <p:cNvSpPr/>
          <p:nvPr/>
        </p:nvSpPr>
        <p:spPr>
          <a:xfrm>
            <a:off x="981454" y="1651035"/>
            <a:ext cx="10519665" cy="938530"/>
          </a:xfrm>
          <a:custGeom>
            <a:avLst/>
            <a:gdLst/>
            <a:ahLst/>
            <a:cxnLst/>
            <a:rect l="l" t="t" r="r" b="b"/>
            <a:pathLst>
              <a:path w="10994390" h="938530">
                <a:moveTo>
                  <a:pt x="10862056" y="0"/>
                </a:moveTo>
                <a:lnTo>
                  <a:pt x="131826" y="0"/>
                </a:lnTo>
                <a:lnTo>
                  <a:pt x="90157" y="8000"/>
                </a:lnTo>
                <a:lnTo>
                  <a:pt x="53962" y="30225"/>
                </a:lnTo>
                <a:lnTo>
                  <a:pt x="25438" y="64008"/>
                </a:lnTo>
                <a:lnTo>
                  <a:pt x="6718" y="106934"/>
                </a:lnTo>
                <a:lnTo>
                  <a:pt x="0" y="156463"/>
                </a:lnTo>
                <a:lnTo>
                  <a:pt x="0" y="782066"/>
                </a:lnTo>
                <a:lnTo>
                  <a:pt x="6718" y="831469"/>
                </a:lnTo>
                <a:lnTo>
                  <a:pt x="25438" y="874395"/>
                </a:lnTo>
                <a:lnTo>
                  <a:pt x="53962" y="908304"/>
                </a:lnTo>
                <a:lnTo>
                  <a:pt x="90157" y="930529"/>
                </a:lnTo>
                <a:lnTo>
                  <a:pt x="131826" y="938530"/>
                </a:lnTo>
                <a:lnTo>
                  <a:pt x="10862056" y="938530"/>
                </a:lnTo>
                <a:lnTo>
                  <a:pt x="10903712" y="930529"/>
                </a:lnTo>
                <a:lnTo>
                  <a:pt x="10939907" y="908304"/>
                </a:lnTo>
                <a:lnTo>
                  <a:pt x="10968482" y="874395"/>
                </a:lnTo>
                <a:lnTo>
                  <a:pt x="10987151" y="831469"/>
                </a:lnTo>
                <a:lnTo>
                  <a:pt x="10993882" y="782066"/>
                </a:lnTo>
                <a:lnTo>
                  <a:pt x="10993882" y="156463"/>
                </a:lnTo>
                <a:lnTo>
                  <a:pt x="10987151" y="106934"/>
                </a:lnTo>
                <a:lnTo>
                  <a:pt x="10968482" y="64008"/>
                </a:lnTo>
                <a:lnTo>
                  <a:pt x="10939907" y="30225"/>
                </a:lnTo>
                <a:lnTo>
                  <a:pt x="10903712" y="8000"/>
                </a:lnTo>
                <a:lnTo>
                  <a:pt x="1086205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FD03C07C-F023-4E8F-B1DF-8F5688FCD4B6}"/>
              </a:ext>
            </a:extLst>
          </p:cNvPr>
          <p:cNvSpPr txBox="1"/>
          <p:nvPr/>
        </p:nvSpPr>
        <p:spPr>
          <a:xfrm>
            <a:off x="1141603" y="2757702"/>
            <a:ext cx="10324465" cy="3523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lvl="0" indent="-344805" algn="l" defTabSz="914400" rtl="0" eaLnBrk="1" fontAlgn="auto" latinLnBrk="0" hangingPunct="1">
              <a:lnSpc>
                <a:spcPct val="100000"/>
              </a:lnSpc>
              <a:spcBef>
                <a:spcPts val="237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7505" algn="l"/>
              </a:tabLst>
              <a:defRPr/>
            </a:pPr>
            <a:r>
              <a:rPr kumimoji="0" sz="2400" b="0" i="0" u="none" strike="noStrike" kern="1200" cap="none" spc="-5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Tetapkan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CSF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yang 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menggambarkan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isu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/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permasalahan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yang 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benar-benar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65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terjadi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;</a:t>
            </a:r>
          </a:p>
          <a:p>
            <a:pPr marL="356870" marR="72390" lvl="0" indent="-344805" algn="l" defTabSz="914400" rtl="0" eaLnBrk="1" fontAlgn="auto" latinLnBrk="0" hangingPunct="1">
              <a:lnSpc>
                <a:spcPct val="1108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7505" algn="l"/>
              </a:tabLst>
              <a:defRPr/>
            </a:pP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Tetapkan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CSF</a:t>
            </a: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yang</a:t>
            </a:r>
            <a:r>
              <a:rPr kumimoji="0" sz="24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juga</a:t>
            </a:r>
            <a:r>
              <a:rPr kumimoji="0" sz="2400" b="0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menggambarkan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kebutuhan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lang="en-US" sz="2400" b="0" i="0" u="none" strike="noStrike" kern="1200" cap="none" spc="4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dalam</a:t>
            </a: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mencapai</a:t>
            </a: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outcome/</a:t>
            </a:r>
            <a:r>
              <a:rPr kumimoji="0" sz="2400" b="0" i="0" u="none" strike="noStrike" kern="1200" cap="none" spc="-65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kinerja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;</a:t>
            </a:r>
          </a:p>
          <a:p>
            <a:pPr marL="356870" marR="0" lvl="0" indent="-344805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750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Identifikasi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CSF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harus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dilakukan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secara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holisti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,</a:t>
            </a:r>
            <a:r>
              <a:rPr kumimoji="0" sz="2400" b="1" i="0" u="none" strike="noStrike" kern="1200" cap="none" spc="-10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tidak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tersekat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urusan;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+mn-ea"/>
            </a:endParaRPr>
          </a:p>
          <a:p>
            <a:pPr marL="356870" marR="208915" lvl="0" indent="-344805" algn="l" defTabSz="914400" rtl="0" eaLnBrk="1" fontAlgn="auto" latinLnBrk="0" hangingPunct="1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750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Pastikan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CSF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merupakan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“sebab”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atau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“cara”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dan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kinerja/outcome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adalah </a:t>
            </a:r>
            <a:r>
              <a:rPr kumimoji="0" sz="2400" b="0" i="0" u="none" strike="noStrike" kern="1200" cap="none" spc="-65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“akibat”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atau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“hasil”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2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nya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;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+mn-ea"/>
              <a:cs typeface="Arial MT"/>
            </a:endParaRPr>
          </a:p>
          <a:p>
            <a:pPr marL="356870" marR="0" lvl="0" indent="-344805" algn="l" defTabSz="914400" rtl="0" eaLnBrk="1" fontAlgn="auto" latinLnBrk="0" hangingPunct="1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7505" algn="l"/>
              </a:tabLst>
              <a:defRPr/>
            </a:pPr>
            <a:r>
              <a:rPr kumimoji="0" lang="en-US" sz="24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C</a:t>
            </a:r>
            <a:r>
              <a:rPr lang="en-US" sz="2400" kern="1200" spc="-20" dirty="0">
                <a:latin typeface="Tw Cen MT" panose="020B0602020104020603" pitchFamily="34" charset="0"/>
                <a:ea typeface="+mn-ea"/>
                <a:cs typeface="Arial MT"/>
              </a:rPr>
              <a:t>SF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bis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</a:t>
            </a:r>
            <a:r>
              <a:rPr kumimoji="0" lang="en-US" sz="2400" b="0" i="0" u="none" strike="noStrike" kern="1200" cap="none" spc="-15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lang="en-US" sz="2400" b="0" i="0" u="none" strike="noStrike" kern="1200" cap="none" spc="-3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d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i</a:t>
            </a:r>
            <a:r>
              <a:rPr kumimoji="0" lang="en-US" sz="2400" b="0" i="0" u="none" strike="noStrike" kern="1200" cap="none" spc="-3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d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ek</a:t>
            </a:r>
            <a:r>
              <a:rPr kumimoji="0" lang="en-US" sz="2400" b="0" i="0" u="none" strike="noStrike" kern="1200" cap="none" spc="-18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ti</a:t>
            </a:r>
            <a:r>
              <a:rPr kumimoji="0" lang="en-US" sz="2400" b="0" i="0" u="none" strike="noStrike" kern="1200" cap="none" spc="-4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lang="en-US" sz="2400" b="0" i="0" u="none" strike="noStrike" kern="1200" cap="none" spc="-3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d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e</a:t>
            </a:r>
            <a:r>
              <a:rPr kumimoji="0" lang="en-US" sz="2400" b="0" i="0" u="none" strike="noStrike" kern="1200" cap="none" spc="-3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n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ga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n</a:t>
            </a:r>
            <a:r>
              <a:rPr kumimoji="0" lang="en-US" sz="2400" b="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o</a:t>
            </a:r>
            <a:r>
              <a:rPr kumimoji="0" lang="en-US" sz="24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</a:t>
            </a:r>
            <a:r>
              <a:rPr kumimoji="0" lang="en-US" sz="24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c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o</a:t>
            </a:r>
            <a:r>
              <a:rPr kumimoji="0" lang="en-US" sz="24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e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lang="en-US" sz="24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d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n</a:t>
            </a:r>
            <a:r>
              <a:rPr kumimoji="0" lang="en-US" sz="2400" b="0" i="0" u="none" strike="noStrike" kern="1200" cap="none" spc="-14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lang="en-US" sz="2400" b="0" i="0" u="none" strike="noStrike" kern="1200" cap="none" spc="-18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</a:t>
            </a:r>
            <a:r>
              <a:rPr kumimoji="0" lang="en-US" sz="2400" b="0" i="0" u="none" strike="noStrike" kern="1200" cap="none" spc="-17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u</a:t>
            </a:r>
            <a:r>
              <a:rPr kumimoji="0" lang="en-US" sz="2400" b="0" i="0" u="none" strike="noStrike" kern="1200" cap="none" spc="-7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o</a:t>
            </a:r>
            <a:r>
              <a:rPr kumimoji="0" lang="en-US" sz="24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p</a:t>
            </a:r>
            <a:r>
              <a:rPr kumimoji="0" lang="en-US" sz="24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</a:t>
            </a:r>
            <a:r>
              <a:rPr kumimoji="0" lang="en-US" sz="2400" b="0" i="0" u="none" strike="noStrike" kern="1200" cap="none" spc="-5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lang="en-US" sz="2400" b="0" i="0" u="none" strike="noStrike" kern="1200" cap="none" spc="-3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u</a:t>
            </a:r>
            <a:r>
              <a:rPr kumimoji="0" lang="en-US" sz="2400" b="0" i="0" u="none" strike="noStrike" kern="1200" cap="none" spc="-17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</a:t>
            </a:r>
            <a:r>
              <a:rPr kumimoji="0" lang="en-US" sz="2400" b="0" i="0" u="none" strike="noStrike" kern="1200" cap="none" spc="-1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</a:t>
            </a:r>
            <a:r>
              <a:rPr kumimoji="0" lang="en-US" sz="24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m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4AF6E6-9F4A-4B95-8FEC-62F65686B58F}"/>
              </a:ext>
            </a:extLst>
          </p:cNvPr>
          <p:cNvGrpSpPr/>
          <p:nvPr/>
        </p:nvGrpSpPr>
        <p:grpSpPr>
          <a:xfrm>
            <a:off x="10960847" y="5581500"/>
            <a:ext cx="995707" cy="995707"/>
            <a:chOff x="-1781934" y="946403"/>
            <a:chExt cx="1152525" cy="115252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45E3EA00-5C9A-41C3-AE02-E7F790756A51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072" y="0"/>
                  </a:moveTo>
                  <a:lnTo>
                    <a:pt x="528824" y="1909"/>
                  </a:lnTo>
                  <a:lnTo>
                    <a:pt x="482629" y="7540"/>
                  </a:lnTo>
                  <a:lnTo>
                    <a:pt x="437633" y="16743"/>
                  </a:lnTo>
                  <a:lnTo>
                    <a:pt x="393986" y="29370"/>
                  </a:lnTo>
                  <a:lnTo>
                    <a:pt x="351836" y="45273"/>
                  </a:lnTo>
                  <a:lnTo>
                    <a:pt x="311331" y="64304"/>
                  </a:lnTo>
                  <a:lnTo>
                    <a:pt x="272619" y="86313"/>
                  </a:lnTo>
                  <a:lnTo>
                    <a:pt x="235849" y="111154"/>
                  </a:lnTo>
                  <a:lnTo>
                    <a:pt x="201168" y="138677"/>
                  </a:lnTo>
                  <a:lnTo>
                    <a:pt x="168725" y="168735"/>
                  </a:lnTo>
                  <a:lnTo>
                    <a:pt x="138669" y="201179"/>
                  </a:lnTo>
                  <a:lnTo>
                    <a:pt x="111147" y="235860"/>
                  </a:lnTo>
                  <a:lnTo>
                    <a:pt x="86307" y="272631"/>
                  </a:lnTo>
                  <a:lnTo>
                    <a:pt x="64299" y="311342"/>
                  </a:lnTo>
                  <a:lnTo>
                    <a:pt x="45269" y="351847"/>
                  </a:lnTo>
                  <a:lnTo>
                    <a:pt x="29368" y="393996"/>
                  </a:lnTo>
                  <a:lnTo>
                    <a:pt x="16741" y="437641"/>
                  </a:lnTo>
                  <a:lnTo>
                    <a:pt x="7539" y="482635"/>
                  </a:lnTo>
                  <a:lnTo>
                    <a:pt x="1909" y="528827"/>
                  </a:lnTo>
                  <a:lnTo>
                    <a:pt x="0" y="576072"/>
                  </a:lnTo>
                  <a:lnTo>
                    <a:pt x="1909" y="623316"/>
                  </a:lnTo>
                  <a:lnTo>
                    <a:pt x="7539" y="669508"/>
                  </a:lnTo>
                  <a:lnTo>
                    <a:pt x="16741" y="714502"/>
                  </a:lnTo>
                  <a:lnTo>
                    <a:pt x="29368" y="758147"/>
                  </a:lnTo>
                  <a:lnTo>
                    <a:pt x="45269" y="800296"/>
                  </a:lnTo>
                  <a:lnTo>
                    <a:pt x="64299" y="840801"/>
                  </a:lnTo>
                  <a:lnTo>
                    <a:pt x="86307" y="879512"/>
                  </a:lnTo>
                  <a:lnTo>
                    <a:pt x="111147" y="916283"/>
                  </a:lnTo>
                  <a:lnTo>
                    <a:pt x="138669" y="950964"/>
                  </a:lnTo>
                  <a:lnTo>
                    <a:pt x="168725" y="983408"/>
                  </a:lnTo>
                  <a:lnTo>
                    <a:pt x="201168" y="1013466"/>
                  </a:lnTo>
                  <a:lnTo>
                    <a:pt x="235849" y="1040989"/>
                  </a:lnTo>
                  <a:lnTo>
                    <a:pt x="272619" y="1065830"/>
                  </a:lnTo>
                  <a:lnTo>
                    <a:pt x="311331" y="1087839"/>
                  </a:lnTo>
                  <a:lnTo>
                    <a:pt x="351836" y="1106870"/>
                  </a:lnTo>
                  <a:lnTo>
                    <a:pt x="393986" y="1122773"/>
                  </a:lnTo>
                  <a:lnTo>
                    <a:pt x="437633" y="1135400"/>
                  </a:lnTo>
                  <a:lnTo>
                    <a:pt x="482629" y="1144603"/>
                  </a:lnTo>
                  <a:lnTo>
                    <a:pt x="528824" y="1150234"/>
                  </a:lnTo>
                  <a:lnTo>
                    <a:pt x="576072" y="1152144"/>
                  </a:lnTo>
                  <a:lnTo>
                    <a:pt x="623319" y="1150234"/>
                  </a:lnTo>
                  <a:lnTo>
                    <a:pt x="669514" y="1144603"/>
                  </a:lnTo>
                  <a:lnTo>
                    <a:pt x="714510" y="1135400"/>
                  </a:lnTo>
                  <a:lnTo>
                    <a:pt x="758157" y="1122773"/>
                  </a:lnTo>
                  <a:lnTo>
                    <a:pt x="800307" y="1106870"/>
                  </a:lnTo>
                  <a:lnTo>
                    <a:pt x="840812" y="1087839"/>
                  </a:lnTo>
                  <a:lnTo>
                    <a:pt x="879524" y="1065830"/>
                  </a:lnTo>
                  <a:lnTo>
                    <a:pt x="916294" y="1040989"/>
                  </a:lnTo>
                  <a:lnTo>
                    <a:pt x="950975" y="1013466"/>
                  </a:lnTo>
                  <a:lnTo>
                    <a:pt x="983418" y="983408"/>
                  </a:lnTo>
                  <a:lnTo>
                    <a:pt x="1013474" y="950964"/>
                  </a:lnTo>
                  <a:lnTo>
                    <a:pt x="1040996" y="916283"/>
                  </a:lnTo>
                  <a:lnTo>
                    <a:pt x="1065836" y="879512"/>
                  </a:lnTo>
                  <a:lnTo>
                    <a:pt x="1087844" y="840801"/>
                  </a:lnTo>
                  <a:lnTo>
                    <a:pt x="1106874" y="800296"/>
                  </a:lnTo>
                  <a:lnTo>
                    <a:pt x="1122775" y="758147"/>
                  </a:lnTo>
                  <a:lnTo>
                    <a:pt x="1135402" y="714502"/>
                  </a:lnTo>
                  <a:lnTo>
                    <a:pt x="1144604" y="669508"/>
                  </a:lnTo>
                  <a:lnTo>
                    <a:pt x="1150234" y="623316"/>
                  </a:lnTo>
                  <a:lnTo>
                    <a:pt x="1152144" y="576072"/>
                  </a:lnTo>
                  <a:lnTo>
                    <a:pt x="1150234" y="528827"/>
                  </a:lnTo>
                  <a:lnTo>
                    <a:pt x="1144604" y="482635"/>
                  </a:lnTo>
                  <a:lnTo>
                    <a:pt x="1135402" y="437641"/>
                  </a:lnTo>
                  <a:lnTo>
                    <a:pt x="1122775" y="393996"/>
                  </a:lnTo>
                  <a:lnTo>
                    <a:pt x="1106874" y="351847"/>
                  </a:lnTo>
                  <a:lnTo>
                    <a:pt x="1087844" y="311342"/>
                  </a:lnTo>
                  <a:lnTo>
                    <a:pt x="1065836" y="272631"/>
                  </a:lnTo>
                  <a:lnTo>
                    <a:pt x="1040996" y="235860"/>
                  </a:lnTo>
                  <a:lnTo>
                    <a:pt x="1013474" y="201179"/>
                  </a:lnTo>
                  <a:lnTo>
                    <a:pt x="983418" y="168735"/>
                  </a:lnTo>
                  <a:lnTo>
                    <a:pt x="950975" y="138677"/>
                  </a:lnTo>
                  <a:lnTo>
                    <a:pt x="916294" y="111154"/>
                  </a:lnTo>
                  <a:lnTo>
                    <a:pt x="879524" y="86313"/>
                  </a:lnTo>
                  <a:lnTo>
                    <a:pt x="840812" y="64304"/>
                  </a:lnTo>
                  <a:lnTo>
                    <a:pt x="800307" y="45273"/>
                  </a:lnTo>
                  <a:lnTo>
                    <a:pt x="758157" y="29370"/>
                  </a:lnTo>
                  <a:lnTo>
                    <a:pt x="714510" y="16743"/>
                  </a:lnTo>
                  <a:lnTo>
                    <a:pt x="669514" y="7540"/>
                  </a:lnTo>
                  <a:lnTo>
                    <a:pt x="623319" y="1909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9BEE395-46FD-4E39-B93E-7C1416352294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072"/>
                  </a:moveTo>
                  <a:lnTo>
                    <a:pt x="1909" y="528827"/>
                  </a:lnTo>
                  <a:lnTo>
                    <a:pt x="7539" y="482635"/>
                  </a:lnTo>
                  <a:lnTo>
                    <a:pt x="16741" y="437641"/>
                  </a:lnTo>
                  <a:lnTo>
                    <a:pt x="29368" y="393996"/>
                  </a:lnTo>
                  <a:lnTo>
                    <a:pt x="45269" y="351847"/>
                  </a:lnTo>
                  <a:lnTo>
                    <a:pt x="64299" y="311342"/>
                  </a:lnTo>
                  <a:lnTo>
                    <a:pt x="86307" y="272631"/>
                  </a:lnTo>
                  <a:lnTo>
                    <a:pt x="111147" y="235860"/>
                  </a:lnTo>
                  <a:lnTo>
                    <a:pt x="138669" y="201179"/>
                  </a:lnTo>
                  <a:lnTo>
                    <a:pt x="168725" y="168735"/>
                  </a:lnTo>
                  <a:lnTo>
                    <a:pt x="201168" y="138677"/>
                  </a:lnTo>
                  <a:lnTo>
                    <a:pt x="235849" y="111154"/>
                  </a:lnTo>
                  <a:lnTo>
                    <a:pt x="272619" y="86313"/>
                  </a:lnTo>
                  <a:lnTo>
                    <a:pt x="311331" y="64304"/>
                  </a:lnTo>
                  <a:lnTo>
                    <a:pt x="351836" y="45273"/>
                  </a:lnTo>
                  <a:lnTo>
                    <a:pt x="393986" y="29370"/>
                  </a:lnTo>
                  <a:lnTo>
                    <a:pt x="437633" y="16743"/>
                  </a:lnTo>
                  <a:lnTo>
                    <a:pt x="482629" y="7540"/>
                  </a:lnTo>
                  <a:lnTo>
                    <a:pt x="528824" y="1909"/>
                  </a:lnTo>
                  <a:lnTo>
                    <a:pt x="576072" y="0"/>
                  </a:lnTo>
                  <a:lnTo>
                    <a:pt x="623319" y="1909"/>
                  </a:lnTo>
                  <a:lnTo>
                    <a:pt x="669514" y="7540"/>
                  </a:lnTo>
                  <a:lnTo>
                    <a:pt x="714510" y="16743"/>
                  </a:lnTo>
                  <a:lnTo>
                    <a:pt x="758157" y="29370"/>
                  </a:lnTo>
                  <a:lnTo>
                    <a:pt x="800307" y="45273"/>
                  </a:lnTo>
                  <a:lnTo>
                    <a:pt x="840812" y="64304"/>
                  </a:lnTo>
                  <a:lnTo>
                    <a:pt x="879524" y="86313"/>
                  </a:lnTo>
                  <a:lnTo>
                    <a:pt x="916294" y="111154"/>
                  </a:lnTo>
                  <a:lnTo>
                    <a:pt x="950975" y="138677"/>
                  </a:lnTo>
                  <a:lnTo>
                    <a:pt x="983418" y="168735"/>
                  </a:lnTo>
                  <a:lnTo>
                    <a:pt x="1013474" y="201179"/>
                  </a:lnTo>
                  <a:lnTo>
                    <a:pt x="1040996" y="235860"/>
                  </a:lnTo>
                  <a:lnTo>
                    <a:pt x="1065836" y="272631"/>
                  </a:lnTo>
                  <a:lnTo>
                    <a:pt x="1087844" y="311342"/>
                  </a:lnTo>
                  <a:lnTo>
                    <a:pt x="1106874" y="351847"/>
                  </a:lnTo>
                  <a:lnTo>
                    <a:pt x="1122775" y="393996"/>
                  </a:lnTo>
                  <a:lnTo>
                    <a:pt x="1135402" y="437641"/>
                  </a:lnTo>
                  <a:lnTo>
                    <a:pt x="1144604" y="482635"/>
                  </a:lnTo>
                  <a:lnTo>
                    <a:pt x="1150234" y="528827"/>
                  </a:lnTo>
                  <a:lnTo>
                    <a:pt x="1152144" y="576072"/>
                  </a:lnTo>
                  <a:lnTo>
                    <a:pt x="1150234" y="623316"/>
                  </a:lnTo>
                  <a:lnTo>
                    <a:pt x="1144604" y="669508"/>
                  </a:lnTo>
                  <a:lnTo>
                    <a:pt x="1135402" y="714502"/>
                  </a:lnTo>
                  <a:lnTo>
                    <a:pt x="1122775" y="758147"/>
                  </a:lnTo>
                  <a:lnTo>
                    <a:pt x="1106874" y="800296"/>
                  </a:lnTo>
                  <a:lnTo>
                    <a:pt x="1087844" y="840801"/>
                  </a:lnTo>
                  <a:lnTo>
                    <a:pt x="1065836" y="879512"/>
                  </a:lnTo>
                  <a:lnTo>
                    <a:pt x="1040996" y="916283"/>
                  </a:lnTo>
                  <a:lnTo>
                    <a:pt x="1013474" y="950964"/>
                  </a:lnTo>
                  <a:lnTo>
                    <a:pt x="983418" y="983408"/>
                  </a:lnTo>
                  <a:lnTo>
                    <a:pt x="950975" y="1013466"/>
                  </a:lnTo>
                  <a:lnTo>
                    <a:pt x="916294" y="1040989"/>
                  </a:lnTo>
                  <a:lnTo>
                    <a:pt x="879524" y="1065830"/>
                  </a:lnTo>
                  <a:lnTo>
                    <a:pt x="840812" y="1087839"/>
                  </a:lnTo>
                  <a:lnTo>
                    <a:pt x="800307" y="1106870"/>
                  </a:lnTo>
                  <a:lnTo>
                    <a:pt x="758157" y="1122773"/>
                  </a:lnTo>
                  <a:lnTo>
                    <a:pt x="714510" y="1135400"/>
                  </a:lnTo>
                  <a:lnTo>
                    <a:pt x="669514" y="1144603"/>
                  </a:lnTo>
                  <a:lnTo>
                    <a:pt x="623319" y="1150234"/>
                  </a:lnTo>
                  <a:lnTo>
                    <a:pt x="576072" y="1152144"/>
                  </a:lnTo>
                  <a:lnTo>
                    <a:pt x="528824" y="1150234"/>
                  </a:lnTo>
                  <a:lnTo>
                    <a:pt x="482629" y="1144603"/>
                  </a:lnTo>
                  <a:lnTo>
                    <a:pt x="437633" y="1135400"/>
                  </a:lnTo>
                  <a:lnTo>
                    <a:pt x="393986" y="1122773"/>
                  </a:lnTo>
                  <a:lnTo>
                    <a:pt x="351836" y="1106870"/>
                  </a:lnTo>
                  <a:lnTo>
                    <a:pt x="311331" y="1087839"/>
                  </a:lnTo>
                  <a:lnTo>
                    <a:pt x="272619" y="1065830"/>
                  </a:lnTo>
                  <a:lnTo>
                    <a:pt x="235849" y="1040989"/>
                  </a:lnTo>
                  <a:lnTo>
                    <a:pt x="201168" y="1013466"/>
                  </a:lnTo>
                  <a:lnTo>
                    <a:pt x="168725" y="983408"/>
                  </a:lnTo>
                  <a:lnTo>
                    <a:pt x="138669" y="950964"/>
                  </a:lnTo>
                  <a:lnTo>
                    <a:pt x="111147" y="916283"/>
                  </a:lnTo>
                  <a:lnTo>
                    <a:pt x="86307" y="879512"/>
                  </a:lnTo>
                  <a:lnTo>
                    <a:pt x="64299" y="840801"/>
                  </a:lnTo>
                  <a:lnTo>
                    <a:pt x="45269" y="800296"/>
                  </a:lnTo>
                  <a:lnTo>
                    <a:pt x="29368" y="758147"/>
                  </a:lnTo>
                  <a:lnTo>
                    <a:pt x="16741" y="714502"/>
                  </a:lnTo>
                  <a:lnTo>
                    <a:pt x="7539" y="669508"/>
                  </a:lnTo>
                  <a:lnTo>
                    <a:pt x="1909" y="623316"/>
                  </a:lnTo>
                  <a:lnTo>
                    <a:pt x="0" y="576072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D1FFC232-3188-4CB4-8E37-3E353FD288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31807" y="1196529"/>
              <a:ext cx="652271" cy="652272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176AE4-41D8-4D84-AAC0-6FEB54477EB4}"/>
              </a:ext>
            </a:extLst>
          </p:cNvPr>
          <p:cNvSpPr txBox="1"/>
          <p:nvPr/>
        </p:nvSpPr>
        <p:spPr>
          <a:xfrm>
            <a:off x="994727" y="1666566"/>
            <a:ext cx="10506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CSF </a:t>
            </a:r>
            <a:r>
              <a:rPr kumimoji="0" lang="en-ID" sz="2400" b="0" i="0" u="none" strike="noStrike" kern="1200" cap="none" spc="-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adalah</a:t>
            </a:r>
            <a:r>
              <a:rPr kumimoji="0" lang="en-ID" sz="2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6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aspek-aspek</a:t>
            </a:r>
            <a:r>
              <a:rPr kumimoji="0" lang="en-ID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kunci</a:t>
            </a:r>
            <a:r>
              <a:rPr kumimoji="0" lang="en-ID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yang</a:t>
            </a:r>
            <a:r>
              <a:rPr kumimoji="0" lang="en-ID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berpengaruh</a:t>
            </a:r>
            <a:r>
              <a:rPr kumimoji="0" lang="en-ID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5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dalam</a:t>
            </a:r>
            <a:r>
              <a:rPr lang="en-ID" sz="2400" spc="-20" dirty="0">
                <a:solidFill>
                  <a:srgbClr val="FFFFFF"/>
                </a:solidFill>
                <a:latin typeface="Tw Cen MT" panose="020B0602020104020603" pitchFamily="34" charset="0"/>
                <a:cs typeface="Microsoft Sans Serif"/>
              </a:rPr>
              <a:t> </a:t>
            </a:r>
            <a:r>
              <a:rPr kumimoji="0" lang="en-ID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mewujudkan</a:t>
            </a:r>
            <a:r>
              <a:rPr kumimoji="0" lang="en-ID" sz="2400" b="0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kinerja</a:t>
            </a:r>
            <a:r>
              <a:rPr kumimoji="0" lang="en-ID" sz="24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.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Microsoft Sans Serif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Apabila</a:t>
            </a:r>
            <a:r>
              <a:rPr kumimoji="0" lang="en-ID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CSF </a:t>
            </a:r>
            <a:r>
              <a:rPr kumimoji="0" lang="en-ID" sz="2400" b="0" i="0" u="none" strike="noStrike" kern="120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tercapai</a:t>
            </a:r>
            <a:r>
              <a:rPr kumimoji="0" lang="en-ID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,</a:t>
            </a:r>
            <a:r>
              <a:rPr kumimoji="0" lang="en-ID" sz="2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maka</a:t>
            </a:r>
            <a:r>
              <a:rPr kumimoji="0" lang="en-ID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outcome/</a:t>
            </a:r>
            <a:r>
              <a:rPr kumimoji="0" lang="en-ID" sz="2400" b="0" i="0" u="none" strike="noStrike" kern="12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hasil</a:t>
            </a:r>
            <a:r>
              <a:rPr kumimoji="0" lang="en-ID" sz="2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berpotensi</a:t>
            </a:r>
            <a:r>
              <a:rPr kumimoji="0" lang="en-ID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5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besar</a:t>
            </a:r>
            <a:r>
              <a:rPr kumimoji="0" lang="en-ID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1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untuk</a:t>
            </a:r>
            <a:r>
              <a:rPr kumimoji="0" lang="en-ID" sz="2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tercapai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8210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4245C9-AA8C-4AA7-8B53-F4C35DC5AFBF}"/>
              </a:ext>
            </a:extLst>
          </p:cNvPr>
          <p:cNvSpPr/>
          <p:nvPr/>
        </p:nvSpPr>
        <p:spPr>
          <a:xfrm>
            <a:off x="1194318" y="587830"/>
            <a:ext cx="10273004" cy="5209763"/>
          </a:xfrm>
          <a:prstGeom prst="roundRect">
            <a:avLst>
              <a:gd name="adj" fmla="val 2930"/>
            </a:avLst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98FBB1-C718-4674-8485-0F5C20B90A41}"/>
              </a:ext>
            </a:extLst>
          </p:cNvPr>
          <p:cNvGrpSpPr/>
          <p:nvPr/>
        </p:nvGrpSpPr>
        <p:grpSpPr>
          <a:xfrm>
            <a:off x="10960847" y="5581500"/>
            <a:ext cx="995707" cy="995707"/>
            <a:chOff x="-1781934" y="946403"/>
            <a:chExt cx="1152525" cy="1152525"/>
          </a:xfrm>
        </p:grpSpPr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D19B20B9-D808-4DA4-AE4A-37C16C99FB38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072" y="0"/>
                  </a:moveTo>
                  <a:lnTo>
                    <a:pt x="528824" y="1909"/>
                  </a:lnTo>
                  <a:lnTo>
                    <a:pt x="482629" y="7540"/>
                  </a:lnTo>
                  <a:lnTo>
                    <a:pt x="437633" y="16743"/>
                  </a:lnTo>
                  <a:lnTo>
                    <a:pt x="393986" y="29370"/>
                  </a:lnTo>
                  <a:lnTo>
                    <a:pt x="351836" y="45273"/>
                  </a:lnTo>
                  <a:lnTo>
                    <a:pt x="311331" y="64304"/>
                  </a:lnTo>
                  <a:lnTo>
                    <a:pt x="272619" y="86313"/>
                  </a:lnTo>
                  <a:lnTo>
                    <a:pt x="235849" y="111154"/>
                  </a:lnTo>
                  <a:lnTo>
                    <a:pt x="201168" y="138677"/>
                  </a:lnTo>
                  <a:lnTo>
                    <a:pt x="168725" y="168735"/>
                  </a:lnTo>
                  <a:lnTo>
                    <a:pt x="138669" y="201179"/>
                  </a:lnTo>
                  <a:lnTo>
                    <a:pt x="111147" y="235860"/>
                  </a:lnTo>
                  <a:lnTo>
                    <a:pt x="86307" y="272631"/>
                  </a:lnTo>
                  <a:lnTo>
                    <a:pt x="64299" y="311342"/>
                  </a:lnTo>
                  <a:lnTo>
                    <a:pt x="45269" y="351847"/>
                  </a:lnTo>
                  <a:lnTo>
                    <a:pt x="29368" y="393996"/>
                  </a:lnTo>
                  <a:lnTo>
                    <a:pt x="16741" y="437641"/>
                  </a:lnTo>
                  <a:lnTo>
                    <a:pt x="7539" y="482635"/>
                  </a:lnTo>
                  <a:lnTo>
                    <a:pt x="1909" y="528827"/>
                  </a:lnTo>
                  <a:lnTo>
                    <a:pt x="0" y="576072"/>
                  </a:lnTo>
                  <a:lnTo>
                    <a:pt x="1909" y="623316"/>
                  </a:lnTo>
                  <a:lnTo>
                    <a:pt x="7539" y="669508"/>
                  </a:lnTo>
                  <a:lnTo>
                    <a:pt x="16741" y="714502"/>
                  </a:lnTo>
                  <a:lnTo>
                    <a:pt x="29368" y="758147"/>
                  </a:lnTo>
                  <a:lnTo>
                    <a:pt x="45269" y="800296"/>
                  </a:lnTo>
                  <a:lnTo>
                    <a:pt x="64299" y="840801"/>
                  </a:lnTo>
                  <a:lnTo>
                    <a:pt x="86307" y="879512"/>
                  </a:lnTo>
                  <a:lnTo>
                    <a:pt x="111147" y="916283"/>
                  </a:lnTo>
                  <a:lnTo>
                    <a:pt x="138669" y="950964"/>
                  </a:lnTo>
                  <a:lnTo>
                    <a:pt x="168725" y="983408"/>
                  </a:lnTo>
                  <a:lnTo>
                    <a:pt x="201168" y="1013466"/>
                  </a:lnTo>
                  <a:lnTo>
                    <a:pt x="235849" y="1040989"/>
                  </a:lnTo>
                  <a:lnTo>
                    <a:pt x="272619" y="1065830"/>
                  </a:lnTo>
                  <a:lnTo>
                    <a:pt x="311331" y="1087839"/>
                  </a:lnTo>
                  <a:lnTo>
                    <a:pt x="351836" y="1106870"/>
                  </a:lnTo>
                  <a:lnTo>
                    <a:pt x="393986" y="1122773"/>
                  </a:lnTo>
                  <a:lnTo>
                    <a:pt x="437633" y="1135400"/>
                  </a:lnTo>
                  <a:lnTo>
                    <a:pt x="482629" y="1144603"/>
                  </a:lnTo>
                  <a:lnTo>
                    <a:pt x="528824" y="1150234"/>
                  </a:lnTo>
                  <a:lnTo>
                    <a:pt x="576072" y="1152144"/>
                  </a:lnTo>
                  <a:lnTo>
                    <a:pt x="623319" y="1150234"/>
                  </a:lnTo>
                  <a:lnTo>
                    <a:pt x="669514" y="1144603"/>
                  </a:lnTo>
                  <a:lnTo>
                    <a:pt x="714510" y="1135400"/>
                  </a:lnTo>
                  <a:lnTo>
                    <a:pt x="758157" y="1122773"/>
                  </a:lnTo>
                  <a:lnTo>
                    <a:pt x="800307" y="1106870"/>
                  </a:lnTo>
                  <a:lnTo>
                    <a:pt x="840812" y="1087839"/>
                  </a:lnTo>
                  <a:lnTo>
                    <a:pt x="879524" y="1065830"/>
                  </a:lnTo>
                  <a:lnTo>
                    <a:pt x="916294" y="1040989"/>
                  </a:lnTo>
                  <a:lnTo>
                    <a:pt x="950975" y="1013466"/>
                  </a:lnTo>
                  <a:lnTo>
                    <a:pt x="983418" y="983408"/>
                  </a:lnTo>
                  <a:lnTo>
                    <a:pt x="1013474" y="950964"/>
                  </a:lnTo>
                  <a:lnTo>
                    <a:pt x="1040996" y="916283"/>
                  </a:lnTo>
                  <a:lnTo>
                    <a:pt x="1065836" y="879512"/>
                  </a:lnTo>
                  <a:lnTo>
                    <a:pt x="1087844" y="840801"/>
                  </a:lnTo>
                  <a:lnTo>
                    <a:pt x="1106874" y="800296"/>
                  </a:lnTo>
                  <a:lnTo>
                    <a:pt x="1122775" y="758147"/>
                  </a:lnTo>
                  <a:lnTo>
                    <a:pt x="1135402" y="714502"/>
                  </a:lnTo>
                  <a:lnTo>
                    <a:pt x="1144604" y="669508"/>
                  </a:lnTo>
                  <a:lnTo>
                    <a:pt x="1150234" y="623316"/>
                  </a:lnTo>
                  <a:lnTo>
                    <a:pt x="1152144" y="576072"/>
                  </a:lnTo>
                  <a:lnTo>
                    <a:pt x="1150234" y="528827"/>
                  </a:lnTo>
                  <a:lnTo>
                    <a:pt x="1144604" y="482635"/>
                  </a:lnTo>
                  <a:lnTo>
                    <a:pt x="1135402" y="437641"/>
                  </a:lnTo>
                  <a:lnTo>
                    <a:pt x="1122775" y="393996"/>
                  </a:lnTo>
                  <a:lnTo>
                    <a:pt x="1106874" y="351847"/>
                  </a:lnTo>
                  <a:lnTo>
                    <a:pt x="1087844" y="311342"/>
                  </a:lnTo>
                  <a:lnTo>
                    <a:pt x="1065836" y="272631"/>
                  </a:lnTo>
                  <a:lnTo>
                    <a:pt x="1040996" y="235860"/>
                  </a:lnTo>
                  <a:lnTo>
                    <a:pt x="1013474" y="201179"/>
                  </a:lnTo>
                  <a:lnTo>
                    <a:pt x="983418" y="168735"/>
                  </a:lnTo>
                  <a:lnTo>
                    <a:pt x="950975" y="138677"/>
                  </a:lnTo>
                  <a:lnTo>
                    <a:pt x="916294" y="111154"/>
                  </a:lnTo>
                  <a:lnTo>
                    <a:pt x="879524" y="86313"/>
                  </a:lnTo>
                  <a:lnTo>
                    <a:pt x="840812" y="64304"/>
                  </a:lnTo>
                  <a:lnTo>
                    <a:pt x="800307" y="45273"/>
                  </a:lnTo>
                  <a:lnTo>
                    <a:pt x="758157" y="29370"/>
                  </a:lnTo>
                  <a:lnTo>
                    <a:pt x="714510" y="16743"/>
                  </a:lnTo>
                  <a:lnTo>
                    <a:pt x="669514" y="7540"/>
                  </a:lnTo>
                  <a:lnTo>
                    <a:pt x="623319" y="1909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263A0B10-2280-4746-B26B-0EDA8EC90237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072"/>
                  </a:moveTo>
                  <a:lnTo>
                    <a:pt x="1909" y="528827"/>
                  </a:lnTo>
                  <a:lnTo>
                    <a:pt x="7539" y="482635"/>
                  </a:lnTo>
                  <a:lnTo>
                    <a:pt x="16741" y="437641"/>
                  </a:lnTo>
                  <a:lnTo>
                    <a:pt x="29368" y="393996"/>
                  </a:lnTo>
                  <a:lnTo>
                    <a:pt x="45269" y="351847"/>
                  </a:lnTo>
                  <a:lnTo>
                    <a:pt x="64299" y="311342"/>
                  </a:lnTo>
                  <a:lnTo>
                    <a:pt x="86307" y="272631"/>
                  </a:lnTo>
                  <a:lnTo>
                    <a:pt x="111147" y="235860"/>
                  </a:lnTo>
                  <a:lnTo>
                    <a:pt x="138669" y="201179"/>
                  </a:lnTo>
                  <a:lnTo>
                    <a:pt x="168725" y="168735"/>
                  </a:lnTo>
                  <a:lnTo>
                    <a:pt x="201168" y="138677"/>
                  </a:lnTo>
                  <a:lnTo>
                    <a:pt x="235849" y="111154"/>
                  </a:lnTo>
                  <a:lnTo>
                    <a:pt x="272619" y="86313"/>
                  </a:lnTo>
                  <a:lnTo>
                    <a:pt x="311331" y="64304"/>
                  </a:lnTo>
                  <a:lnTo>
                    <a:pt x="351836" y="45273"/>
                  </a:lnTo>
                  <a:lnTo>
                    <a:pt x="393986" y="29370"/>
                  </a:lnTo>
                  <a:lnTo>
                    <a:pt x="437633" y="16743"/>
                  </a:lnTo>
                  <a:lnTo>
                    <a:pt x="482629" y="7540"/>
                  </a:lnTo>
                  <a:lnTo>
                    <a:pt x="528824" y="1909"/>
                  </a:lnTo>
                  <a:lnTo>
                    <a:pt x="576072" y="0"/>
                  </a:lnTo>
                  <a:lnTo>
                    <a:pt x="623319" y="1909"/>
                  </a:lnTo>
                  <a:lnTo>
                    <a:pt x="669514" y="7540"/>
                  </a:lnTo>
                  <a:lnTo>
                    <a:pt x="714510" y="16743"/>
                  </a:lnTo>
                  <a:lnTo>
                    <a:pt x="758157" y="29370"/>
                  </a:lnTo>
                  <a:lnTo>
                    <a:pt x="800307" y="45273"/>
                  </a:lnTo>
                  <a:lnTo>
                    <a:pt x="840812" y="64304"/>
                  </a:lnTo>
                  <a:lnTo>
                    <a:pt x="879524" y="86313"/>
                  </a:lnTo>
                  <a:lnTo>
                    <a:pt x="916294" y="111154"/>
                  </a:lnTo>
                  <a:lnTo>
                    <a:pt x="950975" y="138677"/>
                  </a:lnTo>
                  <a:lnTo>
                    <a:pt x="983418" y="168735"/>
                  </a:lnTo>
                  <a:lnTo>
                    <a:pt x="1013474" y="201179"/>
                  </a:lnTo>
                  <a:lnTo>
                    <a:pt x="1040996" y="235860"/>
                  </a:lnTo>
                  <a:lnTo>
                    <a:pt x="1065836" y="272631"/>
                  </a:lnTo>
                  <a:lnTo>
                    <a:pt x="1087844" y="311342"/>
                  </a:lnTo>
                  <a:lnTo>
                    <a:pt x="1106874" y="351847"/>
                  </a:lnTo>
                  <a:lnTo>
                    <a:pt x="1122775" y="393996"/>
                  </a:lnTo>
                  <a:lnTo>
                    <a:pt x="1135402" y="437641"/>
                  </a:lnTo>
                  <a:lnTo>
                    <a:pt x="1144604" y="482635"/>
                  </a:lnTo>
                  <a:lnTo>
                    <a:pt x="1150234" y="528827"/>
                  </a:lnTo>
                  <a:lnTo>
                    <a:pt x="1152144" y="576072"/>
                  </a:lnTo>
                  <a:lnTo>
                    <a:pt x="1150234" y="623316"/>
                  </a:lnTo>
                  <a:lnTo>
                    <a:pt x="1144604" y="669508"/>
                  </a:lnTo>
                  <a:lnTo>
                    <a:pt x="1135402" y="714502"/>
                  </a:lnTo>
                  <a:lnTo>
                    <a:pt x="1122775" y="758147"/>
                  </a:lnTo>
                  <a:lnTo>
                    <a:pt x="1106874" y="800296"/>
                  </a:lnTo>
                  <a:lnTo>
                    <a:pt x="1087844" y="840801"/>
                  </a:lnTo>
                  <a:lnTo>
                    <a:pt x="1065836" y="879512"/>
                  </a:lnTo>
                  <a:lnTo>
                    <a:pt x="1040996" y="916283"/>
                  </a:lnTo>
                  <a:lnTo>
                    <a:pt x="1013474" y="950964"/>
                  </a:lnTo>
                  <a:lnTo>
                    <a:pt x="983418" y="983408"/>
                  </a:lnTo>
                  <a:lnTo>
                    <a:pt x="950975" y="1013466"/>
                  </a:lnTo>
                  <a:lnTo>
                    <a:pt x="916294" y="1040989"/>
                  </a:lnTo>
                  <a:lnTo>
                    <a:pt x="879524" y="1065830"/>
                  </a:lnTo>
                  <a:lnTo>
                    <a:pt x="840812" y="1087839"/>
                  </a:lnTo>
                  <a:lnTo>
                    <a:pt x="800307" y="1106870"/>
                  </a:lnTo>
                  <a:lnTo>
                    <a:pt x="758157" y="1122773"/>
                  </a:lnTo>
                  <a:lnTo>
                    <a:pt x="714510" y="1135400"/>
                  </a:lnTo>
                  <a:lnTo>
                    <a:pt x="669514" y="1144603"/>
                  </a:lnTo>
                  <a:lnTo>
                    <a:pt x="623319" y="1150234"/>
                  </a:lnTo>
                  <a:lnTo>
                    <a:pt x="576072" y="1152144"/>
                  </a:lnTo>
                  <a:lnTo>
                    <a:pt x="528824" y="1150234"/>
                  </a:lnTo>
                  <a:lnTo>
                    <a:pt x="482629" y="1144603"/>
                  </a:lnTo>
                  <a:lnTo>
                    <a:pt x="437633" y="1135400"/>
                  </a:lnTo>
                  <a:lnTo>
                    <a:pt x="393986" y="1122773"/>
                  </a:lnTo>
                  <a:lnTo>
                    <a:pt x="351836" y="1106870"/>
                  </a:lnTo>
                  <a:lnTo>
                    <a:pt x="311331" y="1087839"/>
                  </a:lnTo>
                  <a:lnTo>
                    <a:pt x="272619" y="1065830"/>
                  </a:lnTo>
                  <a:lnTo>
                    <a:pt x="235849" y="1040989"/>
                  </a:lnTo>
                  <a:lnTo>
                    <a:pt x="201168" y="1013466"/>
                  </a:lnTo>
                  <a:lnTo>
                    <a:pt x="168725" y="983408"/>
                  </a:lnTo>
                  <a:lnTo>
                    <a:pt x="138669" y="950964"/>
                  </a:lnTo>
                  <a:lnTo>
                    <a:pt x="111147" y="916283"/>
                  </a:lnTo>
                  <a:lnTo>
                    <a:pt x="86307" y="879512"/>
                  </a:lnTo>
                  <a:lnTo>
                    <a:pt x="64299" y="840801"/>
                  </a:lnTo>
                  <a:lnTo>
                    <a:pt x="45269" y="800296"/>
                  </a:lnTo>
                  <a:lnTo>
                    <a:pt x="29368" y="758147"/>
                  </a:lnTo>
                  <a:lnTo>
                    <a:pt x="16741" y="714502"/>
                  </a:lnTo>
                  <a:lnTo>
                    <a:pt x="7539" y="669508"/>
                  </a:lnTo>
                  <a:lnTo>
                    <a:pt x="1909" y="623316"/>
                  </a:lnTo>
                  <a:lnTo>
                    <a:pt x="0" y="576072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17" name="object 24">
              <a:extLst>
                <a:ext uri="{FF2B5EF4-FFF2-40B4-BE49-F238E27FC236}">
                  <a16:creationId xmlns:a16="http://schemas.microsoft.com/office/drawing/2014/main" id="{6FD7AA78-2589-45C9-9437-7F4AE2966E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31807" y="1196529"/>
              <a:ext cx="652271" cy="65227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B3595F0-9FD3-491C-B990-85C0F5997AF2}"/>
              </a:ext>
            </a:extLst>
          </p:cNvPr>
          <p:cNvSpPr txBox="1"/>
          <p:nvPr/>
        </p:nvSpPr>
        <p:spPr>
          <a:xfrm>
            <a:off x="1467527" y="1006776"/>
            <a:ext cx="97265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w Cen MT" panose="020B0602020104020603" pitchFamily="34" charset="0"/>
              </a:rPr>
              <a:t>Jika Outcome yang </a:t>
            </a:r>
            <a:r>
              <a:rPr lang="en-ID" sz="2400" dirty="0" err="1">
                <a:latin typeface="Tw Cen MT" panose="020B0602020104020603" pitchFamily="34" charset="0"/>
              </a:rPr>
              <a:t>diharapkan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pengukurannya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belum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bisa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dilakukan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dalam</a:t>
            </a:r>
            <a:r>
              <a:rPr lang="en-ID" sz="2400" dirty="0">
                <a:latin typeface="Tw Cen MT" panose="020B0602020104020603" pitchFamily="34" charset="0"/>
              </a:rPr>
              <a:t>  </a:t>
            </a:r>
            <a:r>
              <a:rPr lang="en-ID" sz="2400" dirty="0" err="1">
                <a:latin typeface="Tw Cen MT" panose="020B0602020104020603" pitchFamily="34" charset="0"/>
              </a:rPr>
              <a:t>jangka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pendek</a:t>
            </a:r>
            <a:r>
              <a:rPr lang="en-ID" sz="2400" dirty="0">
                <a:latin typeface="Tw Cen MT" panose="020B0602020104020603" pitchFamily="34" charset="0"/>
              </a:rPr>
              <a:t> (</a:t>
            </a:r>
            <a:r>
              <a:rPr lang="en-ID" sz="2400" dirty="0" err="1">
                <a:latin typeface="Tw Cen MT" panose="020B0602020104020603" pitchFamily="34" charset="0"/>
              </a:rPr>
              <a:t>triwulan</a:t>
            </a:r>
            <a:r>
              <a:rPr lang="en-ID" sz="2400" dirty="0">
                <a:latin typeface="Tw Cen MT" panose="020B0602020104020603" pitchFamily="34" charset="0"/>
              </a:rPr>
              <a:t>), </a:t>
            </a:r>
            <a:r>
              <a:rPr lang="en-ID" sz="2400" dirty="0" err="1">
                <a:latin typeface="Tw Cen MT" panose="020B0602020104020603" pitchFamily="34" charset="0"/>
              </a:rPr>
              <a:t>maka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alternatifnya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cari</a:t>
            </a:r>
            <a:r>
              <a:rPr lang="en-ID" sz="2400" dirty="0">
                <a:latin typeface="Tw Cen MT" panose="020B0602020104020603" pitchFamily="34" charset="0"/>
              </a:rPr>
              <a:t> “Output Utama” yang sangat </a:t>
            </a:r>
            <a:r>
              <a:rPr lang="en-ID" sz="2400" dirty="0" err="1">
                <a:latin typeface="Tw Cen MT" panose="020B0602020104020603" pitchFamily="34" charset="0"/>
              </a:rPr>
              <a:t>menunjang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terhadap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pencapaian</a:t>
            </a:r>
            <a:r>
              <a:rPr lang="en-ID" sz="2400" dirty="0">
                <a:latin typeface="Tw Cen MT" panose="020B0602020104020603" pitchFamily="34" charset="0"/>
              </a:rPr>
              <a:t> outcome yang </a:t>
            </a:r>
            <a:r>
              <a:rPr lang="en-ID" sz="2400" dirty="0" err="1">
                <a:latin typeface="Tw Cen MT" panose="020B0602020104020603" pitchFamily="34" charset="0"/>
              </a:rPr>
              <a:t>diharapkan</a:t>
            </a:r>
            <a:r>
              <a:rPr lang="en-ID" sz="2400" dirty="0">
                <a:latin typeface="Tw Cen MT" panose="020B0602020104020603" pitchFamily="34" charset="0"/>
              </a:rPr>
              <a:t>, </a:t>
            </a:r>
            <a:r>
              <a:rPr lang="en-ID" sz="2400" dirty="0" err="1">
                <a:latin typeface="Tw Cen MT" panose="020B0602020104020603" pitchFamily="34" charset="0"/>
              </a:rPr>
              <a:t>tanpa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memperhatikan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sekat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struktur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organisasi</a:t>
            </a:r>
            <a:r>
              <a:rPr lang="en-ID" sz="2400" dirty="0">
                <a:latin typeface="Tw Cen MT" panose="020B06020201040206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2400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w Cen MT" panose="020B0602020104020603" pitchFamily="34" charset="0"/>
              </a:rPr>
              <a:t>“Output Utama” yang </a:t>
            </a:r>
            <a:r>
              <a:rPr lang="en-ID" sz="2400" dirty="0" err="1">
                <a:latin typeface="Tw Cen MT" panose="020B0602020104020603" pitchFamily="34" charset="0"/>
              </a:rPr>
              <a:t>terpilih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usahakan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termuat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dalam</a:t>
            </a:r>
            <a:r>
              <a:rPr lang="en-ID" sz="2400" dirty="0">
                <a:latin typeface="Tw Cen MT" panose="020B0602020104020603" pitchFamily="34" charset="0"/>
              </a:rPr>
              <a:t> cascading </a:t>
            </a:r>
            <a:r>
              <a:rPr lang="en-ID" sz="2400" dirty="0" err="1">
                <a:latin typeface="Tw Cen MT" panose="020B0602020104020603" pitchFamily="34" charset="0"/>
              </a:rPr>
              <a:t>kinerja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organisasi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sd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individu</a:t>
            </a:r>
            <a:r>
              <a:rPr lang="en-ID" sz="2400" dirty="0">
                <a:latin typeface="Tw Cen MT" panose="020B0602020104020603" pitchFamily="34" charset="0"/>
              </a:rPr>
              <a:t>, dan </a:t>
            </a:r>
            <a:r>
              <a:rPr lang="en-ID" sz="2400" dirty="0" err="1">
                <a:latin typeface="Tw Cen MT" panose="020B0602020104020603" pitchFamily="34" charset="0"/>
              </a:rPr>
              <a:t>dapat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diukur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kinerjanya</a:t>
            </a:r>
            <a:r>
              <a:rPr lang="en-ID" sz="2400" dirty="0">
                <a:latin typeface="Tw Cen MT" panose="020B0602020104020603" pitchFamily="34" charset="0"/>
              </a:rPr>
              <a:t> dan </a:t>
            </a:r>
            <a:r>
              <a:rPr lang="en-ID" sz="2400" dirty="0" err="1">
                <a:latin typeface="Tw Cen MT" panose="020B0602020104020603" pitchFamily="34" charset="0"/>
              </a:rPr>
              <a:t>jadwal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pelaksanaannya</a:t>
            </a:r>
            <a:r>
              <a:rPr lang="en-ID" sz="2400" dirty="0">
                <a:latin typeface="Tw Cen MT" panose="020B06020201040206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2400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400" dirty="0" err="1">
                <a:latin typeface="Tw Cen MT" panose="020B0602020104020603" pitchFamily="34" charset="0"/>
              </a:rPr>
              <a:t>Tuangkan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rencana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aksi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tersebut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dalam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bahasa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kinerja</a:t>
            </a:r>
            <a:r>
              <a:rPr lang="en-ID" sz="2400" dirty="0">
                <a:latin typeface="Tw Cen MT" panose="020B0602020104020603" pitchFamily="34" charset="0"/>
              </a:rPr>
              <a:t>, </a:t>
            </a:r>
            <a:r>
              <a:rPr lang="en-ID" sz="2400" dirty="0" err="1">
                <a:latin typeface="Tw Cen MT" panose="020B0602020104020603" pitchFamily="34" charset="0"/>
              </a:rPr>
              <a:t>dapat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terdistribusi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dalam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satu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tahun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anggaran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dengan</a:t>
            </a:r>
            <a:r>
              <a:rPr lang="en-ID" sz="2400" dirty="0">
                <a:latin typeface="Tw Cen MT" panose="020B0602020104020603" pitchFamily="34" charset="0"/>
              </a:rPr>
              <a:t> target </a:t>
            </a:r>
            <a:r>
              <a:rPr lang="en-ID" sz="2400" dirty="0" err="1">
                <a:latin typeface="Tw Cen MT" panose="020B0602020104020603" pitchFamily="34" charset="0"/>
              </a:rPr>
              <a:t>tahapannya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merupakan</a:t>
            </a:r>
            <a:r>
              <a:rPr lang="en-ID" sz="2400" dirty="0">
                <a:latin typeface="Tw Cen MT" panose="020B0602020104020603" pitchFamily="34" charset="0"/>
              </a:rPr>
              <a:t> target </a:t>
            </a:r>
            <a:r>
              <a:rPr lang="en-ID" sz="2400" dirty="0" err="1">
                <a:latin typeface="Tw Cen MT" panose="020B0602020104020603" pitchFamily="34" charset="0"/>
              </a:rPr>
              <a:t>akumulasi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mendasarkan</a:t>
            </a:r>
            <a:r>
              <a:rPr lang="en-ID" sz="2400" dirty="0">
                <a:latin typeface="Tw Cen MT" panose="020B0602020104020603" pitchFamily="34" charset="0"/>
              </a:rPr>
              <a:t> pada target </a:t>
            </a:r>
            <a:r>
              <a:rPr lang="en-ID" sz="2400" dirty="0" err="1">
                <a:latin typeface="Tw Cen MT" panose="020B0602020104020603" pitchFamily="34" charset="0"/>
              </a:rPr>
              <a:t>tahunannya</a:t>
            </a:r>
            <a:r>
              <a:rPr lang="en-ID" sz="2400" dirty="0"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05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51F81-1308-4983-AE83-DD963F57AB3F}"/>
              </a:ext>
            </a:extLst>
          </p:cNvPr>
          <p:cNvGrpSpPr/>
          <p:nvPr/>
        </p:nvGrpSpPr>
        <p:grpSpPr>
          <a:xfrm>
            <a:off x="708564" y="2153920"/>
            <a:ext cx="10774872" cy="2174240"/>
            <a:chOff x="2346960" y="1910080"/>
            <a:chExt cx="7955280" cy="16052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BF2A2A-EA83-410B-9A1E-1C7F762AAC17}"/>
                </a:ext>
              </a:extLst>
            </p:cNvPr>
            <p:cNvSpPr/>
            <p:nvPr/>
          </p:nvSpPr>
          <p:spPr>
            <a:xfrm>
              <a:off x="8976362" y="1910080"/>
              <a:ext cx="132587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Tx/>
                <a:buNone/>
                <a:tabLst/>
                <a:defRPr/>
              </a:pPr>
              <a:endPara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B294BE-99E2-40D7-8209-7887CBF71630}"/>
                </a:ext>
              </a:extLst>
            </p:cNvPr>
            <p:cNvSpPr/>
            <p:nvPr/>
          </p:nvSpPr>
          <p:spPr>
            <a:xfrm>
              <a:off x="2346960" y="1910080"/>
              <a:ext cx="92963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fi-FI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9CCA0A-3B6F-40CD-96C0-FECB2566FD20}"/>
                </a:ext>
              </a:extLst>
            </p:cNvPr>
            <p:cNvSpPr/>
            <p:nvPr/>
          </p:nvSpPr>
          <p:spPr>
            <a:xfrm>
              <a:off x="3276598" y="1910080"/>
              <a:ext cx="5699764" cy="160528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fi-FI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EVALUASI RENCANA AKSI TW II &amp; III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FF9F7EBD-E3D3-4110-A1CA-6DC83623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286" y="2731883"/>
            <a:ext cx="961856" cy="9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6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1350</Words>
  <Application>Microsoft Office PowerPoint</Application>
  <PresentationFormat>Widescreen</PresentationFormat>
  <Paragraphs>251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Tw Cen MT</vt:lpstr>
      <vt:lpstr>Calibri Light</vt:lpstr>
      <vt:lpstr>Arial</vt:lpstr>
      <vt:lpstr>Bookman Old Style</vt:lpstr>
      <vt:lpstr>Calibri</vt:lpstr>
      <vt:lpstr>Tw Cen MT Condensed</vt:lpstr>
      <vt:lpstr>Office Theme</vt:lpstr>
      <vt:lpstr>Custom Design</vt:lpstr>
      <vt:lpstr>1_Custom Design</vt:lpstr>
      <vt:lpstr>CorelDRAW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hendra</dc:creator>
  <cp:lastModifiedBy>nur laela fitriani</cp:lastModifiedBy>
  <cp:revision>75</cp:revision>
  <dcterms:created xsi:type="dcterms:W3CDTF">2023-08-26T09:35:51Z</dcterms:created>
  <dcterms:modified xsi:type="dcterms:W3CDTF">2023-09-11T23:50:52Z</dcterms:modified>
</cp:coreProperties>
</file>