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07" r:id="rId3"/>
    <p:sldId id="408" r:id="rId4"/>
    <p:sldId id="406" r:id="rId5"/>
    <p:sldId id="293" r:id="rId6"/>
    <p:sldId id="260" r:id="rId7"/>
    <p:sldId id="261" r:id="rId8"/>
    <p:sldId id="5103" r:id="rId9"/>
    <p:sldId id="5101" r:id="rId10"/>
    <p:sldId id="5105" r:id="rId11"/>
    <p:sldId id="5104" r:id="rId12"/>
    <p:sldId id="5102" r:id="rId13"/>
    <p:sldId id="50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19B3D-412E-4F84-A3E4-0D85D486D273}" type="doc">
      <dgm:prSet loTypeId="urn:microsoft.com/office/officeart/2005/8/layout/arrow2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06767CF-3149-4FD8-8B88-78F870203ADB}">
      <dgm:prSet phldrT="[Text]" custT="1"/>
      <dgm:spPr/>
      <dgm:t>
        <a:bodyPr/>
        <a:lstStyle/>
        <a:p>
          <a:r>
            <a:rPr lang="en-US" sz="1500">
              <a:latin typeface="Tw Cen MT" panose="020B0602020104020603" pitchFamily="34" charset="0"/>
            </a:rPr>
            <a:t>2022</a:t>
          </a:r>
          <a:endParaRPr lang="en-ID" sz="1500">
            <a:latin typeface="Tw Cen MT" panose="020B0602020104020603" pitchFamily="34" charset="0"/>
          </a:endParaRPr>
        </a:p>
      </dgm:t>
    </dgm:pt>
    <dgm:pt modelId="{D6D10218-1B13-4C3E-AC84-48BDDA51330D}" type="parTrans" cxnId="{9878F1EF-FAF3-4995-9FE5-CAEB76731D70}">
      <dgm:prSet/>
      <dgm:spPr/>
      <dgm:t>
        <a:bodyPr/>
        <a:lstStyle/>
        <a:p>
          <a:endParaRPr lang="en-ID"/>
        </a:p>
      </dgm:t>
    </dgm:pt>
    <dgm:pt modelId="{CFB90141-9CC7-461C-92E3-070A1D8F7589}" type="sibTrans" cxnId="{9878F1EF-FAF3-4995-9FE5-CAEB76731D70}">
      <dgm:prSet/>
      <dgm:spPr/>
      <dgm:t>
        <a:bodyPr/>
        <a:lstStyle/>
        <a:p>
          <a:endParaRPr lang="en-ID"/>
        </a:p>
      </dgm:t>
    </dgm:pt>
    <dgm:pt modelId="{AC0466CA-7C44-46E3-B17F-64E8EC09DDA9}">
      <dgm:prSet phldrT="[Text]" custT="1"/>
      <dgm:spPr/>
      <dgm:t>
        <a:bodyPr/>
        <a:lstStyle/>
        <a:p>
          <a:r>
            <a:rPr lang="en-US" sz="1500">
              <a:latin typeface="Tw Cen MT" panose="020B0602020104020603" pitchFamily="34" charset="0"/>
            </a:rPr>
            <a:t>2023</a:t>
          </a:r>
          <a:endParaRPr lang="en-ID" sz="1500">
            <a:latin typeface="Tw Cen MT" panose="020B0602020104020603" pitchFamily="34" charset="0"/>
          </a:endParaRPr>
        </a:p>
      </dgm:t>
    </dgm:pt>
    <dgm:pt modelId="{A3987C1E-D53C-47E0-B521-77307A1B6C01}" type="parTrans" cxnId="{165F2878-B7B9-4759-A09B-310EC73685CC}">
      <dgm:prSet/>
      <dgm:spPr/>
      <dgm:t>
        <a:bodyPr/>
        <a:lstStyle/>
        <a:p>
          <a:endParaRPr lang="en-ID"/>
        </a:p>
      </dgm:t>
    </dgm:pt>
    <dgm:pt modelId="{5DB3E69F-214C-44A4-9D74-06B97EFD2F64}" type="sibTrans" cxnId="{165F2878-B7B9-4759-A09B-310EC73685CC}">
      <dgm:prSet/>
      <dgm:spPr/>
      <dgm:t>
        <a:bodyPr/>
        <a:lstStyle/>
        <a:p>
          <a:endParaRPr lang="en-ID"/>
        </a:p>
      </dgm:t>
    </dgm:pt>
    <dgm:pt modelId="{07F8F50D-C94C-4172-BE89-1E864738AD9E}">
      <dgm:prSet phldrT="[Text]" custT="1"/>
      <dgm:spPr/>
      <dgm:t>
        <a:bodyPr/>
        <a:lstStyle/>
        <a:p>
          <a:r>
            <a:rPr lang="en-US" sz="1500">
              <a:latin typeface="Tw Cen MT" panose="020B0602020104020603" pitchFamily="34" charset="0"/>
            </a:rPr>
            <a:t>2024</a:t>
          </a:r>
          <a:endParaRPr lang="en-ID" sz="1500">
            <a:latin typeface="Tw Cen MT" panose="020B0602020104020603" pitchFamily="34" charset="0"/>
          </a:endParaRPr>
        </a:p>
      </dgm:t>
    </dgm:pt>
    <dgm:pt modelId="{7CF85D2F-E078-4799-91E2-C0B8F580985B}" type="parTrans" cxnId="{4088F9E0-0DA4-4318-BB39-09731DFA7B91}">
      <dgm:prSet/>
      <dgm:spPr/>
      <dgm:t>
        <a:bodyPr/>
        <a:lstStyle/>
        <a:p>
          <a:endParaRPr lang="en-ID"/>
        </a:p>
      </dgm:t>
    </dgm:pt>
    <dgm:pt modelId="{DA5D4BC9-EE9B-4D00-855B-438644A03B0F}" type="sibTrans" cxnId="{4088F9E0-0DA4-4318-BB39-09731DFA7B91}">
      <dgm:prSet/>
      <dgm:spPr/>
      <dgm:t>
        <a:bodyPr/>
        <a:lstStyle/>
        <a:p>
          <a:endParaRPr lang="en-ID"/>
        </a:p>
      </dgm:t>
    </dgm:pt>
    <dgm:pt modelId="{C80D240A-D808-43AA-8447-0A67C2821FC9}">
      <dgm:prSet custT="1"/>
      <dgm:spPr/>
      <dgm:t>
        <a:bodyPr/>
        <a:lstStyle/>
        <a:p>
          <a:r>
            <a:rPr lang="en-US" sz="1500">
              <a:latin typeface="Tw Cen MT" panose="020B0602020104020603" pitchFamily="34" charset="0"/>
            </a:rPr>
            <a:t>2025</a:t>
          </a:r>
          <a:endParaRPr lang="en-ID" sz="1500">
            <a:latin typeface="Tw Cen MT" panose="020B0602020104020603" pitchFamily="34" charset="0"/>
          </a:endParaRPr>
        </a:p>
      </dgm:t>
    </dgm:pt>
    <dgm:pt modelId="{F12164A3-15AC-435E-BD11-0AD338EE31A8}" type="parTrans" cxnId="{12D55B06-BDEC-4B65-8658-E0C2038ABE36}">
      <dgm:prSet/>
      <dgm:spPr/>
      <dgm:t>
        <a:bodyPr/>
        <a:lstStyle/>
        <a:p>
          <a:endParaRPr lang="en-ID"/>
        </a:p>
      </dgm:t>
    </dgm:pt>
    <dgm:pt modelId="{46687BF5-0896-474E-9A4F-6CF5404B4974}" type="sibTrans" cxnId="{12D55B06-BDEC-4B65-8658-E0C2038ABE36}">
      <dgm:prSet/>
      <dgm:spPr/>
      <dgm:t>
        <a:bodyPr/>
        <a:lstStyle/>
        <a:p>
          <a:endParaRPr lang="en-ID"/>
        </a:p>
      </dgm:t>
    </dgm:pt>
    <dgm:pt modelId="{FE5078D6-D9CC-491C-B475-CC1A31DADA22}">
      <dgm:prSet custT="1"/>
      <dgm:spPr/>
      <dgm:t>
        <a:bodyPr/>
        <a:lstStyle/>
        <a:p>
          <a:r>
            <a:rPr lang="en-US" sz="1500">
              <a:latin typeface="Tw Cen MT" panose="020B0602020104020603" pitchFamily="34" charset="0"/>
            </a:rPr>
            <a:t>2026</a:t>
          </a:r>
          <a:endParaRPr lang="en-ID" sz="1500">
            <a:latin typeface="Tw Cen MT" panose="020B0602020104020603" pitchFamily="34" charset="0"/>
          </a:endParaRPr>
        </a:p>
      </dgm:t>
    </dgm:pt>
    <dgm:pt modelId="{F6325B8D-600E-4515-A0DC-CC38D56BAD5A}" type="parTrans" cxnId="{89E850BA-6ECC-4DB6-A20A-45650B930ECA}">
      <dgm:prSet/>
      <dgm:spPr/>
      <dgm:t>
        <a:bodyPr/>
        <a:lstStyle/>
        <a:p>
          <a:endParaRPr lang="en-ID"/>
        </a:p>
      </dgm:t>
    </dgm:pt>
    <dgm:pt modelId="{5725C0EB-583C-45F5-B039-1EB52528E83C}" type="sibTrans" cxnId="{89E850BA-6ECC-4DB6-A20A-45650B930ECA}">
      <dgm:prSet/>
      <dgm:spPr/>
      <dgm:t>
        <a:bodyPr/>
        <a:lstStyle/>
        <a:p>
          <a:endParaRPr lang="en-ID"/>
        </a:p>
      </dgm:t>
    </dgm:pt>
    <dgm:pt modelId="{96CBC426-F88A-4471-99EA-E8DB65919AE7}">
      <dgm:prSet phldrT="[Text]"/>
      <dgm:spPr/>
    </dgm:pt>
    <dgm:pt modelId="{0DDB1BC5-E1B1-498D-8525-DB4602D5FEBA}" type="parTrans" cxnId="{611D1781-6285-4DA5-B3AE-317599CAF511}">
      <dgm:prSet/>
      <dgm:spPr/>
      <dgm:t>
        <a:bodyPr/>
        <a:lstStyle/>
        <a:p>
          <a:endParaRPr lang="en-ID"/>
        </a:p>
      </dgm:t>
    </dgm:pt>
    <dgm:pt modelId="{E927AA74-C4CD-4A5B-AC97-D6550A832F0F}" type="sibTrans" cxnId="{611D1781-6285-4DA5-B3AE-317599CAF511}">
      <dgm:prSet/>
      <dgm:spPr/>
      <dgm:t>
        <a:bodyPr/>
        <a:lstStyle/>
        <a:p>
          <a:endParaRPr lang="en-ID"/>
        </a:p>
      </dgm:t>
    </dgm:pt>
    <dgm:pt modelId="{66997B03-12A6-4E6B-A942-F2D28961CB06}" type="pres">
      <dgm:prSet presAssocID="{34019B3D-412E-4F84-A3E4-0D85D486D273}" presName="arrowDiagram" presStyleCnt="0">
        <dgm:presLayoutVars>
          <dgm:chMax val="5"/>
          <dgm:dir/>
          <dgm:resizeHandles val="exact"/>
        </dgm:presLayoutVars>
      </dgm:prSet>
      <dgm:spPr/>
    </dgm:pt>
    <dgm:pt modelId="{2B16CB17-83E0-4780-8DF1-06691F90BB14}" type="pres">
      <dgm:prSet presAssocID="{34019B3D-412E-4F84-A3E4-0D85D486D273}" presName="arrow" presStyleLbl="bgShp" presStyleIdx="0" presStyleCnt="1"/>
      <dgm:spPr/>
    </dgm:pt>
    <dgm:pt modelId="{B80ED4D8-6BF7-4763-8870-0F55FFF8975E}" type="pres">
      <dgm:prSet presAssocID="{34019B3D-412E-4F84-A3E4-0D85D486D273}" presName="arrowDiagram5" presStyleCnt="0"/>
      <dgm:spPr/>
    </dgm:pt>
    <dgm:pt modelId="{2553796D-71F3-4BBD-AB6E-7C71DD50BC4B}" type="pres">
      <dgm:prSet presAssocID="{406767CF-3149-4FD8-8B88-78F870203ADB}" presName="bullet5a" presStyleLbl="node1" presStyleIdx="0" presStyleCnt="5"/>
      <dgm:spPr/>
    </dgm:pt>
    <dgm:pt modelId="{D3FD8697-4916-4AD4-AB63-7EED4A4804BC}" type="pres">
      <dgm:prSet presAssocID="{406767CF-3149-4FD8-8B88-78F870203ADB}" presName="textBox5a" presStyleLbl="revTx" presStyleIdx="0" presStyleCnt="5">
        <dgm:presLayoutVars>
          <dgm:bulletEnabled val="1"/>
        </dgm:presLayoutVars>
      </dgm:prSet>
      <dgm:spPr/>
    </dgm:pt>
    <dgm:pt modelId="{49ACBE6F-A23C-4E79-9B71-D9C6A7B27CD9}" type="pres">
      <dgm:prSet presAssocID="{AC0466CA-7C44-46E3-B17F-64E8EC09DDA9}" presName="bullet5b" presStyleLbl="node1" presStyleIdx="1" presStyleCnt="5"/>
      <dgm:spPr>
        <a:prstGeom prst="ellipse">
          <a:avLst/>
        </a:prstGeom>
      </dgm:spPr>
    </dgm:pt>
    <dgm:pt modelId="{4DE077CF-E48D-4496-BFC0-2E6C6457A6AD}" type="pres">
      <dgm:prSet presAssocID="{AC0466CA-7C44-46E3-B17F-64E8EC09DDA9}" presName="textBox5b" presStyleLbl="revTx" presStyleIdx="1" presStyleCnt="5">
        <dgm:presLayoutVars>
          <dgm:bulletEnabled val="1"/>
        </dgm:presLayoutVars>
      </dgm:prSet>
      <dgm:spPr/>
    </dgm:pt>
    <dgm:pt modelId="{C8298BD6-F8E5-4625-BB24-623BAAE67B9F}" type="pres">
      <dgm:prSet presAssocID="{07F8F50D-C94C-4172-BE89-1E864738AD9E}" presName="bullet5c" presStyleLbl="node1" presStyleIdx="2" presStyleCnt="5"/>
      <dgm:spPr/>
    </dgm:pt>
    <dgm:pt modelId="{8FBDBE7D-3B8C-4667-A7E8-28E410A4527B}" type="pres">
      <dgm:prSet presAssocID="{07F8F50D-C94C-4172-BE89-1E864738AD9E}" presName="textBox5c" presStyleLbl="revTx" presStyleIdx="2" presStyleCnt="5">
        <dgm:presLayoutVars>
          <dgm:bulletEnabled val="1"/>
        </dgm:presLayoutVars>
      </dgm:prSet>
      <dgm:spPr/>
    </dgm:pt>
    <dgm:pt modelId="{45A14BF5-08DB-401B-80AD-EBF1F626EEBB}" type="pres">
      <dgm:prSet presAssocID="{C80D240A-D808-43AA-8447-0A67C2821FC9}" presName="bullet5d" presStyleLbl="node1" presStyleIdx="3" presStyleCnt="5"/>
      <dgm:spPr/>
    </dgm:pt>
    <dgm:pt modelId="{89EF2212-B3CB-4C26-BCD8-A11893784929}" type="pres">
      <dgm:prSet presAssocID="{C80D240A-D808-43AA-8447-0A67C2821FC9}" presName="textBox5d" presStyleLbl="revTx" presStyleIdx="3" presStyleCnt="5">
        <dgm:presLayoutVars>
          <dgm:bulletEnabled val="1"/>
        </dgm:presLayoutVars>
      </dgm:prSet>
      <dgm:spPr/>
    </dgm:pt>
    <dgm:pt modelId="{16CA96AE-06C0-4DD8-AE3A-2C938E5299B3}" type="pres">
      <dgm:prSet presAssocID="{FE5078D6-D9CC-491C-B475-CC1A31DADA22}" presName="bullet5e" presStyleLbl="node1" presStyleIdx="4" presStyleCnt="5"/>
      <dgm:spPr/>
    </dgm:pt>
    <dgm:pt modelId="{EBDA62CC-23AA-4027-A2C3-8F6D4C714328}" type="pres">
      <dgm:prSet presAssocID="{FE5078D6-D9CC-491C-B475-CC1A31DADA22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12D55B06-BDEC-4B65-8658-E0C2038ABE36}" srcId="{34019B3D-412E-4F84-A3E4-0D85D486D273}" destId="{C80D240A-D808-43AA-8447-0A67C2821FC9}" srcOrd="3" destOrd="0" parTransId="{F12164A3-15AC-435E-BD11-0AD338EE31A8}" sibTransId="{46687BF5-0896-474E-9A4F-6CF5404B4974}"/>
    <dgm:cxn modelId="{9D947634-732D-472C-88EF-99647257F96D}" type="presOf" srcId="{07F8F50D-C94C-4172-BE89-1E864738AD9E}" destId="{8FBDBE7D-3B8C-4667-A7E8-28E410A4527B}" srcOrd="0" destOrd="0" presId="urn:microsoft.com/office/officeart/2005/8/layout/arrow2"/>
    <dgm:cxn modelId="{55A3B662-4021-47CA-A74B-CA4A44ACF639}" type="presOf" srcId="{AC0466CA-7C44-46E3-B17F-64E8EC09DDA9}" destId="{4DE077CF-E48D-4496-BFC0-2E6C6457A6AD}" srcOrd="0" destOrd="0" presId="urn:microsoft.com/office/officeart/2005/8/layout/arrow2"/>
    <dgm:cxn modelId="{37053043-F9AE-40C6-AC82-869973BD11A9}" type="presOf" srcId="{C80D240A-D808-43AA-8447-0A67C2821FC9}" destId="{89EF2212-B3CB-4C26-BCD8-A11893784929}" srcOrd="0" destOrd="0" presId="urn:microsoft.com/office/officeart/2005/8/layout/arrow2"/>
    <dgm:cxn modelId="{FE069344-5F31-4E26-8756-1D3BD2418110}" type="presOf" srcId="{FE5078D6-D9CC-491C-B475-CC1A31DADA22}" destId="{EBDA62CC-23AA-4027-A2C3-8F6D4C714328}" srcOrd="0" destOrd="0" presId="urn:microsoft.com/office/officeart/2005/8/layout/arrow2"/>
    <dgm:cxn modelId="{165F2878-B7B9-4759-A09B-310EC73685CC}" srcId="{34019B3D-412E-4F84-A3E4-0D85D486D273}" destId="{AC0466CA-7C44-46E3-B17F-64E8EC09DDA9}" srcOrd="1" destOrd="0" parTransId="{A3987C1E-D53C-47E0-B521-77307A1B6C01}" sibTransId="{5DB3E69F-214C-44A4-9D74-06B97EFD2F64}"/>
    <dgm:cxn modelId="{611D1781-6285-4DA5-B3AE-317599CAF511}" srcId="{34019B3D-412E-4F84-A3E4-0D85D486D273}" destId="{96CBC426-F88A-4471-99EA-E8DB65919AE7}" srcOrd="5" destOrd="0" parTransId="{0DDB1BC5-E1B1-498D-8525-DB4602D5FEBA}" sibTransId="{E927AA74-C4CD-4A5B-AC97-D6550A832F0F}"/>
    <dgm:cxn modelId="{A18EAEB9-A735-45E1-BDB7-565EB36AD598}" type="presOf" srcId="{406767CF-3149-4FD8-8B88-78F870203ADB}" destId="{D3FD8697-4916-4AD4-AB63-7EED4A4804BC}" srcOrd="0" destOrd="0" presId="urn:microsoft.com/office/officeart/2005/8/layout/arrow2"/>
    <dgm:cxn modelId="{89E850BA-6ECC-4DB6-A20A-45650B930ECA}" srcId="{34019B3D-412E-4F84-A3E4-0D85D486D273}" destId="{FE5078D6-D9CC-491C-B475-CC1A31DADA22}" srcOrd="4" destOrd="0" parTransId="{F6325B8D-600E-4515-A0DC-CC38D56BAD5A}" sibTransId="{5725C0EB-583C-45F5-B039-1EB52528E83C}"/>
    <dgm:cxn modelId="{4088F9E0-0DA4-4318-BB39-09731DFA7B91}" srcId="{34019B3D-412E-4F84-A3E4-0D85D486D273}" destId="{07F8F50D-C94C-4172-BE89-1E864738AD9E}" srcOrd="2" destOrd="0" parTransId="{7CF85D2F-E078-4799-91E2-C0B8F580985B}" sibTransId="{DA5D4BC9-EE9B-4D00-855B-438644A03B0F}"/>
    <dgm:cxn modelId="{C802C9E6-9109-45F3-B616-0F3CF9F54C67}" type="presOf" srcId="{34019B3D-412E-4F84-A3E4-0D85D486D273}" destId="{66997B03-12A6-4E6B-A942-F2D28961CB06}" srcOrd="0" destOrd="0" presId="urn:microsoft.com/office/officeart/2005/8/layout/arrow2"/>
    <dgm:cxn modelId="{9878F1EF-FAF3-4995-9FE5-CAEB76731D70}" srcId="{34019B3D-412E-4F84-A3E4-0D85D486D273}" destId="{406767CF-3149-4FD8-8B88-78F870203ADB}" srcOrd="0" destOrd="0" parTransId="{D6D10218-1B13-4C3E-AC84-48BDDA51330D}" sibTransId="{CFB90141-9CC7-461C-92E3-070A1D8F7589}"/>
    <dgm:cxn modelId="{945ABAA2-F6AC-4381-B5D9-77AB4CB54061}" type="presParOf" srcId="{66997B03-12A6-4E6B-A942-F2D28961CB06}" destId="{2B16CB17-83E0-4780-8DF1-06691F90BB14}" srcOrd="0" destOrd="0" presId="urn:microsoft.com/office/officeart/2005/8/layout/arrow2"/>
    <dgm:cxn modelId="{B5B05444-2ACB-40FC-9C31-980301707CF9}" type="presParOf" srcId="{66997B03-12A6-4E6B-A942-F2D28961CB06}" destId="{B80ED4D8-6BF7-4763-8870-0F55FFF8975E}" srcOrd="1" destOrd="0" presId="urn:microsoft.com/office/officeart/2005/8/layout/arrow2"/>
    <dgm:cxn modelId="{DAC237D4-A2DE-4A09-B588-8FB644BE711D}" type="presParOf" srcId="{B80ED4D8-6BF7-4763-8870-0F55FFF8975E}" destId="{2553796D-71F3-4BBD-AB6E-7C71DD50BC4B}" srcOrd="0" destOrd="0" presId="urn:microsoft.com/office/officeart/2005/8/layout/arrow2"/>
    <dgm:cxn modelId="{E77C29F0-6BD7-4883-A785-0D85DEACF1AB}" type="presParOf" srcId="{B80ED4D8-6BF7-4763-8870-0F55FFF8975E}" destId="{D3FD8697-4916-4AD4-AB63-7EED4A4804BC}" srcOrd="1" destOrd="0" presId="urn:microsoft.com/office/officeart/2005/8/layout/arrow2"/>
    <dgm:cxn modelId="{E752E32D-8278-4777-9951-812061FC5696}" type="presParOf" srcId="{B80ED4D8-6BF7-4763-8870-0F55FFF8975E}" destId="{49ACBE6F-A23C-4E79-9B71-D9C6A7B27CD9}" srcOrd="2" destOrd="0" presId="urn:microsoft.com/office/officeart/2005/8/layout/arrow2"/>
    <dgm:cxn modelId="{DA348BF9-A0EB-4017-ABF9-E067D721F5E8}" type="presParOf" srcId="{B80ED4D8-6BF7-4763-8870-0F55FFF8975E}" destId="{4DE077CF-E48D-4496-BFC0-2E6C6457A6AD}" srcOrd="3" destOrd="0" presId="urn:microsoft.com/office/officeart/2005/8/layout/arrow2"/>
    <dgm:cxn modelId="{CD9300E4-0060-4BAE-A1C9-662F33F4ED74}" type="presParOf" srcId="{B80ED4D8-6BF7-4763-8870-0F55FFF8975E}" destId="{C8298BD6-F8E5-4625-BB24-623BAAE67B9F}" srcOrd="4" destOrd="0" presId="urn:microsoft.com/office/officeart/2005/8/layout/arrow2"/>
    <dgm:cxn modelId="{AF917404-0D29-455F-A626-C24999EDA003}" type="presParOf" srcId="{B80ED4D8-6BF7-4763-8870-0F55FFF8975E}" destId="{8FBDBE7D-3B8C-4667-A7E8-28E410A4527B}" srcOrd="5" destOrd="0" presId="urn:microsoft.com/office/officeart/2005/8/layout/arrow2"/>
    <dgm:cxn modelId="{1B53A712-83EF-42CB-AA7D-E0ED40376CF1}" type="presParOf" srcId="{B80ED4D8-6BF7-4763-8870-0F55FFF8975E}" destId="{45A14BF5-08DB-401B-80AD-EBF1F626EEBB}" srcOrd="6" destOrd="0" presId="urn:microsoft.com/office/officeart/2005/8/layout/arrow2"/>
    <dgm:cxn modelId="{2C674618-AE48-473E-8E23-5A09BD4A5598}" type="presParOf" srcId="{B80ED4D8-6BF7-4763-8870-0F55FFF8975E}" destId="{89EF2212-B3CB-4C26-BCD8-A11893784929}" srcOrd="7" destOrd="0" presId="urn:microsoft.com/office/officeart/2005/8/layout/arrow2"/>
    <dgm:cxn modelId="{46D43A13-7F0B-4C3A-9329-DC936B78EF92}" type="presParOf" srcId="{B80ED4D8-6BF7-4763-8870-0F55FFF8975E}" destId="{16CA96AE-06C0-4DD8-AE3A-2C938E5299B3}" srcOrd="8" destOrd="0" presId="urn:microsoft.com/office/officeart/2005/8/layout/arrow2"/>
    <dgm:cxn modelId="{F3FBF0B9-347E-41C7-8C79-A70E4A10748A}" type="presParOf" srcId="{B80ED4D8-6BF7-4763-8870-0F55FFF8975E}" destId="{EBDA62CC-23AA-4027-A2C3-8F6D4C71432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6CB17-83E0-4780-8DF1-06691F90BB14}">
      <dsp:nvSpPr>
        <dsp:cNvPr id="0" name=""/>
        <dsp:cNvSpPr/>
      </dsp:nvSpPr>
      <dsp:spPr>
        <a:xfrm>
          <a:off x="0" y="217284"/>
          <a:ext cx="4849445" cy="303090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3796D-71F3-4BBD-AB6E-7C71DD50BC4B}">
      <dsp:nvSpPr>
        <dsp:cNvPr id="0" name=""/>
        <dsp:cNvSpPr/>
      </dsp:nvSpPr>
      <dsp:spPr>
        <a:xfrm>
          <a:off x="477670" y="2471064"/>
          <a:ext cx="111537" cy="111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FD8697-4916-4AD4-AB63-7EED4A4804BC}">
      <dsp:nvSpPr>
        <dsp:cNvPr id="0" name=""/>
        <dsp:cNvSpPr/>
      </dsp:nvSpPr>
      <dsp:spPr>
        <a:xfrm>
          <a:off x="533438" y="2526832"/>
          <a:ext cx="635277" cy="721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01" tIns="0" rIns="0" bIns="0" numCol="1" spcCol="1270" anchor="t" anchorCtr="0">
          <a:noAutofit/>
          <a:sp3d extrusionH="28000" prstMaterial="matte"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w Cen MT" panose="020B0602020104020603" pitchFamily="34" charset="0"/>
            </a:rPr>
            <a:t>2022</a:t>
          </a:r>
          <a:endParaRPr lang="en-ID" sz="1500" kern="1200">
            <a:latin typeface="Tw Cen MT" panose="020B0602020104020603" pitchFamily="34" charset="0"/>
          </a:endParaRPr>
        </a:p>
      </dsp:txBody>
      <dsp:txXfrm>
        <a:off x="533438" y="2526832"/>
        <a:ext cx="635277" cy="721354"/>
      </dsp:txXfrm>
    </dsp:sp>
    <dsp:sp modelId="{49ACBE6F-A23C-4E79-9B71-D9C6A7B27CD9}">
      <dsp:nvSpPr>
        <dsp:cNvPr id="0" name=""/>
        <dsp:cNvSpPr/>
      </dsp:nvSpPr>
      <dsp:spPr>
        <a:xfrm>
          <a:off x="1081426" y="1890949"/>
          <a:ext cx="174580" cy="17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E077CF-E48D-4496-BFC0-2E6C6457A6AD}">
      <dsp:nvSpPr>
        <dsp:cNvPr id="0" name=""/>
        <dsp:cNvSpPr/>
      </dsp:nvSpPr>
      <dsp:spPr>
        <a:xfrm>
          <a:off x="1168716" y="1978239"/>
          <a:ext cx="805007" cy="1269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06" tIns="0" rIns="0" bIns="0" numCol="1" spcCol="1270" anchor="t" anchorCtr="0">
          <a:noAutofit/>
          <a:sp3d extrusionH="28000" prstMaterial="matte"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w Cen MT" panose="020B0602020104020603" pitchFamily="34" charset="0"/>
            </a:rPr>
            <a:t>2023</a:t>
          </a:r>
          <a:endParaRPr lang="en-ID" sz="1500" kern="1200">
            <a:latin typeface="Tw Cen MT" panose="020B0602020104020603" pitchFamily="34" charset="0"/>
          </a:endParaRPr>
        </a:p>
      </dsp:txBody>
      <dsp:txXfrm>
        <a:off x="1168716" y="1978239"/>
        <a:ext cx="805007" cy="1269948"/>
      </dsp:txXfrm>
    </dsp:sp>
    <dsp:sp modelId="{C8298BD6-F8E5-4625-BB24-623BAAE67B9F}">
      <dsp:nvSpPr>
        <dsp:cNvPr id="0" name=""/>
        <dsp:cNvSpPr/>
      </dsp:nvSpPr>
      <dsp:spPr>
        <a:xfrm>
          <a:off x="1857337" y="1428433"/>
          <a:ext cx="232773" cy="232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BDBE7D-3B8C-4667-A7E8-28E410A4527B}">
      <dsp:nvSpPr>
        <dsp:cNvPr id="0" name=""/>
        <dsp:cNvSpPr/>
      </dsp:nvSpPr>
      <dsp:spPr>
        <a:xfrm>
          <a:off x="1973724" y="1544820"/>
          <a:ext cx="935942" cy="1703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42" tIns="0" rIns="0" bIns="0" numCol="1" spcCol="1270" anchor="t" anchorCtr="0">
          <a:noAutofit/>
          <a:sp3d extrusionH="28000" prstMaterial="matte"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w Cen MT" panose="020B0602020104020603" pitchFamily="34" charset="0"/>
            </a:rPr>
            <a:t>2024</a:t>
          </a:r>
          <a:endParaRPr lang="en-ID" sz="1500" kern="1200">
            <a:latin typeface="Tw Cen MT" panose="020B0602020104020603" pitchFamily="34" charset="0"/>
          </a:endParaRPr>
        </a:p>
      </dsp:txBody>
      <dsp:txXfrm>
        <a:off x="1973724" y="1544820"/>
        <a:ext cx="935942" cy="1703367"/>
      </dsp:txXfrm>
    </dsp:sp>
    <dsp:sp modelId="{45A14BF5-08DB-401B-80AD-EBF1F626EEBB}">
      <dsp:nvSpPr>
        <dsp:cNvPr id="0" name=""/>
        <dsp:cNvSpPr/>
      </dsp:nvSpPr>
      <dsp:spPr>
        <a:xfrm>
          <a:off x="2759334" y="1067149"/>
          <a:ext cx="300665" cy="300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EF2212-B3CB-4C26-BCD8-A11893784929}">
      <dsp:nvSpPr>
        <dsp:cNvPr id="0" name=""/>
        <dsp:cNvSpPr/>
      </dsp:nvSpPr>
      <dsp:spPr>
        <a:xfrm>
          <a:off x="2909667" y="1217482"/>
          <a:ext cx="969889" cy="203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16" tIns="0" rIns="0" bIns="0" numCol="1" spcCol="1270" anchor="t" anchorCtr="0">
          <a:noAutofit/>
          <a:sp3d extrusionH="28000" prstMaterial="matte"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w Cen MT" panose="020B0602020104020603" pitchFamily="34" charset="0"/>
            </a:rPr>
            <a:t>2025</a:t>
          </a:r>
          <a:endParaRPr lang="en-ID" sz="1500" kern="1200">
            <a:latin typeface="Tw Cen MT" panose="020B0602020104020603" pitchFamily="34" charset="0"/>
          </a:endParaRPr>
        </a:p>
      </dsp:txBody>
      <dsp:txXfrm>
        <a:off x="2909667" y="1217482"/>
        <a:ext cx="969889" cy="2030705"/>
      </dsp:txXfrm>
    </dsp:sp>
    <dsp:sp modelId="{16CA96AE-06C0-4DD8-AE3A-2C938E5299B3}">
      <dsp:nvSpPr>
        <dsp:cNvPr id="0" name=""/>
        <dsp:cNvSpPr/>
      </dsp:nvSpPr>
      <dsp:spPr>
        <a:xfrm>
          <a:off x="3688002" y="825889"/>
          <a:ext cx="383106" cy="3831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DA62CC-23AA-4027-A2C3-8F6D4C714328}">
      <dsp:nvSpPr>
        <dsp:cNvPr id="0" name=""/>
        <dsp:cNvSpPr/>
      </dsp:nvSpPr>
      <dsp:spPr>
        <a:xfrm>
          <a:off x="3879556" y="1017442"/>
          <a:ext cx="969889" cy="2230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000" tIns="0" rIns="0" bIns="0" numCol="1" spcCol="1270" anchor="t" anchorCtr="0">
          <a:noAutofit/>
          <a:sp3d extrusionH="28000" prstMaterial="matte"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w Cen MT" panose="020B0602020104020603" pitchFamily="34" charset="0"/>
            </a:rPr>
            <a:t>2026</a:t>
          </a:r>
          <a:endParaRPr lang="en-ID" sz="1500" kern="1200">
            <a:latin typeface="Tw Cen MT" panose="020B0602020104020603" pitchFamily="34" charset="0"/>
          </a:endParaRPr>
        </a:p>
      </dsp:txBody>
      <dsp:txXfrm>
        <a:off x="3879556" y="1017442"/>
        <a:ext cx="969889" cy="2230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E559F-D73D-4458-AB90-3EE5BF053BA4}" type="datetimeFigureOut">
              <a:rPr lang="en-ID" smtClean="0"/>
              <a:t>11/09/2023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797D6-CCC5-4AE4-A577-46B82FC830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978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92E7D-38A6-4460-A56E-A2A87EBF817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7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16CCA-984F-4D25-A9D4-08EA61661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E83D0-74F9-4683-A1A8-B27CC87A5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49E43-2F43-4D8D-B5AE-4C3F6678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08D7-525C-43C0-8199-6DF325F169DD}" type="datetimeFigureOut">
              <a:rPr lang="en-ID" smtClean="0"/>
              <a:t>11/09/2023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63EEA-7CA9-4A4A-908E-AAA8366A6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B72F1-606E-4356-93C6-C3448358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AF96-3FE9-4842-8D97-A598FF4D0D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742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247C-0A69-4BAD-8067-53216A72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6AD59-53FE-4F0C-803C-BAAA24ED0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94B1-64FB-47A2-BEC9-DA9F0252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08D7-525C-43C0-8199-6DF325F169DD}" type="datetimeFigureOut">
              <a:rPr lang="en-ID" smtClean="0"/>
              <a:t>11/09/2023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B3F14-1D63-4A7A-A2E5-0410FA21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895A8-6C22-4EEF-8BDC-4C9F3BEB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AF96-3FE9-4842-8D97-A598FF4D0D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2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DA2CB-C442-4A4F-8FE5-2DD464F30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D814-56FF-472F-99CF-747537EB0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9877-D2E8-46C3-BA3F-2A7FD2EE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08D7-525C-43C0-8199-6DF325F169DD}" type="datetimeFigureOut">
              <a:rPr lang="en-ID" smtClean="0"/>
              <a:t>11/09/2023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DC816-A3AB-45CA-AEA9-1D4F4214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A3CD3-4AF3-467E-8517-EC69D21D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AF96-3FE9-4842-8D97-A598FF4D0D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030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A4C4-0D32-4CE3-9E4E-20BAD585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CE943-521E-4455-8EE9-D2BD31C8C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1C85-9399-49C1-B3C2-C54F6574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08D7-525C-43C0-8199-6DF325F169DD}" type="datetimeFigureOut">
              <a:rPr lang="en-ID" smtClean="0"/>
              <a:t>11/09/2023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CDEA6-BAC1-46CF-AE7B-34C17423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15102-7FE3-4648-B8C8-F9D8FEA5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AF96-3FE9-4842-8D97-A598FF4D0D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738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33CD-0B36-432A-8B2B-94D7417F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ECBA0-1332-4697-B3D8-519ADA7F1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49A12-6D11-4E93-962D-EFBFF8687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08D7-525C-43C0-8199-6DF325F169DD}" type="datetimeFigureOut">
              <a:rPr lang="en-ID" smtClean="0"/>
              <a:t>11/09/2023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BEF9-1DA0-49C9-93FA-681A4E94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1259F-068B-4298-BE93-B645B5CE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AF96-3FE9-4842-8D97-A598FF4D0D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881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951C-0EFE-423E-806F-866C54A1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059C3-93E3-4882-97AB-05EF55375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B8AAF-BB7E-424A-9DF5-42205EEDF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30E28-8C89-4FC3-8734-A1E48D22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08D7-525C-43C0-8199-6DF325F169DD}" type="datetimeFigureOut">
              <a:rPr lang="en-ID" smtClean="0"/>
              <a:t>11/09/2023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B7F69-3C05-440B-BBAD-5ADC8B12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01BBF-C9A6-4685-9B48-7218FA5E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AF96-3FE9-4842-8D97-A598FF4D0D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402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B0336-274E-4529-92C2-CA642548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A969C-433B-468C-91E7-7ADEA6575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68D50-3E9F-4BA2-B075-0C18B4EBF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C6F6A-1E60-4CD3-8F81-192FFAE5C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14EC44-043C-4584-9ABC-ED69CC47E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A90FC6-108A-4DA8-8978-AFFA835C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08D7-525C-43C0-8199-6DF325F169DD}" type="datetimeFigureOut">
              <a:rPr lang="en-ID" smtClean="0"/>
              <a:t>11/09/2023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DA992A-EB23-4019-98E6-AB7A3D91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3E2F1-ADB8-461D-8974-716EB732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AF96-3FE9-4842-8D97-A598FF4D0D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633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7252-D95C-4F10-AEA7-6552F2B2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C30574-05DF-478E-913B-3482D49A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08D7-525C-43C0-8199-6DF325F169DD}" type="datetimeFigureOut">
              <a:rPr lang="en-ID" smtClean="0"/>
              <a:t>11/09/2023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286CF-74F2-4BDE-855D-20DBAE56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0D89F-4257-4D89-9333-008462A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AF96-3FE9-4842-8D97-A598FF4D0D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982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1057B-1DF7-4E47-8A95-49E536E7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08D7-525C-43C0-8199-6DF325F169DD}" type="datetimeFigureOut">
              <a:rPr lang="en-ID" smtClean="0"/>
              <a:t>11/09/2023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BF612-97D6-4857-A855-79D7884C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790FB-98CA-4724-9A0C-7A0056DE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AF96-3FE9-4842-8D97-A598FF4D0D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706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72F2-0E65-49EB-8C1F-795A6833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5CC7D-1A57-49E8-B0EC-A243AD4F7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A58F0-540F-4247-9FEA-754598F44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0B89A-84DD-409B-A4F9-9886B5A3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08D7-525C-43C0-8199-6DF325F169DD}" type="datetimeFigureOut">
              <a:rPr lang="en-ID" smtClean="0"/>
              <a:t>11/09/2023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A6A3A-462D-4DBA-9557-D5741654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951A7-8318-461F-A670-F5A7917A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AF96-3FE9-4842-8D97-A598FF4D0D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721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AF5A-C7DE-4D58-92DF-B6ED390F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6CA53-99D5-4DC6-BC57-D0F30833D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529A9-0C9A-4454-BC49-AAD958782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B2EE7-3F5D-4D1B-8DDE-4F51133E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08D7-525C-43C0-8199-6DF325F169DD}" type="datetimeFigureOut">
              <a:rPr lang="en-ID" smtClean="0"/>
              <a:t>11/09/2023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1C0F1-535A-4260-AEED-1802CA8F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BB4EF-0FDA-4E61-9A76-30DF3978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AF96-3FE9-4842-8D97-A598FF4D0D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570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D368E-AB70-4552-B8CC-B7CFC629D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3560D-FF95-46CA-B0C6-F1C758132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D44A6-72A6-49FB-8383-A3309AAFC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08D7-525C-43C0-8199-6DF325F169DD}" type="datetimeFigureOut">
              <a:rPr lang="en-ID" smtClean="0"/>
              <a:t>11/09/2023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F28AF-94F9-42B6-AE17-04777F869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394C2-9AD6-4154-8FC1-ACB832E9A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EAF96-3FE9-4842-8D97-A598FF4D0D8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053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.png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6171480-326C-4420-BE1D-DC4E6645E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" y="0"/>
            <a:ext cx="1219055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-158227"/>
            <a:ext cx="3476416" cy="1738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A54B0D-D4AB-C2CB-A984-6DE37FC294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25142" r="17839" b="-8528"/>
          <a:stretch/>
        </p:blipFill>
        <p:spPr>
          <a:xfrm>
            <a:off x="1507137" y="272844"/>
            <a:ext cx="2065725" cy="8760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BEE1382-F2C0-C41C-9EA2-0ABFF1BF25ED}"/>
              </a:ext>
            </a:extLst>
          </p:cNvPr>
          <p:cNvGrpSpPr/>
          <p:nvPr/>
        </p:nvGrpSpPr>
        <p:grpSpPr>
          <a:xfrm>
            <a:off x="254000" y="265979"/>
            <a:ext cx="1270000" cy="1325053"/>
            <a:chOff x="372974" y="2697471"/>
            <a:chExt cx="1563180" cy="16135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C65313B-5E88-56E5-D20C-06F483B4E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84" y="2697471"/>
              <a:ext cx="840174" cy="1066800"/>
            </a:xfrm>
            <a:prstGeom prst="rect">
              <a:avLst/>
            </a:prstGeom>
          </p:spPr>
        </p:pic>
        <p:sp>
          <p:nvSpPr>
            <p:cNvPr id="10" name="TextBox 181">
              <a:extLst>
                <a:ext uri="{FF2B5EF4-FFF2-40B4-BE49-F238E27FC236}">
                  <a16:creationId xmlns:a16="http://schemas.microsoft.com/office/drawing/2014/main" id="{4D88C3A7-4E98-F1AD-4813-26DEE3B5B638}"/>
                </a:ext>
              </a:extLst>
            </p:cNvPr>
            <p:cNvSpPr txBox="1"/>
            <p:nvPr/>
          </p:nvSpPr>
          <p:spPr>
            <a:xfrm>
              <a:off x="372974" y="3798648"/>
              <a:ext cx="1563180" cy="512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630">
                <a:defRPr/>
              </a:pPr>
              <a:r>
                <a:rPr lang="en-US" sz="1067" b="1" dirty="0">
                  <a:latin typeface="Tw Cen MT" panose="020B0602020104020603" pitchFamily="34" charset="0"/>
                </a:rPr>
                <a:t>PEMERINTAH</a:t>
              </a:r>
            </a:p>
            <a:p>
              <a:pPr algn="ctr" defTabSz="609630">
                <a:defRPr/>
              </a:pPr>
              <a:r>
                <a:rPr lang="en-US" sz="1067" b="1" dirty="0">
                  <a:latin typeface="Tw Cen MT" panose="020B0602020104020603" pitchFamily="34" charset="0"/>
                </a:rPr>
                <a:t>KOTA SEMARANG</a:t>
              </a:r>
              <a:endParaRPr lang="en-ID" sz="1067" b="1" dirty="0">
                <a:latin typeface="Tw Cen MT" panose="020B0602020104020603" pitchFamily="34" charset="0"/>
              </a:endParaRPr>
            </a:p>
          </p:txBody>
        </p:sp>
      </p:grp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85718DA-0A3E-0E4A-2749-2D9A8B54D0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62" y="375250"/>
            <a:ext cx="3274411" cy="657525"/>
          </a:xfrm>
          <a:prstGeom prst="rect">
            <a:avLst/>
          </a:prstGeom>
        </p:spPr>
      </p:pic>
      <p:pic>
        <p:nvPicPr>
          <p:cNvPr id="1028" name="Picture 4" descr="Bangga Buatan Indonesia Logo Vector Format (CDR, EPS, AI, SVG, PNG)">
            <a:extLst>
              <a:ext uri="{FF2B5EF4-FFF2-40B4-BE49-F238E27FC236}">
                <a16:creationId xmlns:a16="http://schemas.microsoft.com/office/drawing/2014/main" id="{1D7C1E40-FCB5-9F34-B061-5C545355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017" y="60371"/>
            <a:ext cx="1259123" cy="128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87C272-C750-DB4A-344E-F126C581E93F}"/>
              </a:ext>
            </a:extLst>
          </p:cNvPr>
          <p:cNvSpPr txBox="1"/>
          <p:nvPr/>
        </p:nvSpPr>
        <p:spPr>
          <a:xfrm>
            <a:off x="536048" y="2223424"/>
            <a:ext cx="100850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pc="20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PENYAMAAN PERSEPSI MENGENAI PROGRAM</a:t>
            </a:r>
          </a:p>
          <a:p>
            <a:r>
              <a:rPr lang="en-US" sz="3200" b="1" spc="20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PENINGKATAN PENGGUNAAN PRODUK DALAM NEGERI (P3DN)</a:t>
            </a:r>
            <a:endParaRPr lang="en-ID" sz="3200" dirty="0">
              <a:latin typeface="Tw Cen MT Condensed Extra Bold" panose="020B08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0B514F-9942-9DCF-79F5-BF37047D204D}"/>
              </a:ext>
            </a:extLst>
          </p:cNvPr>
          <p:cNvSpPr txBox="1"/>
          <p:nvPr/>
        </p:nvSpPr>
        <p:spPr>
          <a:xfrm>
            <a:off x="536048" y="4514544"/>
            <a:ext cx="4358326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latin typeface="Comfortaa" panose="00000500000000000000" pitchFamily="2" charset="0"/>
              </a:rPr>
              <a:t>Oleh : </a:t>
            </a:r>
          </a:p>
          <a:p>
            <a:r>
              <a:rPr lang="en-US" sz="1867" b="1" dirty="0">
                <a:latin typeface="Comfortaa" panose="00000500000000000000" pitchFamily="2" charset="0"/>
              </a:rPr>
              <a:t>DEWANGGA RIWICAKSANA, S.E</a:t>
            </a:r>
          </a:p>
          <a:p>
            <a:r>
              <a:rPr lang="en-US" sz="1867" dirty="0">
                <a:latin typeface="Comfortaa" panose="00000500000000000000" pitchFamily="2" charset="0"/>
              </a:rPr>
              <a:t>BAPPEDA KOTA SEMARANG</a:t>
            </a:r>
            <a:endParaRPr lang="en-ID" sz="1867" dirty="0">
              <a:latin typeface="Comfortaa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5A7454-DB60-4AA3-5E2F-D24AA18D7E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877" y="6149244"/>
            <a:ext cx="11703123" cy="5817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415B7A-C2C2-47C0-B73F-EF9BB4CDD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" y="0"/>
            <a:ext cx="1219055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894C4B-FE0B-4D1D-B1E3-CB285D72F28B}"/>
              </a:ext>
            </a:extLst>
          </p:cNvPr>
          <p:cNvSpPr txBox="1"/>
          <p:nvPr/>
        </p:nvSpPr>
        <p:spPr>
          <a:xfrm>
            <a:off x="378068" y="386861"/>
            <a:ext cx="307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w Cen MT" panose="020B0602020104020603" pitchFamily="34" charset="0"/>
              </a:rPr>
              <a:t>TARGET PENCAPAIAN P3DN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EC45D-14BE-4B11-BC6D-3478755089A0}"/>
              </a:ext>
            </a:extLst>
          </p:cNvPr>
          <p:cNvSpPr txBox="1"/>
          <p:nvPr/>
        </p:nvSpPr>
        <p:spPr>
          <a:xfrm>
            <a:off x="586707" y="4260690"/>
            <a:ext cx="392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>
                <a:latin typeface="Tw Cen MT" panose="020B0602020104020603" pitchFamily="34" charset="0"/>
              </a:rPr>
              <a:t>Belanja yang di Targetkan P3DN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4B19E9-D1B9-4BEB-84C5-A2E994DB519F}"/>
              </a:ext>
            </a:extLst>
          </p:cNvPr>
          <p:cNvGrpSpPr/>
          <p:nvPr/>
        </p:nvGrpSpPr>
        <p:grpSpPr>
          <a:xfrm>
            <a:off x="378068" y="226544"/>
            <a:ext cx="4849445" cy="3465472"/>
            <a:chOff x="4035668" y="1934308"/>
            <a:chExt cx="6124331" cy="4204025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2F49097C-EB78-44F9-8933-85D2BB5F78A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30087169"/>
                </p:ext>
              </p:extLst>
            </p:nvPr>
          </p:nvGraphicFramePr>
          <p:xfrm>
            <a:off x="4035668" y="1934308"/>
            <a:ext cx="6124331" cy="42040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3A0A08-5A75-47C4-A8E1-4D8B15E4A20B}"/>
                </a:ext>
              </a:extLst>
            </p:cNvPr>
            <p:cNvSpPr txBox="1"/>
            <p:nvPr/>
          </p:nvSpPr>
          <p:spPr>
            <a:xfrm>
              <a:off x="4539153" y="4771052"/>
              <a:ext cx="732616" cy="392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>
                  <a:solidFill>
                    <a:srgbClr val="FF0000"/>
                  </a:solidFill>
                  <a:latin typeface="Tw Cen MT" panose="020B0602020104020603" pitchFamily="34" charset="0"/>
                </a:rPr>
                <a:t>40%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A59FB5-69D0-4563-85D8-4EF0F15B54F5}"/>
                </a:ext>
              </a:extLst>
            </p:cNvPr>
            <p:cNvSpPr txBox="1"/>
            <p:nvPr/>
          </p:nvSpPr>
          <p:spPr>
            <a:xfrm>
              <a:off x="5184194" y="4133712"/>
              <a:ext cx="852460" cy="392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>
                  <a:solidFill>
                    <a:srgbClr val="FF0000"/>
                  </a:solidFill>
                  <a:latin typeface="Tw Cen MT" panose="020B0602020104020603" pitchFamily="34" charset="0"/>
                </a:rPr>
                <a:t>40%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7B03BC-8905-451B-873B-C6E1188C438C}"/>
                </a:ext>
              </a:extLst>
            </p:cNvPr>
            <p:cNvSpPr txBox="1"/>
            <p:nvPr/>
          </p:nvSpPr>
          <p:spPr>
            <a:xfrm>
              <a:off x="6036654" y="3589520"/>
              <a:ext cx="859446" cy="392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>
                  <a:solidFill>
                    <a:srgbClr val="FF0000"/>
                  </a:solidFill>
                  <a:latin typeface="Tw Cen MT" panose="020B0602020104020603" pitchFamily="34" charset="0"/>
                </a:rPr>
                <a:t>45%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BEB970-5BFA-45E7-9062-521168E06C9D}"/>
                </a:ext>
              </a:extLst>
            </p:cNvPr>
            <p:cNvSpPr txBox="1"/>
            <p:nvPr/>
          </p:nvSpPr>
          <p:spPr>
            <a:xfrm>
              <a:off x="7030004" y="3100582"/>
              <a:ext cx="747602" cy="392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>
                  <a:solidFill>
                    <a:srgbClr val="FF0000"/>
                  </a:solidFill>
                  <a:latin typeface="Tw Cen MT" panose="020B0602020104020603" pitchFamily="34" charset="0"/>
                </a:rPr>
                <a:t>50%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DA12A0-7255-4DA9-8D0E-DEF231C7D113}"/>
                </a:ext>
              </a:extLst>
            </p:cNvPr>
            <p:cNvSpPr txBox="1"/>
            <p:nvPr/>
          </p:nvSpPr>
          <p:spPr>
            <a:xfrm>
              <a:off x="8045579" y="2812548"/>
              <a:ext cx="812079" cy="392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>
                  <a:solidFill>
                    <a:srgbClr val="FF0000"/>
                  </a:solidFill>
                  <a:latin typeface="Tw Cen MT" panose="020B0602020104020603" pitchFamily="34" charset="0"/>
                </a:rPr>
                <a:t>55%</a:t>
              </a:r>
            </a:p>
          </p:txBody>
        </p:sp>
      </p:grpSp>
      <p:sp>
        <p:nvSpPr>
          <p:cNvPr id="16" name="TextBox 4">
            <a:extLst>
              <a:ext uri="{FF2B5EF4-FFF2-40B4-BE49-F238E27FC236}">
                <a16:creationId xmlns:a16="http://schemas.microsoft.com/office/drawing/2014/main" id="{5708AB86-FDDE-4901-B060-57A903BCD706}"/>
              </a:ext>
            </a:extLst>
          </p:cNvPr>
          <p:cNvSpPr txBox="1"/>
          <p:nvPr/>
        </p:nvSpPr>
        <p:spPr>
          <a:xfrm>
            <a:off x="547142" y="4719790"/>
            <a:ext cx="4006362" cy="978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3033" lvl="1" indent="-201517">
              <a:lnSpc>
                <a:spcPts val="2613"/>
              </a:lnSpc>
              <a:buFont typeface="Arial" panose="020B0604020202020204"/>
              <a:buChar char="•"/>
            </a:pPr>
            <a:r>
              <a:rPr lang="en-US" sz="1867">
                <a:solidFill>
                  <a:srgbClr val="0070C0"/>
                </a:solidFill>
                <a:latin typeface="Tw Cen MT" panose="020B0602020104020603" pitchFamily="34" charset="0"/>
              </a:rPr>
              <a:t>Belanja Barang</a:t>
            </a:r>
          </a:p>
          <a:p>
            <a:pPr marL="403033" lvl="1" indent="-201517">
              <a:lnSpc>
                <a:spcPts val="2613"/>
              </a:lnSpc>
              <a:buFont typeface="Arial" panose="020B0604020202020204"/>
              <a:buChar char="•"/>
            </a:pPr>
            <a:r>
              <a:rPr lang="en-US" sz="1867">
                <a:solidFill>
                  <a:srgbClr val="0070C0"/>
                </a:solidFill>
                <a:latin typeface="Tw Cen MT" panose="020B0602020104020603" pitchFamily="34" charset="0"/>
              </a:rPr>
              <a:t>Belanja Jasa</a:t>
            </a:r>
          </a:p>
          <a:p>
            <a:pPr marL="403033" lvl="1" indent="-201517">
              <a:lnSpc>
                <a:spcPts val="2613"/>
              </a:lnSpc>
              <a:buFont typeface="Arial" panose="020B0604020202020204"/>
              <a:buChar char="•"/>
            </a:pPr>
            <a:r>
              <a:rPr lang="en-US" sz="1867">
                <a:solidFill>
                  <a:srgbClr val="0070C0"/>
                </a:solidFill>
                <a:latin typeface="Tw Cen MT" panose="020B0602020104020603" pitchFamily="34" charset="0"/>
              </a:rPr>
              <a:t>Belanja Modal non Belanja Tanah</a:t>
            </a:r>
            <a:endParaRPr lang="en-US" sz="1867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CBE038E-9AE6-4D93-8069-B4A9B0B7E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339892"/>
              </p:ext>
            </p:extLst>
          </p:nvPr>
        </p:nvGraphicFramePr>
        <p:xfrm>
          <a:off x="4743544" y="1752554"/>
          <a:ext cx="7149518" cy="3058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657">
                  <a:extLst>
                    <a:ext uri="{9D8B030D-6E8A-4147-A177-3AD203B41FA5}">
                      <a16:colId xmlns:a16="http://schemas.microsoft.com/office/drawing/2014/main" val="1630340559"/>
                    </a:ext>
                  </a:extLst>
                </a:gridCol>
                <a:gridCol w="1741137">
                  <a:extLst>
                    <a:ext uri="{9D8B030D-6E8A-4147-A177-3AD203B41FA5}">
                      <a16:colId xmlns:a16="http://schemas.microsoft.com/office/drawing/2014/main" val="1150967023"/>
                    </a:ext>
                  </a:extLst>
                </a:gridCol>
                <a:gridCol w="549367">
                  <a:extLst>
                    <a:ext uri="{9D8B030D-6E8A-4147-A177-3AD203B41FA5}">
                      <a16:colId xmlns:a16="http://schemas.microsoft.com/office/drawing/2014/main" val="2840167990"/>
                    </a:ext>
                  </a:extLst>
                </a:gridCol>
                <a:gridCol w="589239">
                  <a:extLst>
                    <a:ext uri="{9D8B030D-6E8A-4147-A177-3AD203B41FA5}">
                      <a16:colId xmlns:a16="http://schemas.microsoft.com/office/drawing/2014/main" val="2291190796"/>
                    </a:ext>
                  </a:extLst>
                </a:gridCol>
                <a:gridCol w="501741">
                  <a:extLst>
                    <a:ext uri="{9D8B030D-6E8A-4147-A177-3AD203B41FA5}">
                      <a16:colId xmlns:a16="http://schemas.microsoft.com/office/drawing/2014/main" val="3025288505"/>
                    </a:ext>
                  </a:extLst>
                </a:gridCol>
                <a:gridCol w="575948">
                  <a:extLst>
                    <a:ext uri="{9D8B030D-6E8A-4147-A177-3AD203B41FA5}">
                      <a16:colId xmlns:a16="http://schemas.microsoft.com/office/drawing/2014/main" val="1687715313"/>
                    </a:ext>
                  </a:extLst>
                </a:gridCol>
                <a:gridCol w="496202">
                  <a:extLst>
                    <a:ext uri="{9D8B030D-6E8A-4147-A177-3AD203B41FA5}">
                      <a16:colId xmlns:a16="http://schemas.microsoft.com/office/drawing/2014/main" val="4179919200"/>
                    </a:ext>
                  </a:extLst>
                </a:gridCol>
                <a:gridCol w="540507">
                  <a:extLst>
                    <a:ext uri="{9D8B030D-6E8A-4147-A177-3AD203B41FA5}">
                      <a16:colId xmlns:a16="http://schemas.microsoft.com/office/drawing/2014/main" val="3282534425"/>
                    </a:ext>
                  </a:extLst>
                </a:gridCol>
                <a:gridCol w="487342">
                  <a:extLst>
                    <a:ext uri="{9D8B030D-6E8A-4147-A177-3AD203B41FA5}">
                      <a16:colId xmlns:a16="http://schemas.microsoft.com/office/drawing/2014/main" val="4155924245"/>
                    </a:ext>
                  </a:extLst>
                </a:gridCol>
                <a:gridCol w="448575">
                  <a:extLst>
                    <a:ext uri="{9D8B030D-6E8A-4147-A177-3AD203B41FA5}">
                      <a16:colId xmlns:a16="http://schemas.microsoft.com/office/drawing/2014/main" val="3829939060"/>
                    </a:ext>
                  </a:extLst>
                </a:gridCol>
                <a:gridCol w="515031">
                  <a:extLst>
                    <a:ext uri="{9D8B030D-6E8A-4147-A177-3AD203B41FA5}">
                      <a16:colId xmlns:a16="http://schemas.microsoft.com/office/drawing/2014/main" val="2862727857"/>
                    </a:ext>
                  </a:extLst>
                </a:gridCol>
                <a:gridCol w="491772">
                  <a:extLst>
                    <a:ext uri="{9D8B030D-6E8A-4147-A177-3AD203B41FA5}">
                      <a16:colId xmlns:a16="http://schemas.microsoft.com/office/drawing/2014/main" val="213498135"/>
                    </a:ext>
                  </a:extLst>
                </a:gridCol>
              </a:tblGrid>
              <a:tr h="40670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No.</a:t>
                      </a:r>
                      <a:endParaRPr lang="en-ID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ORGANISASI PERANGKAT DAERAH</a:t>
                      </a:r>
                      <a:endParaRPr lang="en-ID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 TOTAL BELANJA MASING-MASING OPD </a:t>
                      </a:r>
                      <a:endParaRPr lang="en-ID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 BELANJA BARANG DAN JASA </a:t>
                      </a:r>
                      <a:endParaRPr lang="en-ID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 BELANJA MODAL </a:t>
                      </a:r>
                      <a:endParaRPr lang="en-ID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 BELANJA MODAL PERALATAN DAN MESIN </a:t>
                      </a:r>
                      <a:endParaRPr lang="en-ID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 BELANJA MODAL GEDUNG DAN BANGUNAN </a:t>
                      </a:r>
                      <a:endParaRPr lang="en-ID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600" u="none" strike="noStrike">
                          <a:effectLst/>
                        </a:rPr>
                        <a:t> BELANJA MODAL JALAN JARINGAN DAN IRIGASI </a:t>
                      </a:r>
                      <a:endParaRPr lang="nl-NL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600" u="none" strike="noStrike">
                          <a:effectLst/>
                        </a:rPr>
                        <a:t> BELANJA MODAL ASET TETAP LAINNYA </a:t>
                      </a:r>
                      <a:endParaRPr lang="fi-FI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 BELANJA MODAL ASET LAINNYA </a:t>
                      </a:r>
                      <a:endParaRPr lang="en-ID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 BELANJA TIDAK TERDUGA </a:t>
                      </a:r>
                      <a:endParaRPr lang="en-ID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>
                          <a:effectLst/>
                        </a:rPr>
                        <a:t> Belanja Barang, Jasa dan Modal (diluar tanah) </a:t>
                      </a:r>
                      <a:endParaRPr lang="es-E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044718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1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BADAN PERENCANAAN PEMBANGUNAN DAERAH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27.303.436.010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14.008.804.743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815.981.257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582.675.657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233.305.600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14.824.786.000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4939953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2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BADAN PENGELOLAAN KEUANGAN DAN ASET DAERAH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141.790.607.069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99.908.810.751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575.865.670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570.045.490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5.820.180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28.656.155.242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100.484.676.421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6907954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3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BADAN PENDAPATAN DAERAH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97.215.778.157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36.465.031.152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3.959.353.862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3.027.750.962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925.782.720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5.820.180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40.424.385.014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5779904"/>
                  </a:ext>
                </a:extLst>
              </a:tr>
              <a:tr h="11023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4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BADAN KEPEGAWAIAN, PENDIDIKAN DAN PELATIHAN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35.300.055.466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22.475.112.036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782.872.964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723.726.434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57.206.470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1.940.060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23.257.985.000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3177203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5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BADAN KESATUAN BANGSA DAN POLITIK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52.867.882.876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7.826.818.580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98.719.420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98.288.280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431.140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7.925.538.000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1914421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6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BADAN PENANGGULANGAN BENCANA DAERAH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15.283.178.058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6.483.431.396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1.907.514.004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1.200.618.920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564.812.120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109.842.964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32.240.000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8.390.945.400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8092799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7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SEKRETARIAT DPRD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111.905.273.587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57.554.438.060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3.339.120.218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3.126.193.348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212.926.870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60.893.558.278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6084938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8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INSPEKTORAT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27.889.644.124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12.480.154.820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2.636.402.180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2.600.819.628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35.582.552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15.116.557.000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44988224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9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DINAS PENDIDIKAN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1.157.975.409.083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188.217.319.853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97.105.051.825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31.714.140.255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55.233.839.000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10.157.072.570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285.322.371.678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3035136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10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DINAS KESEHATAN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442.170.313.293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181.385.302.352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36.425.566.433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18.022.450.477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17.855.280.466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50.000.000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497.835.490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217.810.868.785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07510688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11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DINAS PEKERJAAN UMUM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392.210.674.574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158.072.559.997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214.074.727.279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7.437.007.982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57.000.000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205.507.971.917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1.072.747.380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372.147.287.276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5537044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600" u="none" strike="noStrike">
                          <a:effectLst/>
                        </a:rPr>
                        <a:t>12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DINAS PENATAAN RUANG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218.645.760.048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48.437.647.884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140.653.205.061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3.314.821.572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137.314.544.151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23.839.338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                            -  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600" u="none" strike="noStrike">
                          <a:effectLst/>
                        </a:rPr>
                        <a:t>    189.090.852.945 </a:t>
                      </a:r>
                      <a:endParaRPr lang="en-ID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7084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14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415B7A-C2C2-47C0-B73F-EF9BB4CDD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" y="0"/>
            <a:ext cx="12190555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6C69A7-AB10-4B10-B378-F801918CC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0154"/>
              </p:ext>
            </p:extLst>
          </p:nvPr>
        </p:nvGraphicFramePr>
        <p:xfrm>
          <a:off x="508488" y="163700"/>
          <a:ext cx="11175023" cy="3128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899">
                  <a:extLst>
                    <a:ext uri="{9D8B030D-6E8A-4147-A177-3AD203B41FA5}">
                      <a16:colId xmlns:a16="http://schemas.microsoft.com/office/drawing/2014/main" val="619123299"/>
                    </a:ext>
                  </a:extLst>
                </a:gridCol>
                <a:gridCol w="3429741">
                  <a:extLst>
                    <a:ext uri="{9D8B030D-6E8A-4147-A177-3AD203B41FA5}">
                      <a16:colId xmlns:a16="http://schemas.microsoft.com/office/drawing/2014/main" val="1466120368"/>
                    </a:ext>
                  </a:extLst>
                </a:gridCol>
                <a:gridCol w="988341">
                  <a:extLst>
                    <a:ext uri="{9D8B030D-6E8A-4147-A177-3AD203B41FA5}">
                      <a16:colId xmlns:a16="http://schemas.microsoft.com/office/drawing/2014/main" val="11924591"/>
                    </a:ext>
                  </a:extLst>
                </a:gridCol>
                <a:gridCol w="916344">
                  <a:extLst>
                    <a:ext uri="{9D8B030D-6E8A-4147-A177-3AD203B41FA5}">
                      <a16:colId xmlns:a16="http://schemas.microsoft.com/office/drawing/2014/main" val="3734568746"/>
                    </a:ext>
                  </a:extLst>
                </a:gridCol>
                <a:gridCol w="1247971">
                  <a:extLst>
                    <a:ext uri="{9D8B030D-6E8A-4147-A177-3AD203B41FA5}">
                      <a16:colId xmlns:a16="http://schemas.microsoft.com/office/drawing/2014/main" val="1422908730"/>
                    </a:ext>
                  </a:extLst>
                </a:gridCol>
                <a:gridCol w="916344">
                  <a:extLst>
                    <a:ext uri="{9D8B030D-6E8A-4147-A177-3AD203B41FA5}">
                      <a16:colId xmlns:a16="http://schemas.microsoft.com/office/drawing/2014/main" val="240408966"/>
                    </a:ext>
                  </a:extLst>
                </a:gridCol>
                <a:gridCol w="1302517">
                  <a:extLst>
                    <a:ext uri="{9D8B030D-6E8A-4147-A177-3AD203B41FA5}">
                      <a16:colId xmlns:a16="http://schemas.microsoft.com/office/drawing/2014/main" val="4144385366"/>
                    </a:ext>
                  </a:extLst>
                </a:gridCol>
                <a:gridCol w="977433">
                  <a:extLst>
                    <a:ext uri="{9D8B030D-6E8A-4147-A177-3AD203B41FA5}">
                      <a16:colId xmlns:a16="http://schemas.microsoft.com/office/drawing/2014/main" val="434235829"/>
                    </a:ext>
                  </a:extLst>
                </a:gridCol>
                <a:gridCol w="977433">
                  <a:extLst>
                    <a:ext uri="{9D8B030D-6E8A-4147-A177-3AD203B41FA5}">
                      <a16:colId xmlns:a16="http://schemas.microsoft.com/office/drawing/2014/main" val="2192723757"/>
                    </a:ext>
                  </a:extLst>
                </a:gridCol>
              </a:tblGrid>
              <a:tr h="35759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No.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ORGANISASI PERANGKAT DAERAH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 Target masing-masing OPD untuk P3DN 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 Target TW 1 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 Realisasi TW 1 (belanja PDN / produk dng TKDN min 25%) 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 Target TW 2 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 Realisasi TW 2 (belanja PDN / produk dng TKDN min 25%) 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 Target TW 3 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 Target TW 4 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3956745"/>
                  </a:ext>
                </a:extLst>
              </a:tr>
              <a:tr h="17879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BADAN PERENCANAAN PEMBANGUNAN DAERAH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5.929.914.400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 985.175.000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>
                          <a:effectLst/>
                        </a:rPr>
                        <a:t>987.038.026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1.773.112.920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800" u="none" strike="noStrike">
                          <a:effectLst/>
                        </a:rPr>
                        <a:t>2.072.872.780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3.252.800.962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5.929.914.400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3975604"/>
                  </a:ext>
                </a:extLst>
              </a:tr>
              <a:tr h="2681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2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BADAN PENGELOLAAN KEUANGAN DAN ASET DAERAH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40.193.870.568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10.048.467.642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>
                          <a:effectLst/>
                        </a:rPr>
                        <a:t>23.449.430.183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20.096.935.284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800" u="none" strike="noStrike">
                          <a:effectLst/>
                        </a:rPr>
                        <a:t>25.711.529.457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30.145.402.926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40.193.870.568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13438103"/>
                  </a:ext>
                </a:extLst>
              </a:tr>
              <a:tr h="2681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3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BADAN PENDAPATAN DAERAH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16.169.754.006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1.943.535.275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>
                          <a:effectLst/>
                        </a:rPr>
                        <a:t>2.558.324.440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8.913.704.525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800" u="none" strike="noStrike">
                          <a:effectLst/>
                        </a:rPr>
                        <a:t>9.093.737.297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13.462.829.532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16.169.754.006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4215860"/>
                  </a:ext>
                </a:extLst>
              </a:tr>
              <a:tr h="17879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4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BADAN KEPEGAWAIAN, PENDIDIKAN DAN PELATIHAN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9.303.194.000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3.878.154.421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>
                          <a:effectLst/>
                        </a:rPr>
                        <a:t>3.878.154.421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5.234.414.316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800" u="none" strike="noStrike">
                          <a:effectLst/>
                        </a:rPr>
                        <a:t>5.514.953.732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7.133.178.168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9.303.194.000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6337335"/>
                  </a:ext>
                </a:extLst>
              </a:tr>
              <a:tr h="17879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5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BADAN KESATUAN BANGSA DAN POLITIK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3.170.215.200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 959.493.904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>
                          <a:effectLst/>
                        </a:rPr>
                        <a:t>941.228.098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1.961.469.816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800" u="none" strike="noStrike">
                          <a:effectLst/>
                        </a:rPr>
                        <a:t>2.122.779.104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2.533.762.820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3.170.215.200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9623906"/>
                  </a:ext>
                </a:extLst>
              </a:tr>
              <a:tr h="17879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6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BADAN PENANGGULANGAN BENCANA DAERAH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3.356.378.160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1.078.320.190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>
                          <a:effectLst/>
                        </a:rPr>
                        <a:t>1.093.843.705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2.443.843.705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800" u="none" strike="noStrike">
                          <a:effectLst/>
                        </a:rPr>
                        <a:t>2.887.907.416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3.043.843.705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3.356.378.160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0816662"/>
                  </a:ext>
                </a:extLst>
              </a:tr>
              <a:tr h="2681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7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SEKRETARIAT DPRD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24.357.423.311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6.054.945.017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>
                          <a:effectLst/>
                        </a:rPr>
                        <a:t>13.505.502.459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13.402.700.558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800" u="none" strike="noStrike">
                          <a:effectLst/>
                        </a:rPr>
                        <a:t>15.984.520.659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20.003.169.830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24.357.423.311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3972649"/>
                  </a:ext>
                </a:extLst>
              </a:tr>
              <a:tr h="17879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8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INSPEKTORAT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6.046.622.800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1.511.655.700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>
                          <a:effectLst/>
                        </a:rPr>
                        <a:t>1.472.581.187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3.023.311.400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800" u="none" strike="noStrike">
                          <a:effectLst/>
                        </a:rPr>
                        <a:t>3.564.763.261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4.534.967.100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6.046.622.800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29646503"/>
                  </a:ext>
                </a:extLst>
              </a:tr>
              <a:tr h="2681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9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DINAS PENDIDIKAN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114.128.948.671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24.278.510.315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>
                          <a:effectLst/>
                        </a:rPr>
                        <a:t>21.941.673.432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51.278.510.315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800" u="none" strike="noStrike">
                          <a:effectLst/>
                        </a:rPr>
                        <a:t>55.093.445.421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80.278.510.315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114.128.948.671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7538346"/>
                  </a:ext>
                </a:extLst>
              </a:tr>
              <a:tr h="2681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10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DINAS KESEHATAN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87.124.347.514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22.652.330.353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        22.652.330.353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48.655.692.984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800" u="none" strike="noStrike">
                          <a:effectLst/>
                        </a:rPr>
                        <a:t>49.655.692.984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67.890.020.249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87.124.347.514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5840602"/>
                  </a:ext>
                </a:extLst>
              </a:tr>
              <a:tr h="2681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11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DINAS PEKERJAAN UMUM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148.858.914.910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5.885.891.491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>
                          <a:effectLst/>
                        </a:rPr>
                        <a:t>5.368.615.146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46.543.565.964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43.563.673.481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119.758.294.692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148.858.914.910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54382012"/>
                  </a:ext>
                </a:extLst>
              </a:tr>
              <a:tr h="26819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12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DINAS PENATAAN RUANG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75.636.341.178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    756.363.412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>
                          <a:effectLst/>
                        </a:rPr>
                        <a:t>1.301.846.773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11.345.451.177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800" u="none" strike="noStrike">
                          <a:effectLst/>
                        </a:rPr>
                        <a:t>20.951.376.993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45.381.804.707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     75.636.341.178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19996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69AD0CD-A2CF-44D1-A2C0-7E03E96BC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762901"/>
              </p:ext>
            </p:extLst>
          </p:nvPr>
        </p:nvGraphicFramePr>
        <p:xfrm>
          <a:off x="508488" y="3456351"/>
          <a:ext cx="11175021" cy="3279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084">
                  <a:extLst>
                    <a:ext uri="{9D8B030D-6E8A-4147-A177-3AD203B41FA5}">
                      <a16:colId xmlns:a16="http://schemas.microsoft.com/office/drawing/2014/main" val="3876599755"/>
                    </a:ext>
                  </a:extLst>
                </a:gridCol>
                <a:gridCol w="1073482">
                  <a:extLst>
                    <a:ext uri="{9D8B030D-6E8A-4147-A177-3AD203B41FA5}">
                      <a16:colId xmlns:a16="http://schemas.microsoft.com/office/drawing/2014/main" val="93394936"/>
                    </a:ext>
                  </a:extLst>
                </a:gridCol>
                <a:gridCol w="3143217">
                  <a:extLst>
                    <a:ext uri="{9D8B030D-6E8A-4147-A177-3AD203B41FA5}">
                      <a16:colId xmlns:a16="http://schemas.microsoft.com/office/drawing/2014/main" val="1809438054"/>
                    </a:ext>
                  </a:extLst>
                </a:gridCol>
                <a:gridCol w="1104373">
                  <a:extLst>
                    <a:ext uri="{9D8B030D-6E8A-4147-A177-3AD203B41FA5}">
                      <a16:colId xmlns:a16="http://schemas.microsoft.com/office/drawing/2014/main" val="1481430947"/>
                    </a:ext>
                  </a:extLst>
                </a:gridCol>
                <a:gridCol w="1104373">
                  <a:extLst>
                    <a:ext uri="{9D8B030D-6E8A-4147-A177-3AD203B41FA5}">
                      <a16:colId xmlns:a16="http://schemas.microsoft.com/office/drawing/2014/main" val="1367065462"/>
                    </a:ext>
                  </a:extLst>
                </a:gridCol>
                <a:gridCol w="1104373">
                  <a:extLst>
                    <a:ext uri="{9D8B030D-6E8A-4147-A177-3AD203B41FA5}">
                      <a16:colId xmlns:a16="http://schemas.microsoft.com/office/drawing/2014/main" val="2986231071"/>
                    </a:ext>
                  </a:extLst>
                </a:gridCol>
                <a:gridCol w="1104373">
                  <a:extLst>
                    <a:ext uri="{9D8B030D-6E8A-4147-A177-3AD203B41FA5}">
                      <a16:colId xmlns:a16="http://schemas.microsoft.com/office/drawing/2014/main" val="945950459"/>
                    </a:ext>
                  </a:extLst>
                </a:gridCol>
                <a:gridCol w="1104373">
                  <a:extLst>
                    <a:ext uri="{9D8B030D-6E8A-4147-A177-3AD203B41FA5}">
                      <a16:colId xmlns:a16="http://schemas.microsoft.com/office/drawing/2014/main" val="3872866212"/>
                    </a:ext>
                  </a:extLst>
                </a:gridCol>
                <a:gridCol w="1104373">
                  <a:extLst>
                    <a:ext uri="{9D8B030D-6E8A-4147-A177-3AD203B41FA5}">
                      <a16:colId xmlns:a16="http://schemas.microsoft.com/office/drawing/2014/main" val="3492784426"/>
                    </a:ext>
                  </a:extLst>
                </a:gridCol>
              </a:tblGrid>
              <a:tr h="38386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No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Kode Rekening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Program Kegiatan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Anggaran 2023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TW I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REALISASI TW I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TW II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TW III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TW IV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extLst>
                  <a:ext uri="{0D108BD9-81ED-4DB2-BD59-A6C34878D82A}">
                    <a16:rowId xmlns:a16="http://schemas.microsoft.com/office/drawing/2014/main" val="343520577"/>
                  </a:ext>
                </a:extLst>
              </a:tr>
              <a:tr h="12338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Rp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Rp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Rp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Rp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Rp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Rp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extLst>
                  <a:ext uri="{0D108BD9-81ED-4DB2-BD59-A6C34878D82A}">
                    <a16:rowId xmlns:a16="http://schemas.microsoft.com/office/drawing/2014/main" val="1068979277"/>
                  </a:ext>
                </a:extLst>
              </a:tr>
              <a:tr h="237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5.02.01.2.06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Administrasi Umum Perangkat Daerah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extLst>
                  <a:ext uri="{0D108BD9-81ED-4DB2-BD59-A6C34878D82A}">
                    <a16:rowId xmlns:a16="http://schemas.microsoft.com/office/drawing/2014/main" val="1560442562"/>
                  </a:ext>
                </a:extLst>
              </a:tr>
              <a:tr h="32903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  16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5.02.01.2.06.01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Penyediaan Komponen Instalasi Listrik/Penerangan Bangunan Kantor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70.046.760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  1.939.875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  2.586.500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  9.810.239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17.680.602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25.550.966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extLst>
                  <a:ext uri="{0D108BD9-81ED-4DB2-BD59-A6C34878D82A}">
                    <a16:rowId xmlns:a16="http://schemas.microsoft.com/office/drawing/2014/main" val="834277928"/>
                  </a:ext>
                </a:extLst>
              </a:tr>
              <a:tr h="237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  17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5.02.01.2.06.03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Penyediaan Peralatan Rumah Tangga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89.878.109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15.703.875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20.938.500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23.633.668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31.563.460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39.493.253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extLst>
                  <a:ext uri="{0D108BD9-81ED-4DB2-BD59-A6C34878D82A}">
                    <a16:rowId xmlns:a16="http://schemas.microsoft.com/office/drawing/2014/main" val="1166201420"/>
                  </a:ext>
                </a:extLst>
              </a:tr>
              <a:tr h="237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  18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5.02.01.2.06.04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Penyediaan Bahan Logistik Kantor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184.168.209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25.192.100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29.169.500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54.953.718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84.715.336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116.672.941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extLst>
                  <a:ext uri="{0D108BD9-81ED-4DB2-BD59-A6C34878D82A}">
                    <a16:rowId xmlns:a16="http://schemas.microsoft.com/office/drawing/2014/main" val="828083221"/>
                  </a:ext>
                </a:extLst>
              </a:tr>
              <a:tr h="29247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  19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5.02.01.2.06.05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u="none" strike="noStrike">
                          <a:effectLst/>
                        </a:rPr>
                        <a:t>Penyediaan Barang Cetakan dan Penggandaan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511.414.851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11.371.125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15.161.500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11.371.125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11.371.125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11.371.125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extLst>
                  <a:ext uri="{0D108BD9-81ED-4DB2-BD59-A6C34878D82A}">
                    <a16:rowId xmlns:a16="http://schemas.microsoft.com/office/drawing/2014/main" val="2041865809"/>
                  </a:ext>
                </a:extLst>
              </a:tr>
              <a:tr h="23854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  20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5.02.01.2.06.06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Penyediaan Bahan Bacaan dan Peraturan Perundang-undangan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15.000.000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  2.070.000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  2.070.000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  4.140.000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  6.210.000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  8.280.000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extLst>
                  <a:ext uri="{0D108BD9-81ED-4DB2-BD59-A6C34878D82A}">
                    <a16:rowId xmlns:a16="http://schemas.microsoft.com/office/drawing/2014/main" val="164561615"/>
                  </a:ext>
                </a:extLst>
              </a:tr>
              <a:tr h="237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  21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5.02.01.2.06.08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Fasilitasi Kunjungan Tamu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52.650.000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  9.269.550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10.299.500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18.969.550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28.669.550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38.369.550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extLst>
                  <a:ext uri="{0D108BD9-81ED-4DB2-BD59-A6C34878D82A}">
                    <a16:rowId xmlns:a16="http://schemas.microsoft.com/office/drawing/2014/main" val="2904313362"/>
                  </a:ext>
                </a:extLst>
              </a:tr>
              <a:tr h="23854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  22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5.02.01.2.06.09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u="none" strike="noStrike">
                          <a:effectLst/>
                        </a:rPr>
                        <a:t>Penyelenggaraan Rapat Koordinasi dan Konsultasi SKPD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1.032.281.000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84.520.343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84.520.343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200.248.584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315.966.825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431.685.066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extLst>
                  <a:ext uri="{0D108BD9-81ED-4DB2-BD59-A6C34878D82A}">
                    <a16:rowId xmlns:a16="http://schemas.microsoft.com/office/drawing/2014/main" val="2238655561"/>
                  </a:ext>
                </a:extLst>
              </a:tr>
              <a:tr h="31532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  23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5.02.01.2.06.10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u="none" strike="noStrike">
                          <a:effectLst/>
                        </a:rPr>
                        <a:t>Penatausahaan Arsip Dinamis pada SKPD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37.137.960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26.266.759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32.027.731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26.266.759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26.266.759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26.266.759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extLst>
                  <a:ext uri="{0D108BD9-81ED-4DB2-BD59-A6C34878D82A}">
                    <a16:rowId xmlns:a16="http://schemas.microsoft.com/office/drawing/2014/main" val="1234043775"/>
                  </a:ext>
                </a:extLst>
              </a:tr>
              <a:tr h="38843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>
                          <a:effectLst/>
                        </a:rPr>
                        <a:t>   24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5.02.01.2.06.11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Dukungan Pelaksanaan Sistem Pemerintahan Berbasis Elektronik pada SKPD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1.152.387.439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                   -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260.176.107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318.513.288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u="none" strike="noStrike">
                          <a:effectLst/>
                        </a:rPr>
                        <a:t>         318.513.288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0" marR="5450" marT="5450" marB="0" anchor="ctr"/>
                </a:tc>
                <a:extLst>
                  <a:ext uri="{0D108BD9-81ED-4DB2-BD59-A6C34878D82A}">
                    <a16:rowId xmlns:a16="http://schemas.microsoft.com/office/drawing/2014/main" val="221788219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B80744E-8F32-49D2-9FA7-12F7E00D62A4}"/>
              </a:ext>
            </a:extLst>
          </p:cNvPr>
          <p:cNvSpPr txBox="1"/>
          <p:nvPr/>
        </p:nvSpPr>
        <p:spPr>
          <a:xfrm>
            <a:off x="446029" y="3683949"/>
            <a:ext cx="392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>
                <a:solidFill>
                  <a:srgbClr val="FF0000"/>
                </a:solidFill>
                <a:latin typeface="Tw Cen MT" panose="020B0602020104020603" pitchFamily="34" charset="0"/>
              </a:rPr>
              <a:t>CONTOH PENGISIAN DATA MANUAL</a:t>
            </a:r>
          </a:p>
        </p:txBody>
      </p:sp>
    </p:spTree>
    <p:extLst>
      <p:ext uri="{BB962C8B-B14F-4D97-AF65-F5344CB8AC3E}">
        <p14:creationId xmlns:p14="http://schemas.microsoft.com/office/powerpoint/2010/main" val="52086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DEE51-2B9F-408A-A2F8-26E84881F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" y="-15"/>
            <a:ext cx="1219055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01B90C-8A77-7EB7-C832-829E4ED00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6" t="2609" r="7934" b="6957"/>
          <a:stretch/>
        </p:blipFill>
        <p:spPr>
          <a:xfrm>
            <a:off x="0" y="990600"/>
            <a:ext cx="12145109" cy="5689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7170B7D-08F4-D434-38C2-DC044FBEC67D}"/>
              </a:ext>
            </a:extLst>
          </p:cNvPr>
          <p:cNvSpPr txBox="1"/>
          <p:nvPr/>
        </p:nvSpPr>
        <p:spPr>
          <a:xfrm>
            <a:off x="0" y="254000"/>
            <a:ext cx="12192000" cy="635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33" dirty="0">
                <a:solidFill>
                  <a:schemeClr val="bg1"/>
                </a:solidFill>
                <a:latin typeface="Rubik One" panose="02000604000000020004" charset="-79"/>
                <a:cs typeface="Rubik One" panose="02000604000000020004" charset="-79"/>
              </a:rPr>
              <a:t>KINERJA OPD BERPENGARUH KEPADA TPP INDIVIDU</a:t>
            </a:r>
            <a:endParaRPr lang="en-ID" sz="2333" dirty="0">
              <a:solidFill>
                <a:schemeClr val="bg1"/>
              </a:solidFill>
              <a:latin typeface="Rubik One" panose="02000604000000020004" charset="-79"/>
              <a:cs typeface="Rubik One" panose="020006040000000200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660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6830D-BEFA-44FD-8154-31AED482D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" y="-15"/>
            <a:ext cx="1219055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" y="2439619"/>
            <a:ext cx="12070080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240" y="2794280"/>
            <a:ext cx="70180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6480" i="1" dirty="0" err="1">
                <a:solidFill>
                  <a:prstClr val="white"/>
                </a:solidFill>
                <a:latin typeface="Tw Cen MT" pitchFamily="34" charset="0"/>
              </a:rPr>
              <a:t>Maturnuwun</a:t>
            </a:r>
            <a:endParaRPr lang="en-US" sz="6480" i="1" dirty="0">
              <a:solidFill>
                <a:prstClr val="white"/>
              </a:solidFill>
              <a:latin typeface="Tw Cen MT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E9F7D3C-B4ED-4151-BDEF-834FA8BE7A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501" t="28868" r="20009"/>
          <a:stretch/>
        </p:blipFill>
        <p:spPr>
          <a:xfrm>
            <a:off x="5923181" y="2374768"/>
            <a:ext cx="5567748" cy="2108464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AD405472-833B-F723-4530-F7F28E72A7D2}"/>
              </a:ext>
            </a:extLst>
          </p:cNvPr>
          <p:cNvSpPr/>
          <p:nvPr/>
        </p:nvSpPr>
        <p:spPr>
          <a:xfrm>
            <a:off x="-12682" y="-13294"/>
            <a:ext cx="12204681" cy="6871294"/>
          </a:xfrm>
          <a:prstGeom prst="frame">
            <a:avLst>
              <a:gd name="adj1" fmla="val 16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ID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BEC77-57E2-2DAA-50BF-78D569FD7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" y="6090921"/>
            <a:ext cx="11880000" cy="5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43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D51DECD-DDE7-4A3A-B2FD-02191C37E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" y="0"/>
            <a:ext cx="1219055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5A7454-DB60-4AA3-5E2F-D24AA18D7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77" y="6149244"/>
            <a:ext cx="11703123" cy="581757"/>
          </a:xfrm>
          <a:prstGeom prst="rect">
            <a:avLst/>
          </a:prstGeom>
        </p:spPr>
      </p:pic>
      <p:sp>
        <p:nvSpPr>
          <p:cNvPr id="15" name="Title 7">
            <a:extLst>
              <a:ext uri="{FF2B5EF4-FFF2-40B4-BE49-F238E27FC236}">
                <a16:creationId xmlns:a16="http://schemas.microsoft.com/office/drawing/2014/main" id="{9B8FBBA3-36A2-4A65-946C-EDF2E13D6712}"/>
              </a:ext>
            </a:extLst>
          </p:cNvPr>
          <p:cNvSpPr txBox="1">
            <a:spLocks/>
          </p:cNvSpPr>
          <p:nvPr/>
        </p:nvSpPr>
        <p:spPr>
          <a:xfrm>
            <a:off x="874454" y="461637"/>
            <a:ext cx="10654537" cy="67865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fortaa" panose="00000500000000000000" pitchFamily="2" charset="0"/>
              </a:rPr>
              <a:t> ARAHAN PRESIDEN TERKAIT PRODUK DALAM NEGERI</a:t>
            </a:r>
            <a:endParaRPr lang="en-ID" dirty="0">
              <a:latin typeface="Comfortaa" panose="000005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14C71A-7D0C-4CF9-82E8-DAEE2530248B}"/>
              </a:ext>
            </a:extLst>
          </p:cNvPr>
          <p:cNvSpPr/>
          <p:nvPr/>
        </p:nvSpPr>
        <p:spPr>
          <a:xfrm>
            <a:off x="663009" y="1140292"/>
            <a:ext cx="6612435" cy="2739209"/>
          </a:xfrm>
          <a:prstGeom prst="rect">
            <a:avLst/>
          </a:prstGeom>
        </p:spPr>
        <p:txBody>
          <a:bodyPr wrap="square" lIns="90867" tIns="45719" rIns="90867" bIns="45719">
            <a:spAutoFit/>
          </a:bodyPr>
          <a:lstStyle>
            <a:defPPr>
              <a:defRPr lang="id-ID"/>
            </a:defPPr>
            <a:lvl1pPr marL="0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247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8497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7742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6991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6239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5483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4737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3985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D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“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Perdagangan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kita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harus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meningkatkan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>
                <a:solidFill>
                  <a:srgbClr val="0070C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TKDN</a:t>
            </a:r>
            <a:r>
              <a:rPr lang="en-ID" sz="2400" dirty="0">
                <a:solidFill>
                  <a:srgbClr val="333333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 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Ini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selalu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saya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ulang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komponen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dalam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negeri, </a:t>
            </a:r>
            <a:r>
              <a:rPr lang="en-ID" sz="2400" dirty="0" err="1">
                <a:solidFill>
                  <a:srgbClr val="333333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komponen</a:t>
            </a:r>
            <a:r>
              <a:rPr lang="en-ID" sz="2400" dirty="0">
                <a:solidFill>
                  <a:srgbClr val="333333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 err="1">
                <a:solidFill>
                  <a:srgbClr val="333333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dalam</a:t>
            </a:r>
            <a:r>
              <a:rPr lang="en-ID" sz="2400" dirty="0">
                <a:solidFill>
                  <a:srgbClr val="333333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negeri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komponen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dalam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negeri. 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Produk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dalam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negeri,</a:t>
            </a:r>
            <a:r>
              <a:rPr lang="en-ID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 err="1">
                <a:solidFill>
                  <a:srgbClr val="0070C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produk</a:t>
            </a:r>
            <a:r>
              <a:rPr lang="en-ID" sz="2400" dirty="0">
                <a:solidFill>
                  <a:srgbClr val="0070C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 err="1">
                <a:solidFill>
                  <a:srgbClr val="0070C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dalam</a:t>
            </a:r>
            <a:r>
              <a:rPr lang="en-ID" sz="2400" dirty="0">
                <a:solidFill>
                  <a:srgbClr val="0070C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negeri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produk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dalam</a:t>
            </a:r>
            <a:r>
              <a:rPr lang="en-ID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negeri”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554A8A-1754-4CAF-B4E3-3C53B783E83B}"/>
              </a:ext>
            </a:extLst>
          </p:cNvPr>
          <p:cNvSpPr/>
          <p:nvPr/>
        </p:nvSpPr>
        <p:spPr>
          <a:xfrm>
            <a:off x="3005936" y="3798816"/>
            <a:ext cx="3912804" cy="584966"/>
          </a:xfrm>
          <a:prstGeom prst="rect">
            <a:avLst/>
          </a:prstGeom>
        </p:spPr>
        <p:txBody>
          <a:bodyPr wrap="square" lIns="90867" tIns="45719" rIns="90867" bIns="45719">
            <a:spAutoFit/>
          </a:bodyPr>
          <a:lstStyle>
            <a:defPPr>
              <a:defRPr lang="id-ID"/>
            </a:defPPr>
            <a:lvl1pPr marL="0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247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8497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7742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6991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6239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5483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4737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3985" algn="l" defTabSz="103849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D" sz="1067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Pidato</a:t>
            </a:r>
            <a:r>
              <a:rPr lang="en-ID" sz="1067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067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</a:t>
            </a:r>
            <a:r>
              <a:rPr lang="en-ID" sz="1067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 Joko Widodo </a:t>
            </a:r>
          </a:p>
          <a:p>
            <a:pPr>
              <a:defRPr/>
            </a:pPr>
            <a:r>
              <a:rPr lang="en-ID" sz="1067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ID" sz="1067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067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membuka</a:t>
            </a:r>
            <a:r>
              <a:rPr lang="en-ID" sz="1067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Raker Kementerian </a:t>
            </a:r>
            <a:r>
              <a:rPr lang="en-ID" sz="1067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Perdagangan</a:t>
            </a:r>
            <a:r>
              <a:rPr lang="en-ID" sz="1067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Istana Negara, </a:t>
            </a:r>
            <a:r>
              <a:rPr lang="en-ID" sz="1067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Kamis</a:t>
            </a:r>
            <a:r>
              <a:rPr lang="en-ID" sz="1067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(4/3/2021)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FDDC19-6F5B-48DB-BCCE-576F3703F2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832" b="775"/>
          <a:stretch/>
        </p:blipFill>
        <p:spPr>
          <a:xfrm>
            <a:off x="7356538" y="1166920"/>
            <a:ext cx="4738087" cy="48606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55DF963-939C-49CC-8959-AF37F930C321}"/>
              </a:ext>
            </a:extLst>
          </p:cNvPr>
          <p:cNvSpPr txBox="1"/>
          <p:nvPr/>
        </p:nvSpPr>
        <p:spPr>
          <a:xfrm>
            <a:off x="663009" y="4670044"/>
            <a:ext cx="62557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51" defTabSz="907872">
              <a:defRPr/>
            </a:pPr>
            <a:r>
              <a:rPr lang="en-ID" sz="2400" dirty="0" err="1">
                <a:solidFill>
                  <a:prstClr val="black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Perintah</a:t>
            </a:r>
            <a:r>
              <a:rPr lang="en-ID" sz="2400" dirty="0">
                <a:solidFill>
                  <a:prstClr val="black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 err="1">
                <a:solidFill>
                  <a:prstClr val="black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Presiden</a:t>
            </a:r>
            <a:r>
              <a:rPr lang="en-ID" sz="2400" dirty="0">
                <a:solidFill>
                  <a:prstClr val="black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, target </a:t>
            </a:r>
            <a:r>
              <a:rPr lang="en-ID" sz="2400" dirty="0" err="1">
                <a:solidFill>
                  <a:prstClr val="black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belanja</a:t>
            </a:r>
            <a:r>
              <a:rPr lang="en-ID" sz="2400" dirty="0">
                <a:solidFill>
                  <a:prstClr val="black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PDN dan UMKM </a:t>
            </a:r>
            <a:r>
              <a:rPr lang="en-ID" sz="2400" dirty="0" err="1">
                <a:solidFill>
                  <a:prstClr val="black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Tahun</a:t>
            </a:r>
            <a:r>
              <a:rPr lang="en-ID" sz="2400" dirty="0">
                <a:solidFill>
                  <a:prstClr val="black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2022 </a:t>
            </a:r>
            <a:r>
              <a:rPr lang="en-ID" sz="2400" dirty="0" err="1">
                <a:solidFill>
                  <a:prstClr val="black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sebesar</a:t>
            </a:r>
            <a:r>
              <a:rPr lang="en-ID" sz="2400" dirty="0">
                <a:solidFill>
                  <a:prstClr val="black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2400" dirty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Rp 400 T</a:t>
            </a:r>
            <a:endParaRPr lang="en-ID" sz="2400" b="1" dirty="0">
              <a:solidFill>
                <a:srgbClr val="00206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250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4C3365F-759E-4409-8102-9B81A1244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" y="0"/>
            <a:ext cx="1219055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5A7454-DB60-4AA3-5E2F-D24AA18D7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77" y="6149244"/>
            <a:ext cx="11703123" cy="5817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CBBBDDD-E233-43F3-A26C-456B2FB0D79A}"/>
              </a:ext>
            </a:extLst>
          </p:cNvPr>
          <p:cNvSpPr txBox="1">
            <a:spLocks/>
          </p:cNvSpPr>
          <p:nvPr/>
        </p:nvSpPr>
        <p:spPr>
          <a:xfrm>
            <a:off x="1118871" y="126999"/>
            <a:ext cx="9764109" cy="7096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dirty="0">
                <a:latin typeface="Comfortaa" panose="00000500000000000000" pitchFamily="2" charset="0"/>
              </a:rPr>
              <a:t>POTENSI BELANJA APBN DAN APBD 2022</a:t>
            </a:r>
            <a:endParaRPr lang="en-ID" sz="3500" dirty="0">
              <a:latin typeface="Comfortaa" panose="00000500000000000000" pitchFamily="2" charset="0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3F50A25-A002-4764-AE0B-FBFCD6E577F5}"/>
              </a:ext>
            </a:extLst>
          </p:cNvPr>
          <p:cNvSpPr txBox="1">
            <a:spLocks/>
          </p:cNvSpPr>
          <p:nvPr/>
        </p:nvSpPr>
        <p:spPr>
          <a:xfrm>
            <a:off x="11627698" y="6296558"/>
            <a:ext cx="564711" cy="580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A3158-1896-45BF-AAAA-305DA26B3185}" type="slidenum">
              <a:rPr lang="en-ID" b="1" smtClean="0">
                <a:solidFill>
                  <a:srgbClr val="2F50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ID" b="1">
              <a:solidFill>
                <a:srgbClr val="2F506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AB611A-0689-4C30-B175-DFFD81240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3" y="746044"/>
            <a:ext cx="11313669" cy="53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4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891A0CD1-BB46-42C1-87E2-77DA1478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" y="-15"/>
            <a:ext cx="12190555" cy="6858000"/>
          </a:xfrm>
          <a:prstGeom prst="rect">
            <a:avLst/>
          </a:prstGeom>
        </p:spPr>
      </p:pic>
      <p:sp>
        <p:nvSpPr>
          <p:cNvPr id="18" name="Google Shape;347;p4">
            <a:extLst>
              <a:ext uri="{FF2B5EF4-FFF2-40B4-BE49-F238E27FC236}">
                <a16:creationId xmlns:a16="http://schemas.microsoft.com/office/drawing/2014/main" id="{A179E13D-78A4-49CD-8983-A7BA109318A4}"/>
              </a:ext>
            </a:extLst>
          </p:cNvPr>
          <p:cNvSpPr txBox="1"/>
          <p:nvPr/>
        </p:nvSpPr>
        <p:spPr>
          <a:xfrm>
            <a:off x="732411" y="220668"/>
            <a:ext cx="7657196" cy="95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9" tIns="45683" rIns="91389" bIns="45683" anchor="t" anchorCtr="0">
            <a:spAutoFit/>
          </a:bodyPr>
          <a:lstStyle/>
          <a:p>
            <a:pPr>
              <a:buClr>
                <a:srgbClr val="1F3864"/>
              </a:buClr>
              <a:buSzPts val="3200"/>
              <a:buFont typeface="Arial"/>
              <a:buNone/>
            </a:pPr>
            <a:r>
              <a:rPr lang="en-US" sz="2800" b="1" dirty="0" err="1">
                <a:solidFill>
                  <a:srgbClr val="1F3864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Hambatan</a:t>
            </a:r>
            <a:r>
              <a:rPr lang="en-US" sz="2800" b="1" dirty="0">
                <a:solidFill>
                  <a:srgbClr val="1F3864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1F3864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Penggunaan</a:t>
            </a:r>
            <a:r>
              <a:rPr lang="en-US" sz="2800" b="1" dirty="0">
                <a:solidFill>
                  <a:srgbClr val="1F3864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1F3864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Produk</a:t>
            </a:r>
            <a:r>
              <a:rPr lang="en-US" sz="2800" b="1" dirty="0">
                <a:solidFill>
                  <a:srgbClr val="1F3864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1F3864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Dalam</a:t>
            </a:r>
            <a:r>
              <a:rPr lang="en-US" sz="2800" b="1" dirty="0">
                <a:solidFill>
                  <a:srgbClr val="1F3864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Negeri </a:t>
            </a:r>
            <a:r>
              <a:rPr lang="en-US" sz="2800" b="1" dirty="0" err="1">
                <a:solidFill>
                  <a:srgbClr val="1F3864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Dalam</a:t>
            </a:r>
            <a:r>
              <a:rPr lang="en-US" sz="2800" b="1" dirty="0">
                <a:solidFill>
                  <a:srgbClr val="1F3864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PBJP</a:t>
            </a:r>
            <a:endParaRPr sz="2800" b="1" dirty="0">
              <a:solidFill>
                <a:srgbClr val="FEFAC9"/>
              </a:solidFill>
              <a:latin typeface="Tw Cen MT" panose="020B0602020104020603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3E70B2-3DB7-4817-B0B6-18776E526B64}"/>
              </a:ext>
            </a:extLst>
          </p:cNvPr>
          <p:cNvCxnSpPr>
            <a:cxnSpLocks/>
          </p:cNvCxnSpPr>
          <p:nvPr/>
        </p:nvCxnSpPr>
        <p:spPr>
          <a:xfrm>
            <a:off x="667487" y="15"/>
            <a:ext cx="0" cy="107632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6D2531-4885-461D-B993-0D26A5925A4B}"/>
              </a:ext>
            </a:extLst>
          </p:cNvPr>
          <p:cNvCxnSpPr>
            <a:cxnSpLocks/>
          </p:cNvCxnSpPr>
          <p:nvPr/>
        </p:nvCxnSpPr>
        <p:spPr>
          <a:xfrm>
            <a:off x="0" y="6498909"/>
            <a:ext cx="6373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Google Shape;340;p3">
            <a:extLst>
              <a:ext uri="{FF2B5EF4-FFF2-40B4-BE49-F238E27FC236}">
                <a16:creationId xmlns:a16="http://schemas.microsoft.com/office/drawing/2014/main" id="{67724EAD-7C2D-469C-AA03-782A9070AB5E}"/>
              </a:ext>
            </a:extLst>
          </p:cNvPr>
          <p:cNvSpPr txBox="1"/>
          <p:nvPr/>
        </p:nvSpPr>
        <p:spPr>
          <a:xfrm>
            <a:off x="478605" y="6546848"/>
            <a:ext cx="6164827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9" tIns="45683" rIns="91389" bIns="45683" anchor="t" anchorCtr="0">
            <a:noAutofit/>
          </a:bodyPr>
          <a:lstStyle/>
          <a:p>
            <a:r>
              <a:rPr lang="it-IT" sz="1067" b="1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it-IT" sz="120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BEF923-F5FE-4677-869E-F81FF2D1F952}"/>
              </a:ext>
            </a:extLst>
          </p:cNvPr>
          <p:cNvSpPr txBox="1"/>
          <p:nvPr/>
        </p:nvSpPr>
        <p:spPr>
          <a:xfrm>
            <a:off x="847725" y="1438961"/>
            <a:ext cx="11080508" cy="461631"/>
          </a:xfrm>
          <a:prstGeom prst="rect">
            <a:avLst/>
          </a:prstGeom>
          <a:noFill/>
        </p:spPr>
        <p:txBody>
          <a:bodyPr wrap="square" lIns="91404" tIns="45703" rIns="91404" bIns="45703">
            <a:spAutoFit/>
          </a:bodyPr>
          <a:lstStyle/>
          <a:p>
            <a:pPr algn="just"/>
            <a:r>
              <a:rPr lang="en-US" sz="24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Beberapa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penghambat</a:t>
            </a:r>
            <a:r>
              <a:rPr lang="en-US" sz="2400" dirty="0">
                <a:solidFill>
                  <a:srgbClr val="0070C0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penggunaan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produk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dalam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negeri </a:t>
            </a:r>
            <a:r>
              <a:rPr lang="en-US" sz="24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dalam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PBJP :</a:t>
            </a:r>
            <a:endParaRPr lang="en-US" sz="240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B592A4-99AA-4978-BBC4-8CC1C30BE2FE}"/>
              </a:ext>
            </a:extLst>
          </p:cNvPr>
          <p:cNvSpPr txBox="1"/>
          <p:nvPr/>
        </p:nvSpPr>
        <p:spPr>
          <a:xfrm>
            <a:off x="1736890" y="2137320"/>
            <a:ext cx="1809751" cy="830962"/>
          </a:xfrm>
          <a:prstGeom prst="rect">
            <a:avLst/>
          </a:prstGeom>
          <a:noFill/>
        </p:spPr>
        <p:txBody>
          <a:bodyPr wrap="square" lIns="91404" tIns="45703" rIns="91404" bIns="45703">
            <a:spAutoFit/>
          </a:bodyPr>
          <a:lstStyle/>
          <a:p>
            <a:pPr>
              <a:buClr>
                <a:srgbClr val="FFC000"/>
              </a:buClr>
              <a:buSzPts val="1600"/>
            </a:pP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ketidaksesuaian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terhadap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kebijakan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internal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77F552-1CB1-4F5A-A73D-B18723B974F6}"/>
              </a:ext>
            </a:extLst>
          </p:cNvPr>
          <p:cNvSpPr txBox="1"/>
          <p:nvPr/>
        </p:nvSpPr>
        <p:spPr>
          <a:xfrm>
            <a:off x="1736881" y="3389658"/>
            <a:ext cx="2076451" cy="584741"/>
          </a:xfrm>
          <a:prstGeom prst="rect">
            <a:avLst/>
          </a:prstGeom>
          <a:noFill/>
        </p:spPr>
        <p:txBody>
          <a:bodyPr wrap="square" lIns="91404" tIns="45703" rIns="91404" bIns="45703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hambatan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dari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aspek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SDM pada K/L/PD</a:t>
            </a:r>
            <a:endParaRPr lang="en-ID" sz="160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582BD41-90EC-46CB-BBB7-8579E9AAB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5" y="4664341"/>
            <a:ext cx="1270235" cy="1270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364CBD-0797-4231-8241-E33BF5B90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9" y="3389658"/>
            <a:ext cx="1158075" cy="9233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E2FF7AEB-80C7-4139-9399-DD6CE1DC612B}"/>
              </a:ext>
            </a:extLst>
          </p:cNvPr>
          <p:cNvSpPr txBox="1"/>
          <p:nvPr/>
        </p:nvSpPr>
        <p:spPr>
          <a:xfrm>
            <a:off x="1781573" y="4642019"/>
            <a:ext cx="1945923" cy="1323405"/>
          </a:xfrm>
          <a:prstGeom prst="rect">
            <a:avLst/>
          </a:prstGeom>
          <a:noFill/>
        </p:spPr>
        <p:txBody>
          <a:bodyPr wrap="square" lIns="91404" tIns="45703" rIns="91404" bIns="45703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kurangnya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komunikasi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dan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koordinasi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antar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instansi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pemangku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kepentingan</a:t>
            </a:r>
            <a:endParaRPr lang="en-ID" sz="160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CEF4A6A-6612-479C-88FB-2D5ECDF65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723" y="2072555"/>
            <a:ext cx="982816" cy="870495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66BD8A5-4390-4EF6-8F70-08246B6A0E67}"/>
              </a:ext>
            </a:extLst>
          </p:cNvPr>
          <p:cNvSpPr txBox="1"/>
          <p:nvPr/>
        </p:nvSpPr>
        <p:spPr>
          <a:xfrm>
            <a:off x="5499536" y="2108441"/>
            <a:ext cx="1990565" cy="584741"/>
          </a:xfrm>
          <a:prstGeom prst="rect">
            <a:avLst/>
          </a:prstGeom>
          <a:noFill/>
        </p:spPr>
        <p:txBody>
          <a:bodyPr wrap="square" lIns="91404" tIns="45703" rIns="91404" bIns="45703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kekurangan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pada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aspek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regulasi</a:t>
            </a:r>
            <a:endParaRPr lang="en-ID" sz="160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7DC6D12F-520F-4372-AEEF-064BA29726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715" y="1856212"/>
            <a:ext cx="1152687" cy="1086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30EF46-8401-4D17-AF5F-020648C222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1997" y="3272045"/>
            <a:ext cx="1268009" cy="98904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B3A43E90-B54C-4C68-9765-33B33EC45576}"/>
              </a:ext>
            </a:extLst>
          </p:cNvPr>
          <p:cNvSpPr txBox="1"/>
          <p:nvPr/>
        </p:nvSpPr>
        <p:spPr>
          <a:xfrm>
            <a:off x="5529143" y="3187455"/>
            <a:ext cx="2674447" cy="830962"/>
          </a:xfrm>
          <a:prstGeom prst="rect">
            <a:avLst/>
          </a:prstGeom>
          <a:noFill/>
        </p:spPr>
        <p:txBody>
          <a:bodyPr wrap="square" lIns="91404" tIns="45703" rIns="91404" bIns="45703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sulitnya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pelaku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usaha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dalam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negeri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untuk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berpartisipasi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dalam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pengadaan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PDN</a:t>
            </a:r>
            <a:endParaRPr lang="en-ID" sz="160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BDA122E-2FDC-4154-BC3C-1D2101312586}"/>
              </a:ext>
            </a:extLst>
          </p:cNvPr>
          <p:cNvSpPr txBox="1"/>
          <p:nvPr/>
        </p:nvSpPr>
        <p:spPr>
          <a:xfrm>
            <a:off x="5616614" y="4648413"/>
            <a:ext cx="2182391" cy="1569626"/>
          </a:xfrm>
          <a:prstGeom prst="rect">
            <a:avLst/>
          </a:prstGeom>
          <a:noFill/>
        </p:spPr>
        <p:txBody>
          <a:bodyPr wrap="square" lIns="91404" tIns="45703" rIns="91404" bIns="45703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masih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rendahnya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kepercayaan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masyarakat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terhadap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penggunaan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produk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dalam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negeri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dalam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PBJP</a:t>
            </a:r>
            <a:endParaRPr lang="en-ID" sz="160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22DE7A-3C82-47D2-BAB0-87EA356284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7951" y="4671517"/>
            <a:ext cx="1272215" cy="97233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DC8F6C1-EF9D-4FC3-82F2-5771F8498DDD}"/>
              </a:ext>
            </a:extLst>
          </p:cNvPr>
          <p:cNvSpPr txBox="1"/>
          <p:nvPr/>
        </p:nvSpPr>
        <p:spPr>
          <a:xfrm>
            <a:off x="9571085" y="1917681"/>
            <a:ext cx="2531623" cy="1077184"/>
          </a:xfrm>
          <a:prstGeom prst="rect">
            <a:avLst/>
          </a:prstGeom>
          <a:noFill/>
        </p:spPr>
        <p:txBody>
          <a:bodyPr wrap="square" lIns="91404" tIns="45703" rIns="91404" bIns="45703">
            <a:spAutoFit/>
          </a:bodyPr>
          <a:lstStyle/>
          <a:p>
            <a:pPr>
              <a:buClr>
                <a:srgbClr val="FFC000"/>
              </a:buClr>
              <a:buSzPts val="1600"/>
            </a:pP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pengguna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condong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memilih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produk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dengan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teknologi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tinggi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yang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berasal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dari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industri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luar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negeri</a:t>
            </a:r>
            <a:r>
              <a:rPr lang="id-ID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(impor)</a:t>
            </a:r>
            <a:endParaRPr lang="en-US" sz="1600" dirty="0">
              <a:solidFill>
                <a:prstClr val="black"/>
              </a:solidFill>
              <a:latin typeface="Tw Cen MT" panose="020B0602020104020603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D6E46C8-7B2B-4742-9C71-05FE0C46B0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0403" y="2004398"/>
            <a:ext cx="955580" cy="1006772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555F0D3D-A813-4ADB-979B-D82990D722DD}"/>
              </a:ext>
            </a:extLst>
          </p:cNvPr>
          <p:cNvSpPr txBox="1"/>
          <p:nvPr/>
        </p:nvSpPr>
        <p:spPr>
          <a:xfrm>
            <a:off x="9571073" y="3393120"/>
            <a:ext cx="2076451" cy="830962"/>
          </a:xfrm>
          <a:prstGeom prst="rect">
            <a:avLst/>
          </a:prstGeom>
          <a:noFill/>
        </p:spPr>
        <p:txBody>
          <a:bodyPr wrap="square" lIns="91404" tIns="45703" rIns="91404" bIns="45703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keharusan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untuk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membeli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produk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dari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negara donor</a:t>
            </a:r>
            <a:endParaRPr lang="en-ID" sz="160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CABFFB8-4219-47DA-A41D-4411098CC7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6826" y="3305585"/>
            <a:ext cx="1105097" cy="1136521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5EFD91BB-162D-4830-962E-079305B29449}"/>
              </a:ext>
            </a:extLst>
          </p:cNvPr>
          <p:cNvSpPr txBox="1"/>
          <p:nvPr/>
        </p:nvSpPr>
        <p:spPr>
          <a:xfrm>
            <a:off x="9650900" y="4694668"/>
            <a:ext cx="1463069" cy="830962"/>
          </a:xfrm>
          <a:prstGeom prst="rect">
            <a:avLst/>
          </a:prstGeom>
          <a:noFill/>
        </p:spPr>
        <p:txBody>
          <a:bodyPr wrap="square" lIns="91404" tIns="45703" rIns="91404" bIns="45703">
            <a:spAutoFit/>
          </a:bodyPr>
          <a:lstStyle/>
          <a:p>
            <a:pPr>
              <a:buClr>
                <a:srgbClr val="FFC000"/>
              </a:buClr>
              <a:buSzPts val="1600"/>
            </a:pP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masalah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pada </a:t>
            </a:r>
            <a:r>
              <a:rPr lang="en-US" sz="1600" dirty="0" err="1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sistem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 monitoring</a:t>
            </a:r>
            <a:endParaRPr lang="en-US" sz="160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9DB928F-98AA-4BF2-AB69-A52037A80E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8154" y="4802669"/>
            <a:ext cx="1284084" cy="998732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EF23F49-9EB3-40D8-A9E1-A8C23C8237C4}"/>
              </a:ext>
            </a:extLst>
          </p:cNvPr>
          <p:cNvCxnSpPr>
            <a:cxnSpLocks/>
          </p:cNvCxnSpPr>
          <p:nvPr/>
        </p:nvCxnSpPr>
        <p:spPr>
          <a:xfrm>
            <a:off x="3887675" y="2042314"/>
            <a:ext cx="0" cy="403463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C4BA4E4-7D49-472B-B074-FE4E5908BF62}"/>
              </a:ext>
            </a:extLst>
          </p:cNvPr>
          <p:cNvCxnSpPr>
            <a:cxnSpLocks/>
          </p:cNvCxnSpPr>
          <p:nvPr/>
        </p:nvCxnSpPr>
        <p:spPr>
          <a:xfrm>
            <a:off x="8021525" y="2108433"/>
            <a:ext cx="0" cy="396852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28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82C67D-53A3-45B4-88BE-3FC722096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" y="-15"/>
            <a:ext cx="1219055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"/>
            <a:ext cx="12269047" cy="6925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3E670-3FF6-E4DD-CDBF-DA53B0D6DF61}"/>
              </a:ext>
            </a:extLst>
          </p:cNvPr>
          <p:cNvSpPr txBox="1"/>
          <p:nvPr/>
        </p:nvSpPr>
        <p:spPr>
          <a:xfrm>
            <a:off x="355600" y="112276"/>
            <a:ext cx="4724400" cy="502766"/>
          </a:xfrm>
          <a:prstGeom prst="rect">
            <a:avLst/>
          </a:prstGeom>
          <a:solidFill>
            <a:srgbClr val="F9F6F0"/>
          </a:solidFill>
          <a:ln>
            <a:solidFill>
              <a:srgbClr val="F9F6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KEBIJAKAN </a:t>
            </a:r>
            <a:endParaRPr lang="en-ID" sz="2667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" y="0"/>
            <a:ext cx="12190555" cy="6858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85800" y="1955800"/>
            <a:ext cx="10994441" cy="397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3033" lvl="1" indent="-201517">
              <a:lnSpc>
                <a:spcPts val="2613"/>
              </a:lnSpc>
              <a:buFont typeface="Arial" panose="020B0604020202020204"/>
              <a:buChar char="•"/>
            </a:pP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Peraturan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Pemerintah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Nomor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29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Tahun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2018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tentang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Pemberdayaan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Industri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</a:p>
          <a:p>
            <a:pPr marL="403033" lvl="1" indent="-201517">
              <a:lnSpc>
                <a:spcPts val="2613"/>
              </a:lnSpc>
              <a:buFont typeface="Arial" panose="020B0604020202020204"/>
              <a:buChar char="•"/>
            </a:pP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Peraturan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Presiden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Nomor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33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Tahun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2020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tentang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Standar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Harga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Satuan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Regional </a:t>
            </a:r>
          </a:p>
          <a:p>
            <a:pPr marL="403033" lvl="1" indent="-201517">
              <a:lnSpc>
                <a:spcPts val="2613"/>
              </a:lnSpc>
              <a:buFont typeface="Arial" panose="020B0604020202020204"/>
              <a:buChar char="•"/>
            </a:pP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Peraturan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Presiden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Republik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Indonesia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Nomor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12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Tahun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2021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Tentang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Perubahan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Atas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Peraturan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Presiden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Nomor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16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Tahun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2018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Tentang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Pengadaan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Barang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/Jasa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Pemerintah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</a:p>
          <a:p>
            <a:pPr marL="403033" lvl="1" indent="-201517">
              <a:lnSpc>
                <a:spcPts val="2613"/>
              </a:lnSpc>
              <a:buFont typeface="Arial" panose="020B0604020202020204"/>
              <a:buChar char="•"/>
            </a:pP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Instruksi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Presiden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Nomor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2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Tahun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2022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tentang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Percepatan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Peningkatan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Penggunaan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Produk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Dalam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Negeri Dan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Produk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Usaha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Mikro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, Usaha Kecil, Dan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Koperasi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Dalam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Rangka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Menyukseskan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Gerakan Nasional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Bangga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Buatan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Indonesia Pada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Pelaksanaan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Pengadaan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Barang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/Jasa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Pemerintah</a:t>
            </a:r>
            <a:endParaRPr lang="en-US" sz="1867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03033" lvl="1" indent="-201517">
              <a:lnSpc>
                <a:spcPts val="2613"/>
              </a:lnSpc>
              <a:buFont typeface="Arial" panose="020B0604020202020204"/>
              <a:buChar char="•"/>
            </a:pP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Peraturan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Menteri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Dalam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Negeri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Nomor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70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Tahun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2019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tentang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Sistem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Informasi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Pemerintah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Daerah </a:t>
            </a:r>
          </a:p>
          <a:p>
            <a:pPr marL="403033" lvl="1" indent="-201517">
              <a:lnSpc>
                <a:spcPts val="2613"/>
              </a:lnSpc>
              <a:buFont typeface="Arial" panose="020B0604020202020204"/>
              <a:buChar char="•"/>
            </a:pP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Peraturan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Menteri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Dalam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Negeri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Nomor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90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Tahun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2019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tentang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Klasifikasi,Kodefikasi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,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Nomenklatur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Perencanaan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Pembangunan dan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Keuangan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Daerah</a:t>
            </a:r>
          </a:p>
          <a:p>
            <a:pPr marL="403033" lvl="1" indent="-201517">
              <a:lnSpc>
                <a:spcPts val="2613"/>
              </a:lnSpc>
              <a:buFont typeface="Arial" panose="020B0604020202020204"/>
              <a:buChar char="•"/>
            </a:pP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Peraturan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Menteri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Dalam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Negeri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Nomor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77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Tahun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2020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tentang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Pedoman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Teknis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Pengelolaan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w Cen MT" panose="020B0602020104020603" pitchFamily="34" charset="0"/>
              </a:rPr>
              <a:t>Keuangan</a:t>
            </a:r>
            <a:r>
              <a:rPr lang="en-US" sz="1867" dirty="0">
                <a:solidFill>
                  <a:srgbClr val="000000"/>
                </a:solidFill>
                <a:latin typeface="Tw Cen MT" panose="020B0602020104020603" pitchFamily="34" charset="0"/>
              </a:rPr>
              <a:t> Daerah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3640"/>
            <a:ext cx="121920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dirty="0">
                <a:latin typeface="Tw Cen MT" panose="020B0602020104020603" pitchFamily="34" charset="0"/>
              </a:rPr>
              <a:t>Dasar </a:t>
            </a:r>
            <a:r>
              <a:rPr lang="en-US" sz="2933" dirty="0" err="1">
                <a:latin typeface="Tw Cen MT" panose="020B0602020104020603" pitchFamily="34" charset="0"/>
              </a:rPr>
              <a:t>Pelaksanaan</a:t>
            </a:r>
            <a:r>
              <a:rPr lang="en-US" sz="2933" dirty="0">
                <a:latin typeface="Tw Cen MT" panose="020B0602020104020603" pitchFamily="34" charset="0"/>
              </a:rPr>
              <a:t> P</a:t>
            </a:r>
            <a:r>
              <a:rPr lang="en-US" sz="2933" dirty="0">
                <a:solidFill>
                  <a:srgbClr val="C72B34"/>
                </a:solidFill>
                <a:latin typeface="Tw Cen MT" panose="020B0602020104020603" pitchFamily="34" charset="0"/>
              </a:rPr>
              <a:t>3</a:t>
            </a:r>
            <a:r>
              <a:rPr lang="en-US" sz="2933" dirty="0">
                <a:latin typeface="Tw Cen MT" panose="020B0602020104020603" pitchFamily="34" charset="0"/>
              </a:rPr>
              <a:t>DN di Kota Semarang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69" y="500077"/>
            <a:ext cx="3476416" cy="1738208"/>
          </a:xfrm>
          <a:prstGeom prst="rect">
            <a:avLst/>
          </a:prstGeom>
        </p:spPr>
      </p:pic>
      <p:sp>
        <p:nvSpPr>
          <p:cNvPr id="9" name="Freeform: Shape 8"/>
          <p:cNvSpPr/>
          <p:nvPr/>
        </p:nvSpPr>
        <p:spPr>
          <a:xfrm>
            <a:off x="480291" y="1376218"/>
            <a:ext cx="4082473" cy="4701309"/>
          </a:xfrm>
          <a:custGeom>
            <a:avLst/>
            <a:gdLst>
              <a:gd name="connsiteX0" fmla="*/ 6123709 w 6123709"/>
              <a:gd name="connsiteY0" fmla="*/ 13855 h 7051964"/>
              <a:gd name="connsiteX1" fmla="*/ 0 w 6123709"/>
              <a:gd name="connsiteY1" fmla="*/ 0 h 7051964"/>
              <a:gd name="connsiteX2" fmla="*/ 0 w 6123709"/>
              <a:gd name="connsiteY2" fmla="*/ 7051964 h 705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3709" h="7051964">
                <a:moveTo>
                  <a:pt x="6123709" y="13855"/>
                </a:moveTo>
                <a:lnTo>
                  <a:pt x="0" y="0"/>
                </a:lnTo>
                <a:lnTo>
                  <a:pt x="0" y="7051964"/>
                </a:lnTo>
              </a:path>
            </a:pathLst>
          </a:custGeom>
          <a:noFill/>
          <a:ln w="76200">
            <a:solidFill>
              <a:srgbClr val="C72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w Cen MT" panose="020B06020201040206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80291" y="2108200"/>
            <a:ext cx="332509" cy="0"/>
          </a:xfrm>
          <a:prstGeom prst="line">
            <a:avLst/>
          </a:prstGeom>
          <a:ln w="76200">
            <a:solidFill>
              <a:srgbClr val="C72B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291" y="2463800"/>
            <a:ext cx="332509" cy="0"/>
          </a:xfrm>
          <a:prstGeom prst="line">
            <a:avLst/>
          </a:prstGeom>
          <a:ln w="76200">
            <a:solidFill>
              <a:srgbClr val="C72B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291" y="2768600"/>
            <a:ext cx="332509" cy="0"/>
          </a:xfrm>
          <a:prstGeom prst="line">
            <a:avLst/>
          </a:prstGeom>
          <a:ln w="76200">
            <a:solidFill>
              <a:srgbClr val="C72B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0291" y="3429000"/>
            <a:ext cx="332509" cy="0"/>
          </a:xfrm>
          <a:prstGeom prst="line">
            <a:avLst/>
          </a:prstGeom>
          <a:ln w="76200">
            <a:solidFill>
              <a:srgbClr val="C72B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4749800"/>
            <a:ext cx="355600" cy="0"/>
          </a:xfrm>
          <a:prstGeom prst="line">
            <a:avLst/>
          </a:prstGeom>
          <a:ln w="76200">
            <a:solidFill>
              <a:srgbClr val="C72B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0291" y="5410200"/>
            <a:ext cx="332509" cy="0"/>
          </a:xfrm>
          <a:prstGeom prst="line">
            <a:avLst/>
          </a:prstGeom>
          <a:ln w="76200">
            <a:solidFill>
              <a:srgbClr val="C72B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" y="0"/>
            <a:ext cx="12190555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 l="5488" r="7268"/>
          <a:stretch>
            <a:fillRect/>
          </a:stretch>
        </p:blipFill>
        <p:spPr>
          <a:xfrm>
            <a:off x="294562" y="1521550"/>
            <a:ext cx="2813360" cy="444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rcRect l="8502" r="2641" b="2116"/>
          <a:stretch>
            <a:fillRect/>
          </a:stretch>
        </p:blipFill>
        <p:spPr>
          <a:xfrm>
            <a:off x="3391727" y="1521550"/>
            <a:ext cx="2657128" cy="444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rcRect l="7260" r="6180" b="3265"/>
          <a:stretch>
            <a:fillRect/>
          </a:stretch>
        </p:blipFill>
        <p:spPr>
          <a:xfrm>
            <a:off x="6319358" y="1521550"/>
            <a:ext cx="2490593" cy="444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206956-7DB4-46DF-B3A4-F58679160D78}"/>
              </a:ext>
            </a:extLst>
          </p:cNvPr>
          <p:cNvGrpSpPr/>
          <p:nvPr/>
        </p:nvGrpSpPr>
        <p:grpSpPr>
          <a:xfrm>
            <a:off x="-1445" y="113683"/>
            <a:ext cx="12192000" cy="1146085"/>
            <a:chOff x="0" y="-92923"/>
            <a:chExt cx="12192000" cy="1146085"/>
          </a:xfrm>
        </p:grpSpPr>
        <p:sp>
          <p:nvSpPr>
            <p:cNvPr id="11" name="TextBox 10"/>
            <p:cNvSpPr txBox="1"/>
            <p:nvPr/>
          </p:nvSpPr>
          <p:spPr>
            <a:xfrm>
              <a:off x="0" y="223640"/>
              <a:ext cx="12192000" cy="54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33">
                  <a:latin typeface="Tw Cen MT" panose="020B0602020104020603" pitchFamily="34" charset="0"/>
                </a:rPr>
                <a:t>KOORDINASI                    </a:t>
              </a:r>
              <a:r>
                <a:rPr lang="en-US" sz="2933" dirty="0">
                  <a:latin typeface="Tw Cen MT" panose="020B0602020104020603" pitchFamily="34" charset="0"/>
                </a:rPr>
                <a:t>PEMERINTAH KOTA SEMARANG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44" y="-92923"/>
              <a:ext cx="2292169" cy="114608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48E5EFC-59DD-DF4F-AEA9-496362E15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455" y="1476951"/>
            <a:ext cx="2799530" cy="449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92D759-4753-FF64-4C4C-6E67B556035E}"/>
              </a:ext>
            </a:extLst>
          </p:cNvPr>
          <p:cNvSpPr txBox="1"/>
          <p:nvPr/>
        </p:nvSpPr>
        <p:spPr>
          <a:xfrm>
            <a:off x="2021762" y="608995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w Cen MT" panose="020B0602020104020603" pitchFamily="34" charset="0"/>
              </a:rPr>
              <a:t>TIM P3DN</a:t>
            </a:r>
            <a:endParaRPr lang="en-ID" sz="2400" b="1" dirty="0">
              <a:solidFill>
                <a:srgbClr val="C0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5BF9E-D1CD-1E83-75C6-FF243068C6D1}"/>
              </a:ext>
            </a:extLst>
          </p:cNvPr>
          <p:cNvSpPr txBox="1"/>
          <p:nvPr/>
        </p:nvSpPr>
        <p:spPr>
          <a:xfrm>
            <a:off x="6189786" y="6089952"/>
            <a:ext cx="27407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solidFill>
                  <a:srgbClr val="C00000"/>
                </a:solidFill>
                <a:latin typeface="Tw Cen MT" panose="020B0602020104020603" pitchFamily="34" charset="0"/>
              </a:rPr>
              <a:t>SE WALIKOTA  P3DN</a:t>
            </a:r>
            <a:endParaRPr lang="en-ID" sz="1867" b="1" dirty="0">
              <a:solidFill>
                <a:srgbClr val="C0000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A0A8-5871-8430-C8FD-B5D3E6F38D9F}"/>
              </a:ext>
            </a:extLst>
          </p:cNvPr>
          <p:cNvSpPr txBox="1"/>
          <p:nvPr/>
        </p:nvSpPr>
        <p:spPr>
          <a:xfrm>
            <a:off x="9184562" y="6089952"/>
            <a:ext cx="24384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solidFill>
                  <a:srgbClr val="C00000"/>
                </a:solidFill>
                <a:latin typeface="Tw Cen MT" panose="020B0602020104020603" pitchFamily="34" charset="0"/>
              </a:rPr>
              <a:t>REVIEW APIP</a:t>
            </a:r>
            <a:endParaRPr lang="en-ID" sz="1867" b="1" dirty="0">
              <a:solidFill>
                <a:srgbClr val="C00000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C2E7B4-435E-4366-AB82-C9005B400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" y="-15"/>
            <a:ext cx="1219055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D289C7-EDE4-FA2C-7AAC-2218447EB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623219"/>
            <a:ext cx="5291666" cy="3611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A9887F-C489-3E5C-79F1-403BD83FC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5" y="2145771"/>
            <a:ext cx="5291667" cy="25664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1F60D2C-3782-665D-DDA0-070D18BE384E}"/>
              </a:ext>
            </a:extLst>
          </p:cNvPr>
          <p:cNvSpPr txBox="1"/>
          <p:nvPr/>
        </p:nvSpPr>
        <p:spPr>
          <a:xfrm>
            <a:off x="0" y="350520"/>
            <a:ext cx="12192000" cy="635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  <a:latin typeface="Tw Cen MT" panose="020B0602020104020603" pitchFamily="34" charset="0"/>
                <a:cs typeface="Rubik One" panose="02000604000000020004" charset="-79"/>
              </a:rPr>
              <a:t>TIM P3DN KOTA SEMARANG</a:t>
            </a:r>
            <a:endParaRPr lang="en-ID" sz="2500" dirty="0">
              <a:solidFill>
                <a:schemeClr val="bg1"/>
              </a:solidFill>
              <a:latin typeface="Tw Cen MT" panose="020B0602020104020603" pitchFamily="34" charset="0"/>
              <a:cs typeface="Rubik One" panose="020006040000000200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805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C75BE5-A108-43E1-A002-A7394E23D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" y="-15"/>
            <a:ext cx="1219055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66D006-89C5-653C-2311-C95D6AD55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8" y="2408383"/>
            <a:ext cx="4580793" cy="3080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1C2117-691B-5EB3-21B8-34E735E77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421" y="3927268"/>
            <a:ext cx="4359995" cy="26268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F8613D8-EE7F-629D-4E3A-ED72E8311BF4}"/>
              </a:ext>
            </a:extLst>
          </p:cNvPr>
          <p:cNvSpPr txBox="1"/>
          <p:nvPr/>
        </p:nvSpPr>
        <p:spPr>
          <a:xfrm>
            <a:off x="0" y="92650"/>
            <a:ext cx="12192000" cy="635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  <a:latin typeface="Tw Cen MT" panose="020B0602020104020603" pitchFamily="34" charset="0"/>
                <a:cs typeface="Rubik One" panose="02000604000000020004" charset="-79"/>
              </a:rPr>
              <a:t>P3DN MENJADI INDIKATOR PENILAIAN KINERJA OPD</a:t>
            </a:r>
            <a:endParaRPr lang="en-ID" sz="2500" dirty="0">
              <a:solidFill>
                <a:schemeClr val="bg1"/>
              </a:solidFill>
              <a:latin typeface="Tw Cen MT" panose="020B0602020104020603" pitchFamily="34" charset="0"/>
              <a:cs typeface="Rubik One" panose="0200060400000002000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0EFAE7-94CE-48A7-8764-FDF5AD9AEEFE}"/>
              </a:ext>
            </a:extLst>
          </p:cNvPr>
          <p:cNvSpPr txBox="1"/>
          <p:nvPr/>
        </p:nvSpPr>
        <p:spPr>
          <a:xfrm>
            <a:off x="5354514" y="823987"/>
            <a:ext cx="232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w Cen MT" panose="020B0602020104020603" pitchFamily="34" charset="0"/>
              </a:rPr>
              <a:t>Penilaian OPD Bulanan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559E3-ABC3-4896-BA99-1284708F8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719" y="1193319"/>
            <a:ext cx="4580793" cy="2430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06446F-DCA9-494C-AAE2-18FA5733F15D}"/>
              </a:ext>
            </a:extLst>
          </p:cNvPr>
          <p:cNvSpPr txBox="1"/>
          <p:nvPr/>
        </p:nvSpPr>
        <p:spPr>
          <a:xfrm>
            <a:off x="5438041" y="3787716"/>
            <a:ext cx="215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w Cen MT" panose="020B0602020104020603" pitchFamily="34" charset="0"/>
              </a:rPr>
              <a:t>Penilaian OPD Tahunan</a:t>
            </a:r>
          </a:p>
        </p:txBody>
      </p:sp>
    </p:spTree>
    <p:extLst>
      <p:ext uri="{BB962C8B-B14F-4D97-AF65-F5344CB8AC3E}">
        <p14:creationId xmlns:p14="http://schemas.microsoft.com/office/powerpoint/2010/main" val="2050876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1260</Words>
  <Application>Microsoft Office PowerPoint</Application>
  <PresentationFormat>Widescreen</PresentationFormat>
  <Paragraphs>443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Gungsuh</vt:lpstr>
      <vt:lpstr>Amasis MT Pro Black</vt:lpstr>
      <vt:lpstr>Arial</vt:lpstr>
      <vt:lpstr>Calibri</vt:lpstr>
      <vt:lpstr>Calibri Light</vt:lpstr>
      <vt:lpstr>Comfortaa</vt:lpstr>
      <vt:lpstr>Rubik One</vt:lpstr>
      <vt:lpstr>Tw Cen MT</vt:lpstr>
      <vt:lpstr>Tw Cen MT Condensed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ARAHAN PRESIDEN TERKAIT PRODUK DALAM NEGERI</dc:title>
  <dc:creator>DELL</dc:creator>
  <cp:lastModifiedBy>dewangga riwicaksana</cp:lastModifiedBy>
  <cp:revision>19</cp:revision>
  <dcterms:created xsi:type="dcterms:W3CDTF">2023-02-05T12:07:56Z</dcterms:created>
  <dcterms:modified xsi:type="dcterms:W3CDTF">2023-09-11T06:57:54Z</dcterms:modified>
</cp:coreProperties>
</file>