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8" r:id="rId4"/>
    <p:sldId id="349" r:id="rId5"/>
    <p:sldId id="350" r:id="rId6"/>
    <p:sldId id="307" r:id="rId7"/>
    <p:sldId id="308" r:id="rId8"/>
    <p:sldId id="312" r:id="rId9"/>
    <p:sldId id="318" r:id="rId10"/>
    <p:sldId id="351" r:id="rId11"/>
    <p:sldId id="352" r:id="rId12"/>
    <p:sldId id="353" r:id="rId13"/>
    <p:sldId id="355" r:id="rId14"/>
    <p:sldId id="354" r:id="rId15"/>
    <p:sldId id="316" r:id="rId16"/>
    <p:sldId id="356" r:id="rId17"/>
    <p:sldId id="357" r:id="rId18"/>
    <p:sldId id="358" r:id="rId19"/>
    <p:sldId id="359" r:id="rId20"/>
    <p:sldId id="360" r:id="rId21"/>
    <p:sldId id="362" r:id="rId22"/>
    <p:sldId id="361" r:id="rId23"/>
    <p:sldId id="363" r:id="rId24"/>
    <p:sldId id="364" r:id="rId25"/>
    <p:sldId id="365" r:id="rId26"/>
    <p:sldId id="329" r:id="rId27"/>
    <p:sldId id="366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82" y="-9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52387" y="1969982"/>
            <a:ext cx="7667470" cy="1730829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PEDOMAN TATA NASKAH DINAS 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ELETRONIK </a:t>
            </a:r>
            <a:endParaRPr lang="en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20B0606020202050201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3CE7D33-36E7-4666-9F7A-B3B94E0F80FF}"/>
              </a:ext>
            </a:extLst>
          </p:cNvPr>
          <p:cNvGrpSpPr/>
          <p:nvPr/>
        </p:nvGrpSpPr>
        <p:grpSpPr>
          <a:xfrm>
            <a:off x="609986" y="1310798"/>
            <a:ext cx="4194564" cy="3291816"/>
            <a:chOff x="668085" y="2077401"/>
            <a:chExt cx="4701308" cy="368949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Freeform: Shape 84">
              <a:extLst>
                <a:ext uri="{FF2B5EF4-FFF2-40B4-BE49-F238E27FC236}">
                  <a16:creationId xmlns:a16="http://schemas.microsoft.com/office/drawing/2014/main" xmlns="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xmlns="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xmlns="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xmlns="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xmlns="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xmlns="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xmlns="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xmlns="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xmlns="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7">
                  <a:extLst>
                    <a:ext uri="{FF2B5EF4-FFF2-40B4-BE49-F238E27FC236}">
                      <a16:creationId xmlns:a16="http://schemas.microsoft.com/office/drawing/2014/main" xmlns="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28">
                  <a:extLst>
                    <a:ext uri="{FF2B5EF4-FFF2-40B4-BE49-F238E27FC236}">
                      <a16:creationId xmlns:a16="http://schemas.microsoft.com/office/drawing/2014/main" xmlns="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6" name="Freeform: Shape 86">
              <a:extLst>
                <a:ext uri="{FF2B5EF4-FFF2-40B4-BE49-F238E27FC236}">
                  <a16:creationId xmlns:a16="http://schemas.microsoft.com/office/drawing/2014/main" xmlns="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7">
              <a:extLst>
                <a:ext uri="{FF2B5EF4-FFF2-40B4-BE49-F238E27FC236}">
                  <a16:creationId xmlns:a16="http://schemas.microsoft.com/office/drawing/2014/main" xmlns="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88">
              <a:extLst>
                <a:ext uri="{FF2B5EF4-FFF2-40B4-BE49-F238E27FC236}">
                  <a16:creationId xmlns:a16="http://schemas.microsoft.com/office/drawing/2014/main" xmlns="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9">
              <a:extLst>
                <a:ext uri="{FF2B5EF4-FFF2-40B4-BE49-F238E27FC236}">
                  <a16:creationId xmlns:a16="http://schemas.microsoft.com/office/drawing/2014/main" xmlns="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0">
              <a:extLst>
                <a:ext uri="{FF2B5EF4-FFF2-40B4-BE49-F238E27FC236}">
                  <a16:creationId xmlns:a16="http://schemas.microsoft.com/office/drawing/2014/main" xmlns="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1280" y="217406"/>
            <a:ext cx="1199062" cy="15614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57800" y="4161988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" dirty="0" err="1" smtClean="0">
                <a:latin typeface="Bebas Neue" panose="020B0606020202050201" pitchFamily="34" charset="0"/>
              </a:rPr>
              <a:t>Peraturan</a:t>
            </a:r>
            <a:r>
              <a:rPr lang="en-US" sz="2800" b="1" spc="60" dirty="0" smtClean="0">
                <a:latin typeface="Bebas Neue" panose="020B0606020202050201" pitchFamily="34" charset="0"/>
              </a:rPr>
              <a:t> </a:t>
            </a:r>
            <a:r>
              <a:rPr lang="en-US" sz="2800" b="1" spc="60" dirty="0" err="1" smtClean="0">
                <a:latin typeface="Bebas Neue" panose="020B0606020202050201" pitchFamily="34" charset="0"/>
              </a:rPr>
              <a:t>Walikota</a:t>
            </a:r>
            <a:r>
              <a:rPr lang="en-US" sz="2800" b="1" spc="60" dirty="0" smtClean="0">
                <a:latin typeface="Bebas Neue" panose="020B0606020202050201" pitchFamily="34" charset="0"/>
              </a:rPr>
              <a:t> </a:t>
            </a:r>
            <a:r>
              <a:rPr lang="en-US" sz="2800" b="1" spc="60" dirty="0" err="1" smtClean="0">
                <a:latin typeface="Bebas Neue" panose="020B0606020202050201" pitchFamily="34" charset="0"/>
              </a:rPr>
              <a:t>Nomor</a:t>
            </a:r>
            <a:r>
              <a:rPr lang="en-US" sz="2800" b="1" spc="60" dirty="0" smtClean="0">
                <a:latin typeface="Bebas Neue" panose="020B0606020202050201" pitchFamily="34" charset="0"/>
              </a:rPr>
              <a:t> 31 </a:t>
            </a:r>
            <a:r>
              <a:rPr lang="en-US" sz="2800" b="1" spc="60" dirty="0" err="1" smtClean="0">
                <a:latin typeface="Bebas Neue" panose="020B0606020202050201" pitchFamily="34" charset="0"/>
              </a:rPr>
              <a:t>Tahun</a:t>
            </a:r>
            <a:r>
              <a:rPr lang="en-US" sz="2800" b="1" spc="60" dirty="0" smtClean="0">
                <a:latin typeface="Bebas Neue" panose="020B0606020202050201" pitchFamily="34" charset="0"/>
              </a:rPr>
              <a:t> 2020</a:t>
            </a:r>
            <a:endParaRPr lang="en-ID" sz="2800" b="1" spc="60" dirty="0">
              <a:latin typeface="Bebas Neue" panose="020B0606020202050201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9057" y="5621601"/>
            <a:ext cx="5936087" cy="424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ebas Neue" panose="020B0606020202050201" pitchFamily="34" charset="0"/>
              </a:rPr>
              <a:t>DINAS ARSIP DAN </a:t>
            </a:r>
            <a:r>
              <a:rPr lang="en-US" sz="2800" dirty="0" err="1" smtClean="0">
                <a:solidFill>
                  <a:schemeClr val="tx1"/>
                </a:solidFill>
                <a:latin typeface="Bebas Neue" panose="020B0606020202050201" pitchFamily="34" charset="0"/>
              </a:rPr>
              <a:t>PERPuSTAKAAN</a:t>
            </a:r>
            <a:r>
              <a:rPr lang="en-US" sz="2800" dirty="0" smtClean="0">
                <a:solidFill>
                  <a:schemeClr val="tx1"/>
                </a:solidFill>
                <a:latin typeface="Bebas Neue" panose="020B0606020202050201" pitchFamily="34" charset="0"/>
              </a:rPr>
              <a:t> KOTA SEMARANG</a:t>
            </a:r>
            <a:endParaRPr lang="en-ID" sz="2800" dirty="0">
              <a:solidFill>
                <a:schemeClr val="tx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3295" y="217406"/>
            <a:ext cx="4559718" cy="143541"/>
            <a:chOff x="493295" y="217406"/>
            <a:chExt cx="4559718" cy="143541"/>
          </a:xfrm>
        </p:grpSpPr>
        <p:sp>
          <p:nvSpPr>
            <p:cNvPr id="42" name="Rectangle 41"/>
            <p:cNvSpPr/>
            <p:nvPr/>
          </p:nvSpPr>
          <p:spPr>
            <a:xfrm>
              <a:off x="493295" y="217406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92325" y="217406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6" name="Group 45"/>
          <p:cNvGrpSpPr/>
          <p:nvPr/>
        </p:nvGrpSpPr>
        <p:grpSpPr>
          <a:xfrm rot="10800000">
            <a:off x="7118684" y="6421690"/>
            <a:ext cx="4559718" cy="143541"/>
            <a:chOff x="493295" y="217406"/>
            <a:chExt cx="4559718" cy="143541"/>
          </a:xfrm>
        </p:grpSpPr>
        <p:sp>
          <p:nvSpPr>
            <p:cNvPr id="47" name="Rectangle 46"/>
            <p:cNvSpPr/>
            <p:nvPr/>
          </p:nvSpPr>
          <p:spPr>
            <a:xfrm>
              <a:off x="493295" y="217406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92325" y="217406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22952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99" y="1422400"/>
            <a:ext cx="8064093" cy="38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59200" y="365125"/>
            <a:ext cx="84328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Bebas Neue" panose="020B0606020202050201" pitchFamily="34" charset="0"/>
              </a:rPr>
              <a:t>TAMPILAN DASHBOARD E-SURAT</a:t>
            </a:r>
            <a:endParaRPr lang="en-ID" sz="6000" b="1" dirty="0">
              <a:latin typeface="Bebas Neue" panose="020B06060202020502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00" y="584200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ebas Neue" panose="020B0606020202050201" pitchFamily="34" charset="0"/>
              </a:rPr>
              <a:t>DASHBOARD </a:t>
            </a:r>
            <a:endParaRPr lang="en-ID" sz="2800" b="1" dirty="0">
              <a:latin typeface="Bebas Neue" panose="020B060602020205020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" y="1422400"/>
            <a:ext cx="2882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en-US" dirty="0" err="1" smtClean="0"/>
              <a:t>Tampilan</a:t>
            </a:r>
            <a:r>
              <a:rPr lang="en-US" dirty="0" smtClean="0"/>
              <a:t> Dashboard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ditemui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i="1" dirty="0" smtClean="0"/>
              <a:t>login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E-Surat.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agenda,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keluarserta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terdaftar</a:t>
            </a:r>
            <a:r>
              <a:rPr lang="en-US" dirty="0" smtClean="0"/>
              <a:t> di </a:t>
            </a:r>
            <a:r>
              <a:rPr lang="en-US" dirty="0" err="1" smtClean="0"/>
              <a:t>aplikasi</a:t>
            </a:r>
            <a:r>
              <a:rPr lang="en-US" dirty="0" smtClean="0"/>
              <a:t> E-Surat 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50" y="4070350"/>
            <a:ext cx="647700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13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15" name="Rectangle 14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5891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500" y="60960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ADMIN OPD / DINAS </a:t>
            </a:r>
            <a:endParaRPr lang="en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3644900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AGENDARIS OPD / DINAS </a:t>
            </a:r>
            <a:endParaRPr lang="en-ID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2C69CFCB-9E7C-4397-B889-EB3BECE27AC3}"/>
              </a:ext>
            </a:extLst>
          </p:cNvPr>
          <p:cNvCxnSpPr>
            <a:cxnSpLocks/>
          </p:cNvCxnSpPr>
          <p:nvPr/>
        </p:nvCxnSpPr>
        <p:spPr>
          <a:xfrm>
            <a:off x="3814508" y="609600"/>
            <a:ext cx="0" cy="30353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5">
            <a:extLst>
              <a:ext uri="{FF2B5EF4-FFF2-40B4-BE49-F238E27FC236}">
                <a16:creationId xmlns:a16="http://schemas.microsoft.com/office/drawing/2014/main" xmlns="" id="{2C69CFCB-9E7C-4397-B889-EB3BECE27AC3}"/>
              </a:ext>
            </a:extLst>
          </p:cNvPr>
          <p:cNvCxnSpPr>
            <a:cxnSpLocks/>
          </p:cNvCxnSpPr>
          <p:nvPr/>
        </p:nvCxnSpPr>
        <p:spPr>
          <a:xfrm>
            <a:off x="4055808" y="3441700"/>
            <a:ext cx="0" cy="30353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147177" y="794266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08602" y="609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</a:t>
            </a:r>
            <a:endParaRPr lang="en-ID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32477" y="501878"/>
            <a:ext cx="565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/>
              <a:t>Bertugas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selalu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pengecekan</a:t>
            </a:r>
            <a:r>
              <a:rPr lang="en-US" sz="1600" dirty="0" smtClean="0"/>
              <a:t> </a:t>
            </a:r>
            <a:r>
              <a:rPr lang="en-US" sz="1600" dirty="0" err="1" smtClean="0"/>
              <a:t>rutin</a:t>
            </a:r>
            <a:r>
              <a:rPr lang="en-US" sz="1600" dirty="0" smtClean="0"/>
              <a:t> minimal </a:t>
            </a:r>
          </a:p>
          <a:p>
            <a:pPr algn="just"/>
            <a:r>
              <a:rPr lang="en-US" sz="1600" dirty="0" smtClean="0"/>
              <a:t>2x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sehari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 Surat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endParaRPr lang="en-ID" sz="1600" dirty="0"/>
          </a:p>
        </p:txBody>
      </p:sp>
      <p:sp>
        <p:nvSpPr>
          <p:cNvPr id="14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147177" y="1672710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08602" y="14880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02</a:t>
            </a:r>
            <a:endParaRPr lang="en-ID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32477" y="1304925"/>
            <a:ext cx="6054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err="1"/>
              <a:t>Menginput</a:t>
            </a:r>
            <a:r>
              <a:rPr lang="en-US" sz="1400" dirty="0"/>
              <a:t> Data </a:t>
            </a:r>
            <a:r>
              <a:rPr lang="en-US" sz="1400" dirty="0" err="1"/>
              <a:t>Pegawai</a:t>
            </a:r>
            <a:r>
              <a:rPr lang="en-US" sz="1400" dirty="0"/>
              <a:t> yang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Daerah</a:t>
            </a:r>
          </a:p>
          <a:p>
            <a:pPr algn="just"/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Jabatan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Golongannya</a:t>
            </a:r>
            <a:r>
              <a:rPr lang="en-US" sz="1400" dirty="0"/>
              <a:t> agar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 err="1"/>
              <a:t>Aplikasi</a:t>
            </a:r>
            <a:r>
              <a:rPr lang="en-US" sz="1400" dirty="0"/>
              <a:t> E-Surat</a:t>
            </a:r>
            <a:endParaRPr lang="en-ID" sz="1400" dirty="0"/>
          </a:p>
        </p:txBody>
      </p:sp>
      <p:sp>
        <p:nvSpPr>
          <p:cNvPr id="17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147177" y="2569319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608602" y="2384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03</a:t>
            </a:r>
            <a:endParaRPr lang="en-ID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71479" y="2307709"/>
            <a:ext cx="671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err="1" smtClean="0"/>
              <a:t>Menginput</a:t>
            </a:r>
            <a:r>
              <a:rPr lang="en-US" sz="1400" dirty="0" smtClean="0"/>
              <a:t> Data Master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lain : </a:t>
            </a:r>
            <a:r>
              <a:rPr lang="en-US" sz="1400" dirty="0" err="1" smtClean="0"/>
              <a:t>daftar</a:t>
            </a:r>
            <a:r>
              <a:rPr lang="en-US" sz="1400" dirty="0" smtClean="0"/>
              <a:t> SKPD, </a:t>
            </a:r>
            <a:r>
              <a:rPr lang="en-US" sz="1400" dirty="0" err="1" smtClean="0"/>
              <a:t>daftar</a:t>
            </a:r>
            <a:r>
              <a:rPr lang="en-US" sz="1400" dirty="0" smtClean="0"/>
              <a:t> Unit </a:t>
            </a:r>
            <a:r>
              <a:rPr lang="en-US" sz="1400" dirty="0" err="1" smtClean="0"/>
              <a:t>Kerja</a:t>
            </a:r>
            <a:r>
              <a:rPr lang="en-US" sz="1400" dirty="0" smtClean="0"/>
              <a:t>, </a:t>
            </a:r>
            <a:r>
              <a:rPr lang="en-US" sz="1400" dirty="0" err="1" smtClean="0"/>
              <a:t>daftar</a:t>
            </a:r>
            <a:r>
              <a:rPr lang="en-US" sz="1400" dirty="0" smtClean="0"/>
              <a:t> </a:t>
            </a:r>
            <a:r>
              <a:rPr lang="en-US" sz="1400" dirty="0" err="1" smtClean="0"/>
              <a:t>Jabatan</a:t>
            </a:r>
            <a:endParaRPr lang="en-US" sz="1400" dirty="0" smtClean="0"/>
          </a:p>
          <a:p>
            <a:pPr algn="just"/>
            <a:r>
              <a:rPr lang="en-US" sz="1400" dirty="0" err="1" smtClean="0"/>
              <a:t>Daftar</a:t>
            </a:r>
            <a:r>
              <a:rPr lang="en-US" sz="1400" dirty="0" smtClean="0"/>
              <a:t> </a:t>
            </a:r>
            <a:r>
              <a:rPr lang="en-US" sz="1400" dirty="0" err="1" smtClean="0"/>
              <a:t>Pangkat</a:t>
            </a:r>
            <a:r>
              <a:rPr lang="en-US" sz="1400" dirty="0" smtClean="0"/>
              <a:t> / </a:t>
            </a:r>
            <a:r>
              <a:rPr lang="en-US" sz="1400" dirty="0" err="1" smtClean="0"/>
              <a:t>Golongan</a:t>
            </a:r>
            <a:r>
              <a:rPr lang="en-US" sz="1400" dirty="0" smtClean="0"/>
              <a:t> </a:t>
            </a:r>
            <a:r>
              <a:rPr lang="en-US" sz="1400" dirty="0" err="1" smtClean="0"/>
              <a:t>dll</a:t>
            </a:r>
            <a:r>
              <a:rPr lang="en-US" sz="1400" dirty="0" smtClean="0"/>
              <a:t> </a:t>
            </a:r>
            <a:endParaRPr lang="en-ID" sz="1400" dirty="0"/>
          </a:p>
        </p:txBody>
      </p:sp>
      <p:sp>
        <p:nvSpPr>
          <p:cNvPr id="23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588323" y="3644900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049748" y="3460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</a:t>
            </a:r>
            <a:endParaRPr lang="en-ID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90894" y="3352511"/>
            <a:ext cx="6071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/>
              <a:t>Memiliki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mendistribusikan</a:t>
            </a:r>
            <a:r>
              <a:rPr lang="en-US" sz="1600" dirty="0" smtClean="0"/>
              <a:t> Surat </a:t>
            </a: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</a:p>
          <a:p>
            <a:pPr algn="just"/>
            <a:r>
              <a:rPr lang="en-US" sz="1600" dirty="0" err="1" smtClean="0"/>
              <a:t>Kepala</a:t>
            </a:r>
            <a:r>
              <a:rPr lang="en-US" sz="1600" dirty="0" smtClean="0"/>
              <a:t> </a:t>
            </a:r>
            <a:r>
              <a:rPr lang="en-US" sz="1600" dirty="0" err="1" smtClean="0"/>
              <a:t>Dinas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,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pendisposisian</a:t>
            </a:r>
            <a:r>
              <a:rPr lang="en-US" sz="1600" dirty="0" smtClean="0"/>
              <a:t> Surat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Pejabat</a:t>
            </a:r>
            <a:endParaRPr lang="en-US" sz="1600" dirty="0"/>
          </a:p>
          <a:p>
            <a:pPr algn="just"/>
            <a:r>
              <a:rPr lang="en-US" sz="1600" dirty="0" smtClean="0"/>
              <a:t>Yang </a:t>
            </a:r>
            <a:r>
              <a:rPr lang="en-US" sz="1600" dirty="0" err="1" smtClean="0"/>
              <a:t>berwenang</a:t>
            </a:r>
            <a:endParaRPr lang="en-ID" sz="1600" dirty="0"/>
          </a:p>
        </p:txBody>
      </p:sp>
      <p:sp>
        <p:nvSpPr>
          <p:cNvPr id="26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588323" y="4583619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49748" y="4398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02</a:t>
            </a:r>
            <a:endParaRPr lang="en-ID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90894" y="4245639"/>
            <a:ext cx="5838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/>
              <a:t>Bertugas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mengirimkan</a:t>
            </a:r>
            <a:r>
              <a:rPr lang="en-US" sz="1600" dirty="0" smtClean="0"/>
              <a:t> </a:t>
            </a:r>
            <a:r>
              <a:rPr lang="en-US" sz="1600" dirty="0" err="1" smtClean="0"/>
              <a:t>persetujuan</a:t>
            </a:r>
            <a:r>
              <a:rPr lang="en-US" sz="1600" dirty="0" smtClean="0"/>
              <a:t> TTE TNDE, </a:t>
            </a:r>
          </a:p>
          <a:p>
            <a:pPr algn="just"/>
            <a:r>
              <a:rPr lang="en-US" sz="1600" dirty="0" err="1" smtClean="0"/>
              <a:t>Notulen</a:t>
            </a:r>
            <a:r>
              <a:rPr lang="en-US" sz="1600" dirty="0" smtClean="0"/>
              <a:t> </a:t>
            </a:r>
            <a:r>
              <a:rPr lang="en-US" sz="1600" dirty="0" err="1" smtClean="0"/>
              <a:t>Rapat</a:t>
            </a:r>
            <a:r>
              <a:rPr lang="en-US" sz="1600" dirty="0" smtClean="0"/>
              <a:t>, Agenda Surat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menginput</a:t>
            </a:r>
            <a:r>
              <a:rPr lang="en-US" sz="1600" dirty="0" smtClean="0"/>
              <a:t> agenda </a:t>
            </a:r>
            <a:r>
              <a:rPr lang="en-US" sz="1600" dirty="0" err="1" smtClean="0"/>
              <a:t>kegiatan</a:t>
            </a:r>
            <a:endParaRPr lang="en-US" sz="1600" dirty="0" smtClean="0"/>
          </a:p>
          <a:p>
            <a:pPr algn="just"/>
            <a:r>
              <a:rPr lang="en-US" sz="1600" dirty="0" smtClean="0"/>
              <a:t>OPD </a:t>
            </a:r>
            <a:endParaRPr lang="en-ID" sz="1600" dirty="0"/>
          </a:p>
        </p:txBody>
      </p:sp>
      <p:sp>
        <p:nvSpPr>
          <p:cNvPr id="29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4588323" y="5555169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049748" y="53705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03</a:t>
            </a:r>
            <a:endParaRPr lang="en-ID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90894" y="5262781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/>
              <a:t>Bertugas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mengajukan</a:t>
            </a:r>
            <a:r>
              <a:rPr lang="en-US" sz="1600" dirty="0" smtClean="0"/>
              <a:t> </a:t>
            </a:r>
            <a:r>
              <a:rPr lang="en-US" sz="1600" dirty="0" err="1" smtClean="0"/>
              <a:t>nomor</a:t>
            </a:r>
            <a:r>
              <a:rPr lang="en-US" sz="1600" dirty="0" smtClean="0"/>
              <a:t>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</a:t>
            </a:r>
            <a:r>
              <a:rPr lang="en-US" sz="1600" dirty="0" smtClean="0"/>
              <a:t> di </a:t>
            </a:r>
            <a:r>
              <a:rPr lang="en-US" sz="1600" dirty="0" err="1" smtClean="0"/>
              <a:t>tanda</a:t>
            </a:r>
            <a:r>
              <a:rPr lang="en-US" sz="1600" dirty="0" smtClean="0"/>
              <a:t> </a:t>
            </a:r>
            <a:r>
              <a:rPr lang="en-US" sz="1600" dirty="0" err="1" smtClean="0"/>
              <a:t>tangani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Kepala</a:t>
            </a:r>
            <a:r>
              <a:rPr lang="en-US" sz="1600" dirty="0" smtClean="0"/>
              <a:t> </a:t>
            </a:r>
            <a:r>
              <a:rPr lang="en-US" sz="1600" dirty="0" err="1" smtClean="0"/>
              <a:t>Dinas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di </a:t>
            </a:r>
            <a:r>
              <a:rPr lang="en-US" sz="1600" dirty="0" err="1" smtClean="0"/>
              <a:t>distribusikan</a:t>
            </a:r>
            <a:r>
              <a:rPr lang="en-US" sz="1600" dirty="0" smtClean="0"/>
              <a:t> </a:t>
            </a:r>
            <a:r>
              <a:rPr lang="en-US" sz="1600" dirty="0" err="1" smtClean="0"/>
              <a:t>antar</a:t>
            </a:r>
            <a:r>
              <a:rPr lang="en-US" sz="1600" dirty="0" smtClean="0"/>
              <a:t> OPD</a:t>
            </a:r>
            <a:endParaRPr lang="en-ID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37" name="Rectangle 36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4397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/>
      <p:bldP spid="12" grpId="0"/>
      <p:bldP spid="14" grpId="0" animBg="1"/>
      <p:bldP spid="15" grpId="0"/>
      <p:bldP spid="16" grpId="0"/>
      <p:bldP spid="17" grpId="0" animBg="1"/>
      <p:bldP spid="18" grpId="0"/>
      <p:bldP spid="19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6053"/>
          <a:stretch>
            <a:fillRect/>
          </a:stretch>
        </p:blipFill>
        <p:spPr bwMode="auto">
          <a:xfrm>
            <a:off x="1616075" y="1809750"/>
            <a:ext cx="89249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100" y="914400"/>
            <a:ext cx="920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ebas Neue" panose="020B0606020202050201" pitchFamily="34" charset="0"/>
              </a:rPr>
              <a:t>PENAMBAHAN PENGGUNA E-SURAT</a:t>
            </a:r>
            <a:endParaRPr lang="en-ID" sz="2800" b="1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Surat </a:t>
            </a:r>
            <a:r>
              <a:rPr lang="en-US" dirty="0" err="1" smtClean="0">
                <a:latin typeface="Bebas Neue" panose="020B0606020202050201" pitchFamily="34" charset="0"/>
              </a:rPr>
              <a:t>masuk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1093924"/>
            <a:ext cx="11061699" cy="519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Surat </a:t>
            </a:r>
            <a:r>
              <a:rPr lang="en-US" dirty="0" err="1" smtClean="0">
                <a:latin typeface="Bebas Neue" panose="020B0606020202050201" pitchFamily="34" charset="0"/>
              </a:rPr>
              <a:t>masuk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118490"/>
            <a:ext cx="11425238" cy="52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Surat </a:t>
            </a:r>
            <a:r>
              <a:rPr lang="en-US" dirty="0" err="1" smtClean="0">
                <a:latin typeface="Bebas Neue" panose="020B0606020202050201" pitchFamily="34" charset="0"/>
              </a:rPr>
              <a:t>Keluar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1320800"/>
            <a:ext cx="9985801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4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Surat </a:t>
            </a:r>
            <a:r>
              <a:rPr lang="en-US" dirty="0" err="1" smtClean="0">
                <a:latin typeface="Bebas Neue" panose="020B0606020202050201" pitchFamily="34" charset="0"/>
              </a:rPr>
              <a:t>keluar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terkirim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898525"/>
            <a:ext cx="108299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88" y="113952"/>
            <a:ext cx="11573197" cy="724247"/>
          </a:xfrm>
        </p:spPr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Surat </a:t>
            </a:r>
            <a:r>
              <a:rPr lang="en-US" dirty="0" err="1" smtClean="0">
                <a:latin typeface="Bebas Neue" panose="020B0606020202050201" pitchFamily="34" charset="0"/>
              </a:rPr>
              <a:t>Keluar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" y="673100"/>
            <a:ext cx="7897812" cy="40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70645"/>
            <a:ext cx="7042150" cy="35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1709"/>
            <a:ext cx="11573197" cy="724247"/>
          </a:xfrm>
        </p:spPr>
        <p:txBody>
          <a:bodyPr/>
          <a:lstStyle/>
          <a:p>
            <a:r>
              <a:rPr lang="en-US" dirty="0" err="1" smtClean="0">
                <a:latin typeface="Bebas Neue" panose="020B0606020202050201" pitchFamily="34" charset="0"/>
              </a:rPr>
              <a:t>Permohonan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Nomor</a:t>
            </a:r>
            <a:r>
              <a:rPr lang="en-US" dirty="0" smtClean="0">
                <a:latin typeface="Bebas Neue" panose="020B0606020202050201" pitchFamily="34" charset="0"/>
              </a:rPr>
              <a:t> Surat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413" y="3187700"/>
            <a:ext cx="711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Surat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e-</a:t>
            </a:r>
            <a:r>
              <a:rPr lang="en-US" dirty="0" err="1"/>
              <a:t>surat</a:t>
            </a:r>
            <a:r>
              <a:rPr lang="en-US" dirty="0"/>
              <a:t> 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Daerah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Daerah </a:t>
            </a:r>
            <a:r>
              <a:rPr lang="en-US" dirty="0" err="1"/>
              <a:t>terkait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mempercepat</a:t>
            </a:r>
            <a:r>
              <a:rPr lang="en-US" dirty="0"/>
              <a:t> proses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terkait</a:t>
            </a:r>
            <a:endParaRPr lang="en-ID" dirty="0"/>
          </a:p>
        </p:txBody>
      </p:sp>
      <p:grpSp>
        <p:nvGrpSpPr>
          <p:cNvPr id="6" name="Group 5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7" name="Rectangle 6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45001" y="5030926"/>
            <a:ext cx="7113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Setelah</a:t>
            </a:r>
            <a:r>
              <a:rPr lang="en-US" dirty="0" smtClean="0"/>
              <a:t> Surat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Surat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, Admin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agendarsi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ouput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submenu </a:t>
            </a:r>
            <a:r>
              <a:rPr lang="en-US" dirty="0" err="1" smtClean="0"/>
              <a:t>Nomor</a:t>
            </a:r>
            <a:r>
              <a:rPr lang="en-US" dirty="0" smtClean="0"/>
              <a:t> Surat </a:t>
            </a:r>
            <a:r>
              <a:rPr lang="en-US" dirty="0" err="1" smtClean="0"/>
              <a:t>Selesai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menu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Surat</a:t>
            </a:r>
            <a:endParaRPr lang="en-ID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8"/>
          <a:stretch/>
        </p:blipFill>
        <p:spPr bwMode="auto">
          <a:xfrm>
            <a:off x="633412" y="855663"/>
            <a:ext cx="109251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ebas Neue" panose="020B0606020202050201" pitchFamily="34" charset="0"/>
              </a:rPr>
              <a:t>Nomor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surat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selesai</a:t>
            </a:r>
            <a:endParaRPr lang="en-US" dirty="0">
              <a:latin typeface="Bebas Neue" panose="020B0606020202050201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6400"/>
            <a:ext cx="10934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6" name="Rectangle 5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287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b="1" dirty="0" smtClean="0">
                <a:latin typeface="Bebas Neue" panose="020B0606020202050201" pitchFamily="34" charset="0"/>
              </a:rPr>
              <a:t>NASKAH DINAS</a:t>
            </a:r>
            <a:endParaRPr lang="en-ID" sz="6600" b="1" dirty="0">
              <a:latin typeface="Bebas Neue" panose="020B0606020202050201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1455821"/>
            <a:ext cx="11550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 smtClean="0"/>
              <a:t>Naskah</a:t>
            </a:r>
            <a:r>
              <a:rPr lang="en-ID" sz="2400" dirty="0" smtClean="0"/>
              <a:t> </a:t>
            </a:r>
            <a:r>
              <a:rPr lang="en-ID" sz="2400" dirty="0" err="1" smtClean="0"/>
              <a:t>Dinas</a:t>
            </a:r>
            <a:r>
              <a:rPr lang="en-ID" sz="2400" dirty="0" smtClean="0"/>
              <a:t>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tertulis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alat</a:t>
            </a:r>
            <a:r>
              <a:rPr lang="en-ID" sz="2400" dirty="0"/>
              <a:t> </a:t>
            </a:r>
            <a:r>
              <a:rPr lang="en-ID" sz="2400" dirty="0" err="1" smtClean="0"/>
              <a:t>komunikasi</a:t>
            </a:r>
            <a:r>
              <a:rPr lang="en-ID" sz="2400" dirty="0" smtClean="0"/>
              <a:t> </a:t>
            </a:r>
            <a:r>
              <a:rPr lang="en-ID" sz="2400" dirty="0" err="1" smtClean="0"/>
              <a:t>kedinasan</a:t>
            </a:r>
            <a:r>
              <a:rPr lang="en-ID" sz="2400" dirty="0" smtClean="0"/>
              <a:t> </a:t>
            </a:r>
            <a:r>
              <a:rPr lang="en-ID" sz="2400" dirty="0"/>
              <a:t>yang </a:t>
            </a:r>
            <a:r>
              <a:rPr lang="en-ID" sz="2400" dirty="0" err="1"/>
              <a:t>dibuat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pejabat</a:t>
            </a:r>
            <a:r>
              <a:rPr lang="en-ID" sz="2400" dirty="0"/>
              <a:t> yang </a:t>
            </a:r>
            <a:r>
              <a:rPr lang="en-ID" sz="2400" dirty="0" err="1"/>
              <a:t>berwenang</a:t>
            </a:r>
            <a:r>
              <a:rPr lang="en-ID" sz="2400" dirty="0"/>
              <a:t> di </a:t>
            </a:r>
            <a:r>
              <a:rPr lang="en-ID" sz="2400" dirty="0" err="1" smtClean="0"/>
              <a:t>lingkungan</a:t>
            </a:r>
            <a:r>
              <a:rPr lang="en-ID" sz="2400" dirty="0" smtClean="0"/>
              <a:t> </a:t>
            </a:r>
            <a:r>
              <a:rPr lang="en-ID" sz="2400" dirty="0" err="1" smtClean="0"/>
              <a:t>Pemerintah</a:t>
            </a:r>
            <a:r>
              <a:rPr lang="en-ID" sz="2400" dirty="0" smtClean="0"/>
              <a:t> </a:t>
            </a:r>
            <a:r>
              <a:rPr lang="en-ID" sz="2400" dirty="0"/>
              <a:t>Kota Semarang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rangka</a:t>
            </a:r>
            <a:r>
              <a:rPr lang="en-ID" sz="2400" dirty="0"/>
              <a:t> </a:t>
            </a:r>
            <a:r>
              <a:rPr lang="en-ID" sz="2400" dirty="0" err="1"/>
              <a:t>penyelenggaraan</a:t>
            </a:r>
            <a:r>
              <a:rPr lang="en-ID" sz="2400" dirty="0"/>
              <a:t> </a:t>
            </a:r>
            <a:r>
              <a:rPr lang="en-ID" sz="2400" dirty="0" err="1" smtClean="0"/>
              <a:t>tugas</a:t>
            </a:r>
            <a:r>
              <a:rPr lang="en-ID" sz="2400" dirty="0" smtClean="0"/>
              <a:t> </a:t>
            </a:r>
            <a:r>
              <a:rPr lang="en-ID" sz="2400" dirty="0" err="1" smtClean="0"/>
              <a:t>pemerintahan</a:t>
            </a:r>
            <a:r>
              <a:rPr lang="en-ID" sz="2400" dirty="0" smtClean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 smtClean="0"/>
              <a:t>pembangunan</a:t>
            </a:r>
            <a:r>
              <a:rPr lang="en-ID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ID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 smtClean="0"/>
              <a:t>Naskah</a:t>
            </a:r>
            <a:r>
              <a:rPr lang="en-ID" sz="2400" dirty="0" smtClean="0"/>
              <a:t> </a:t>
            </a:r>
            <a:r>
              <a:rPr lang="en-ID" sz="2400" dirty="0" err="1"/>
              <a:t>Dinas</a:t>
            </a:r>
            <a:r>
              <a:rPr lang="en-ID" sz="2400" dirty="0"/>
              <a:t> </a:t>
            </a:r>
            <a:r>
              <a:rPr lang="en-ID" sz="2400" dirty="0" err="1"/>
              <a:t>Elektronik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infromasi</a:t>
            </a:r>
            <a:r>
              <a:rPr lang="en-ID" sz="2400" dirty="0"/>
              <a:t> yang </a:t>
            </a:r>
            <a:r>
              <a:rPr lang="en-ID" sz="2400" dirty="0" err="1"/>
              <a:t>terekam</a:t>
            </a:r>
            <a:r>
              <a:rPr lang="en-ID" sz="2400" dirty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media </a:t>
            </a:r>
            <a:r>
              <a:rPr lang="en-ID" sz="2400" dirty="0" err="1"/>
              <a:t>elektronik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alat</a:t>
            </a:r>
            <a:r>
              <a:rPr lang="en-ID" sz="2400" dirty="0"/>
              <a:t> </a:t>
            </a: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kedinasan</a:t>
            </a:r>
            <a:r>
              <a:rPr lang="en-ID" sz="2400" dirty="0"/>
              <a:t>, yang </a:t>
            </a:r>
            <a:r>
              <a:rPr lang="en-ID" sz="2400" dirty="0" err="1"/>
              <a:t>dibuat</a:t>
            </a:r>
            <a:r>
              <a:rPr lang="en-ID" sz="2400" dirty="0"/>
              <a:t> 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/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/>
              <a:t>diterima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pejabat</a:t>
            </a:r>
            <a:r>
              <a:rPr lang="en-ID" sz="2400" dirty="0"/>
              <a:t> yang </a:t>
            </a:r>
            <a:r>
              <a:rPr lang="en-ID" sz="2400" dirty="0" err="1"/>
              <a:t>berwenang</a:t>
            </a:r>
            <a:r>
              <a:rPr lang="en-ID" sz="2400" dirty="0"/>
              <a:t> di </a:t>
            </a:r>
            <a:r>
              <a:rPr lang="en-ID" sz="2400" dirty="0" err="1" smtClean="0"/>
              <a:t>lingkungan</a:t>
            </a:r>
            <a:r>
              <a:rPr lang="en-ID" sz="2400" dirty="0" smtClean="0"/>
              <a:t> </a:t>
            </a:r>
            <a:r>
              <a:rPr lang="en-ID" sz="2400" dirty="0" err="1" smtClean="0"/>
              <a:t>Pemerintah</a:t>
            </a:r>
            <a:r>
              <a:rPr lang="en-ID" sz="2400" dirty="0" smtClean="0"/>
              <a:t> </a:t>
            </a:r>
            <a:r>
              <a:rPr lang="en-ID" sz="2400" dirty="0"/>
              <a:t>Kota Semarang.</a:t>
            </a:r>
          </a:p>
          <a:p>
            <a:pPr algn="just">
              <a:lnSpc>
                <a:spcPct val="150000"/>
              </a:lnSpc>
            </a:pPr>
            <a:endParaRPr lang="en-ID" sz="2400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7118684" y="6421690"/>
            <a:ext cx="4559718" cy="143541"/>
            <a:chOff x="493295" y="217406"/>
            <a:chExt cx="4559718" cy="143541"/>
          </a:xfrm>
        </p:grpSpPr>
        <p:sp>
          <p:nvSpPr>
            <p:cNvPr id="5" name="Rectangle 4"/>
            <p:cNvSpPr/>
            <p:nvPr/>
          </p:nvSpPr>
          <p:spPr>
            <a:xfrm>
              <a:off x="493295" y="217406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2325" y="217406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00898" y="5024323"/>
            <a:ext cx="2377504" cy="1306277"/>
            <a:chOff x="1289679" y="5115616"/>
            <a:chExt cx="3108548" cy="17079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F910652-1ED7-4779-AADE-C6DB10809118}"/>
                </a:ext>
              </a:extLst>
            </p:cNvPr>
            <p:cNvGrpSpPr/>
            <p:nvPr/>
          </p:nvGrpSpPr>
          <p:grpSpPr>
            <a:xfrm>
              <a:off x="1289679" y="5115616"/>
              <a:ext cx="3108548" cy="1707936"/>
              <a:chOff x="-548507" y="477868"/>
              <a:chExt cx="11570449" cy="6357177"/>
            </a:xfrm>
          </p:grpSpPr>
          <p:sp>
            <p:nvSpPr>
              <p:cNvPr id="9" name="Freeform: Shape 36">
                <a:extLst>
                  <a:ext uri="{FF2B5EF4-FFF2-40B4-BE49-F238E27FC236}">
                    <a16:creationId xmlns:a16="http://schemas.microsoft.com/office/drawing/2014/main" xmlns="" id="{8AFB7055-9F5D-4A1B-A01D-531368649685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7">
                <a:extLst>
                  <a:ext uri="{FF2B5EF4-FFF2-40B4-BE49-F238E27FC236}">
                    <a16:creationId xmlns:a16="http://schemas.microsoft.com/office/drawing/2014/main" xmlns="" id="{99C6C1B3-47E0-4764-B0C3-13B7AB43E420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38">
                <a:extLst>
                  <a:ext uri="{FF2B5EF4-FFF2-40B4-BE49-F238E27FC236}">
                    <a16:creationId xmlns:a16="http://schemas.microsoft.com/office/drawing/2014/main" xmlns="" id="{6136AD7B-C6A3-4D0B-A90E-4BEE2F2E6E43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9">
                <a:extLst>
                  <a:ext uri="{FF2B5EF4-FFF2-40B4-BE49-F238E27FC236}">
                    <a16:creationId xmlns:a16="http://schemas.microsoft.com/office/drawing/2014/main" xmlns="" id="{C89504D8-97C1-4239-9311-19AEA996C05B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40">
                <a:extLst>
                  <a:ext uri="{FF2B5EF4-FFF2-40B4-BE49-F238E27FC236}">
                    <a16:creationId xmlns:a16="http://schemas.microsoft.com/office/drawing/2014/main" xmlns="" id="{8E2C9CF7-D331-4068-9F83-D439FA291463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4AD9902E-89CD-4FA8-B74F-D5E54E5D550A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9" name="Rectangle: Rounded Corners 46">
                  <a:extLst>
                    <a:ext uri="{FF2B5EF4-FFF2-40B4-BE49-F238E27FC236}">
                      <a16:creationId xmlns:a16="http://schemas.microsoft.com/office/drawing/2014/main" xmlns="" id="{134B4347-A7EF-4149-870C-77599D70F1C4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47">
                  <a:extLst>
                    <a:ext uri="{FF2B5EF4-FFF2-40B4-BE49-F238E27FC236}">
                      <a16:creationId xmlns:a16="http://schemas.microsoft.com/office/drawing/2014/main" xmlns="" id="{045138FE-BA73-4875-89A8-22BD6162D7D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CA7CEBB-B6B3-45A8-BF01-2D45FCD8F476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7" name="Rectangle: Rounded Corners 44">
                  <a:extLst>
                    <a:ext uri="{FF2B5EF4-FFF2-40B4-BE49-F238E27FC236}">
                      <a16:creationId xmlns:a16="http://schemas.microsoft.com/office/drawing/2014/main" xmlns="" id="{7027819E-7284-4FD6-9657-599110EF66EF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45">
                  <a:extLst>
                    <a:ext uri="{FF2B5EF4-FFF2-40B4-BE49-F238E27FC236}">
                      <a16:creationId xmlns:a16="http://schemas.microsoft.com/office/drawing/2014/main" xmlns="" id="{87A3C121-64B4-4A43-8344-DF3570FC99B1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Freeform: Shape 43">
                <a:extLst>
                  <a:ext uri="{FF2B5EF4-FFF2-40B4-BE49-F238E27FC236}">
                    <a16:creationId xmlns:a16="http://schemas.microsoft.com/office/drawing/2014/main" xmlns="" id="{C43C94EB-85E9-4938-A338-250FF0D8B79D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" name="Oval 44">
              <a:extLst>
                <a:ext uri="{FF2B5EF4-FFF2-40B4-BE49-F238E27FC236}">
                  <a16:creationId xmlns:a16="http://schemas.microsoft.com/office/drawing/2014/main" xmlns="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99964" y="5482401"/>
              <a:ext cx="718936" cy="856027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0905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Bebas Neue" panose="020B0606020202050201" pitchFamily="34" charset="0"/>
              </a:rPr>
              <a:t>Permohonan</a:t>
            </a:r>
            <a:r>
              <a:rPr lang="en-US" dirty="0">
                <a:latin typeface="Bebas Neue" panose="020B0606020202050201" pitchFamily="34" charset="0"/>
              </a:rPr>
              <a:t> </a:t>
            </a:r>
            <a:r>
              <a:rPr lang="en-US" dirty="0" err="1">
                <a:latin typeface="Bebas Neue" panose="020B0606020202050201" pitchFamily="34" charset="0"/>
              </a:rPr>
              <a:t>Nomor</a:t>
            </a:r>
            <a:r>
              <a:rPr lang="en-US" dirty="0">
                <a:latin typeface="Bebas Neue" panose="020B0606020202050201" pitchFamily="34" charset="0"/>
              </a:rPr>
              <a:t> Surat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52525"/>
            <a:ext cx="10839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5" name="Rectangle 4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81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1709"/>
            <a:ext cx="11573197" cy="724247"/>
          </a:xfrm>
        </p:spPr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TTE TNDE</a:t>
            </a:r>
            <a:endParaRPr lang="en-US" dirty="0">
              <a:latin typeface="Bebas Neue" panose="020B0606020202050201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7" name="Rectangle 6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62599"/>
            <a:ext cx="106108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1709"/>
            <a:ext cx="11573197" cy="724247"/>
          </a:xfrm>
        </p:spPr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TTE TNDE</a:t>
            </a:r>
            <a:endParaRPr lang="en-US" dirty="0">
              <a:latin typeface="Bebas Neue" panose="020B0606020202050201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7" name="Rectangle 6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03300"/>
            <a:ext cx="1059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" y="4559300"/>
            <a:ext cx="10758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Setting </a:t>
            </a:r>
            <a:r>
              <a:rPr lang="en-US" dirty="0" err="1" smtClean="0"/>
              <a:t>Pengajuan</a:t>
            </a:r>
            <a:r>
              <a:rPr lang="en-US" dirty="0" smtClean="0"/>
              <a:t> TNDE , </a:t>
            </a:r>
            <a:r>
              <a:rPr lang="en-US" dirty="0" err="1" smtClean="0"/>
              <a:t>merupakan</a:t>
            </a:r>
            <a:r>
              <a:rPr lang="en-US" dirty="0" smtClean="0"/>
              <a:t> Menu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TTE TNDE </a:t>
            </a:r>
            <a:r>
              <a:rPr lang="en-US" dirty="0" err="1" smtClean="0"/>
              <a:t>pada</a:t>
            </a:r>
            <a:r>
              <a:rPr lang="en-US" dirty="0" smtClean="0"/>
              <a:t> Surat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dikirimkan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OPD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mengisikan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,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TTE </a:t>
            </a:r>
            <a:r>
              <a:rPr lang="en-US" dirty="0" err="1" smtClean="0"/>
              <a:t>melalui</a:t>
            </a:r>
            <a:r>
              <a:rPr lang="en-US" dirty="0" smtClean="0"/>
              <a:t> option Offset X </a:t>
            </a:r>
            <a:r>
              <a:rPr lang="en-US" dirty="0" err="1" smtClean="0"/>
              <a:t>dan</a:t>
            </a:r>
            <a:r>
              <a:rPr lang="en-US" dirty="0" smtClean="0"/>
              <a:t> offset 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15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1709"/>
            <a:ext cx="11573197" cy="724247"/>
          </a:xfrm>
        </p:spPr>
        <p:txBody>
          <a:bodyPr/>
          <a:lstStyle/>
          <a:p>
            <a:r>
              <a:rPr lang="en-US" dirty="0" smtClean="0">
                <a:latin typeface="Bebas Neue" panose="020B0606020202050201" pitchFamily="34" charset="0"/>
              </a:rPr>
              <a:t>Menu </a:t>
            </a:r>
            <a:r>
              <a:rPr lang="en-US" dirty="0" err="1" smtClean="0">
                <a:latin typeface="Bebas Neue" panose="020B0606020202050201" pitchFamily="34" charset="0"/>
              </a:rPr>
              <a:t>notulen</a:t>
            </a:r>
            <a:r>
              <a:rPr lang="en-US" dirty="0" smtClean="0">
                <a:latin typeface="Bebas Neue" panose="020B0606020202050201" pitchFamily="34" charset="0"/>
              </a:rPr>
              <a:t> </a:t>
            </a:r>
            <a:r>
              <a:rPr lang="en-US" dirty="0" err="1" smtClean="0">
                <a:latin typeface="Bebas Neue" panose="020B0606020202050201" pitchFamily="34" charset="0"/>
              </a:rPr>
              <a:t>rapat</a:t>
            </a:r>
            <a:endParaRPr lang="en-US" dirty="0">
              <a:latin typeface="Bebas Neue" panose="020B0606020202050201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7" name="Rectangle 6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38524"/>
            <a:ext cx="10560050" cy="544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900" y="36576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notulen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Daerah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45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0402"/>
          <a:stretch>
            <a:fillRect/>
          </a:stretch>
        </p:blipFill>
        <p:spPr>
          <a:xfrm>
            <a:off x="0" y="38956"/>
            <a:ext cx="10203255" cy="6819044"/>
          </a:xfrm>
        </p:spPr>
      </p:pic>
      <p:sp>
        <p:nvSpPr>
          <p:cNvPr id="2" name="Oval 91">
            <a:extLst>
              <a:ext uri="{FF2B5EF4-FFF2-40B4-BE49-F238E27FC236}">
                <a16:creationId xmlns:a16="http://schemas.microsoft.com/office/drawing/2014/main" xmlns="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xmlns="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844817-2049-4408-9456-766D83233D4F}"/>
              </a:ext>
            </a:extLst>
          </p:cNvPr>
          <p:cNvSpPr txBox="1"/>
          <p:nvPr/>
        </p:nvSpPr>
        <p:spPr>
          <a:xfrm flipH="1">
            <a:off x="6843991" y="1483720"/>
            <a:ext cx="2983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Pengingat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tercatat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Surat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0BBD6F-1E52-4AFD-A2B4-C65CF11D30C0}"/>
              </a:ext>
            </a:extLst>
          </p:cNvPr>
          <p:cNvSpPr txBox="1"/>
          <p:nvPr/>
        </p:nvSpPr>
        <p:spPr>
          <a:xfrm flipH="1">
            <a:off x="7558436" y="2343141"/>
            <a:ext cx="298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Mempermudah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Agendaris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Memberitahukan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ditunjuk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Agenda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OPD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xmlns="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xmlns="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xmlns="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6FAEC6-BC91-4C41-8355-C68C29BE1469}"/>
              </a:ext>
            </a:extLst>
          </p:cNvPr>
          <p:cNvSpPr txBox="1"/>
          <p:nvPr/>
        </p:nvSpPr>
        <p:spPr>
          <a:xfrm flipH="1">
            <a:off x="6199870" y="600059"/>
            <a:ext cx="298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Mencatat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Agenda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OPD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Tertentu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xmlns="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xmlns="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2D84BB-157C-456B-A9AE-D5FE416946E3}"/>
              </a:ext>
            </a:extLst>
          </p:cNvPr>
          <p:cNvSpPr txBox="1"/>
          <p:nvPr/>
        </p:nvSpPr>
        <p:spPr>
          <a:xfrm flipH="1">
            <a:off x="8266055" y="3537848"/>
            <a:ext cx="298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Organisasi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Terorganisir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rapi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973855-65CF-4F7F-97CD-88CCF5C55363}"/>
              </a:ext>
            </a:extLst>
          </p:cNvPr>
          <p:cNvSpPr txBox="1"/>
          <p:nvPr/>
        </p:nvSpPr>
        <p:spPr>
          <a:xfrm>
            <a:off x="6956569" y="4967861"/>
            <a:ext cx="47521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KALENDAR KEGIATAN</a:t>
            </a:r>
          </a:p>
          <a:p>
            <a:pPr algn="r"/>
            <a:r>
              <a:rPr lang="en-GB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ORGANISASI PERANGKAT DAERAH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7" y="1877354"/>
            <a:ext cx="4308862" cy="41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8" grpId="0"/>
      <p:bldP spid="12" grpId="0" animBg="1"/>
      <p:bldP spid="14" grpId="0"/>
      <p:bldP spid="17" grpId="0" animBg="1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Bebas Neue" panose="020B0606020202050201" pitchFamily="34" charset="0"/>
              </a:rPr>
              <a:t>AGENDA SURAT MASUK &amp; KELUAR</a:t>
            </a:r>
            <a:endParaRPr lang="en-ID" b="1" dirty="0">
              <a:latin typeface="Bebas Neue" panose="020B0606020202050201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0" y="984002"/>
            <a:ext cx="7408040" cy="2396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80" y="2685055"/>
            <a:ext cx="7704976" cy="3893545"/>
          </a:xfrm>
          <a:prstGeom prst="rect">
            <a:avLst/>
          </a:prstGeom>
        </p:spPr>
      </p:pic>
      <p:sp>
        <p:nvSpPr>
          <p:cNvPr id="7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>
            <a:off x="7781917" y="2182171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9">
            <a:extLst>
              <a:ext uri="{FF2B5EF4-FFF2-40B4-BE49-F238E27FC236}">
                <a16:creationId xmlns:a16="http://schemas.microsoft.com/office/drawing/2014/main" xmlns="" id="{8657BB3C-CDA7-4B47-B8C1-ED7B2F9690E3}"/>
              </a:ext>
            </a:extLst>
          </p:cNvPr>
          <p:cNvSpPr/>
          <p:nvPr/>
        </p:nvSpPr>
        <p:spPr>
          <a:xfrm flipH="1">
            <a:off x="3989980" y="4631827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187568" y="1997505"/>
            <a:ext cx="223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Surat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endParaRPr lang="en-ID" dirty="0"/>
          </a:p>
        </p:txBody>
      </p:sp>
      <p:sp>
        <p:nvSpPr>
          <p:cNvPr id="11" name="TextBox 10"/>
          <p:cNvSpPr txBox="1"/>
          <p:nvPr/>
        </p:nvSpPr>
        <p:spPr>
          <a:xfrm>
            <a:off x="504060" y="4031662"/>
            <a:ext cx="31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Daftar</a:t>
            </a:r>
            <a:r>
              <a:rPr lang="en-US" dirty="0" smtClean="0"/>
              <a:t> Surat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OPD </a:t>
            </a:r>
            <a:r>
              <a:rPr lang="en-US" dirty="0" err="1" smtClean="0"/>
              <a:t>terkait</a:t>
            </a:r>
            <a:r>
              <a:rPr lang="en-US" dirty="0" smtClean="0"/>
              <a:t> yang </a:t>
            </a:r>
            <a:r>
              <a:rPr lang="en-US" dirty="0" err="1" smtClean="0"/>
              <a:t>terkirim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OPD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pencatata</a:t>
            </a:r>
            <a:r>
              <a:rPr lang="en-US" dirty="0" smtClean="0"/>
              <a:t> Surat </a:t>
            </a:r>
            <a:r>
              <a:rPr lang="en-US" dirty="0" err="1" smtClean="0"/>
              <a:t>Keluar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41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B50BDA-9DD3-47E4-8852-4E61CF2A00B0}"/>
              </a:ext>
            </a:extLst>
          </p:cNvPr>
          <p:cNvSpPr/>
          <p:nvPr/>
        </p:nvSpPr>
        <p:spPr>
          <a:xfrm>
            <a:off x="-12700" y="4320923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4F188E-C654-4B5C-ABF1-DB0BEABF2171}"/>
              </a:ext>
            </a:extLst>
          </p:cNvPr>
          <p:cNvSpPr/>
          <p:nvPr/>
        </p:nvSpPr>
        <p:spPr>
          <a:xfrm>
            <a:off x="8296859" y="4320923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3594100" y="4396370"/>
            <a:ext cx="50419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TERIMA KASIH</a:t>
            </a:r>
            <a:endParaRPr lang="ko-KR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b="1" dirty="0" smtClean="0">
                <a:latin typeface="Bebas Neue" panose="020B0606020202050201" pitchFamily="34" charset="0"/>
              </a:rPr>
              <a:t>TATA NASKAH DINAS ELEKTRONIK</a:t>
            </a:r>
            <a:endParaRPr lang="en-ID" sz="6600" b="1" dirty="0">
              <a:latin typeface="Bebas Neue" panose="020B0606020202050201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1455821"/>
            <a:ext cx="1155031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dirty="0"/>
              <a:t>Tata </a:t>
            </a:r>
            <a:r>
              <a:rPr lang="en-ID" sz="2800" dirty="0" err="1"/>
              <a:t>Naskah</a:t>
            </a:r>
            <a:r>
              <a:rPr lang="en-ID" sz="2800" dirty="0"/>
              <a:t> </a:t>
            </a:r>
            <a:r>
              <a:rPr lang="en-ID" sz="2800" dirty="0" err="1"/>
              <a:t>Dinas</a:t>
            </a:r>
            <a:r>
              <a:rPr lang="en-ID" sz="2800" dirty="0"/>
              <a:t> </a:t>
            </a:r>
            <a:r>
              <a:rPr lang="en-ID" sz="2800" dirty="0" err="1"/>
              <a:t>Elektronik</a:t>
            </a:r>
            <a:r>
              <a:rPr lang="en-ID" sz="2800" dirty="0"/>
              <a:t> yang </a:t>
            </a:r>
            <a:r>
              <a:rPr lang="en-ID" sz="2800" dirty="0" err="1"/>
              <a:t>selanjutnya</a:t>
            </a:r>
            <a:r>
              <a:rPr lang="en-ID" sz="2800" dirty="0"/>
              <a:t> </a:t>
            </a:r>
            <a:r>
              <a:rPr lang="en-ID" sz="2800" dirty="0" err="1"/>
              <a:t>disingkat</a:t>
            </a:r>
            <a:r>
              <a:rPr lang="en-ID" sz="2800" dirty="0"/>
              <a:t> </a:t>
            </a:r>
            <a:r>
              <a:rPr lang="en-ID" sz="2800" dirty="0" smtClean="0"/>
              <a:t>TNDE </a:t>
            </a:r>
            <a:r>
              <a:rPr lang="en-ID" sz="2800" dirty="0" err="1" smtClean="0"/>
              <a:t>adalah</a:t>
            </a:r>
            <a:r>
              <a:rPr lang="en-ID" sz="2800" dirty="0" smtClean="0"/>
              <a:t> </a:t>
            </a:r>
            <a:r>
              <a:rPr lang="en-ID" sz="2800" dirty="0" err="1"/>
              <a:t>pengelolaan</a:t>
            </a:r>
            <a:r>
              <a:rPr lang="en-ID" sz="2800" dirty="0"/>
              <a:t> </a:t>
            </a:r>
            <a:r>
              <a:rPr lang="en-ID" sz="2800" dirty="0" err="1"/>
              <a:t>naskah</a:t>
            </a:r>
            <a:r>
              <a:rPr lang="en-ID" sz="2800" dirty="0"/>
              <a:t> </a:t>
            </a:r>
            <a:r>
              <a:rPr lang="en-ID" sz="2800" dirty="0" err="1"/>
              <a:t>dinas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elektronik</a:t>
            </a:r>
            <a:r>
              <a:rPr lang="en-ID" sz="2800" dirty="0"/>
              <a:t> </a:t>
            </a:r>
            <a:r>
              <a:rPr lang="en-ID" sz="2800" dirty="0" err="1" smtClean="0"/>
              <a:t>dengan</a:t>
            </a:r>
            <a:r>
              <a:rPr lang="en-ID" sz="2800" dirty="0" smtClean="0"/>
              <a:t> </a:t>
            </a:r>
            <a:r>
              <a:rPr lang="en-ID" sz="2800" dirty="0" err="1" smtClean="0"/>
              <a:t>memanfatkan</a:t>
            </a:r>
            <a:r>
              <a:rPr lang="en-ID" sz="2800" dirty="0" smtClean="0"/>
              <a:t> </a:t>
            </a:r>
            <a:r>
              <a:rPr lang="en-ID" sz="2800" dirty="0" err="1"/>
              <a:t>teknologi</a:t>
            </a:r>
            <a:r>
              <a:rPr lang="en-ID" sz="2800" dirty="0"/>
              <a:t> </a:t>
            </a:r>
            <a:r>
              <a:rPr lang="en-ID" sz="2800" dirty="0" err="1"/>
              <a:t>informasi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komunikasi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 smtClean="0"/>
              <a:t>kecepatan</a:t>
            </a:r>
            <a:r>
              <a:rPr lang="en-ID" sz="2800" dirty="0" smtClean="0"/>
              <a:t>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/>
              <a:t>kemudahan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proses </a:t>
            </a:r>
            <a:r>
              <a:rPr lang="en-ID" sz="2800" dirty="0" err="1"/>
              <a:t>pengambilan</a:t>
            </a:r>
            <a:r>
              <a:rPr lang="en-ID" sz="2800" dirty="0"/>
              <a:t> </a:t>
            </a:r>
            <a:r>
              <a:rPr lang="en-ID" sz="2800" dirty="0" err="1"/>
              <a:t>putusan</a:t>
            </a:r>
            <a:endParaRPr lang="en-ID" sz="2800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7118684" y="6421690"/>
            <a:ext cx="4559718" cy="143541"/>
            <a:chOff x="493295" y="217406"/>
            <a:chExt cx="4559718" cy="143541"/>
          </a:xfrm>
        </p:grpSpPr>
        <p:sp>
          <p:nvSpPr>
            <p:cNvPr id="5" name="Rectangle 4"/>
            <p:cNvSpPr/>
            <p:nvPr/>
          </p:nvSpPr>
          <p:spPr>
            <a:xfrm>
              <a:off x="493295" y="217406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2325" y="217406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85202" y="4672618"/>
            <a:ext cx="3220608" cy="1548961"/>
            <a:chOff x="7619261" y="4672618"/>
            <a:chExt cx="3220608" cy="15489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B42EE30-A42B-4866-B20F-9706DE4579FF}"/>
                </a:ext>
              </a:extLst>
            </p:cNvPr>
            <p:cNvGrpSpPr/>
            <p:nvPr/>
          </p:nvGrpSpPr>
          <p:grpSpPr>
            <a:xfrm>
              <a:off x="7619261" y="4672618"/>
              <a:ext cx="3220608" cy="1548961"/>
              <a:chOff x="2591472" y="4529905"/>
              <a:chExt cx="2892231" cy="139102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09D6BE70-5A82-4002-A5DA-6275E505B8FE}"/>
                  </a:ext>
                </a:extLst>
              </p:cNvPr>
              <p:cNvGrpSpPr/>
              <p:nvPr userDrawn="1"/>
            </p:nvGrpSpPr>
            <p:grpSpPr>
              <a:xfrm>
                <a:off x="2591472" y="4529905"/>
                <a:ext cx="2513902" cy="1391026"/>
                <a:chOff x="1618104" y="4774278"/>
                <a:chExt cx="2513902" cy="139102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41781102-5FDF-466D-9E31-D3FF6DDFB2EF}"/>
                    </a:ext>
                  </a:extLst>
                </p:cNvPr>
                <p:cNvSpPr/>
                <p:nvPr userDrawn="1"/>
              </p:nvSpPr>
              <p:spPr>
                <a:xfrm>
                  <a:off x="1919176" y="4818888"/>
                  <a:ext cx="1881566" cy="117060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B2063203-E479-4FBB-94B9-1E8B17D57272}"/>
                    </a:ext>
                  </a:extLst>
                </p:cNvPr>
                <p:cNvGrpSpPr/>
                <p:nvPr userDrawn="1"/>
              </p:nvGrpSpPr>
              <p:grpSpPr>
                <a:xfrm>
                  <a:off x="1618104" y="4774278"/>
                  <a:ext cx="2513902" cy="1391026"/>
                  <a:chOff x="395536" y="2564904"/>
                  <a:chExt cx="4749925" cy="2628292"/>
                </a:xfrm>
                <a:solidFill>
                  <a:schemeClr val="tx1"/>
                </a:solidFill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xmlns="" id="{CADF692C-AD65-4349-A87E-184DEA887D6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95536" y="2564904"/>
                    <a:ext cx="4749925" cy="2628292"/>
                    <a:chOff x="395536" y="2204864"/>
                    <a:chExt cx="5400600" cy="2988332"/>
                  </a:xfrm>
                  <a:grpFill/>
                </p:grpSpPr>
                <p:sp>
                  <p:nvSpPr>
                    <p:cNvPr id="39" name="Rounded Rectangle 3">
                      <a:extLst>
                        <a:ext uri="{FF2B5EF4-FFF2-40B4-BE49-F238E27FC236}">
                          <a16:creationId xmlns:a16="http://schemas.microsoft.com/office/drawing/2014/main" xmlns="" id="{1FEDC43C-C2A1-4A02-AB55-28E6752D82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71600" y="2204864"/>
                      <a:ext cx="4248472" cy="27363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2736304">
                          <a:moveTo>
                            <a:pt x="144016" y="144016"/>
                          </a:moveTo>
                          <a:lnTo>
                            <a:pt x="144016" y="2520280"/>
                          </a:lnTo>
                          <a:lnTo>
                            <a:pt x="4104456" y="2520280"/>
                          </a:lnTo>
                          <a:lnTo>
                            <a:pt x="4104456" y="144016"/>
                          </a:lnTo>
                          <a:close/>
                          <a:moveTo>
                            <a:pt x="119332" y="0"/>
                          </a:moveTo>
                          <a:lnTo>
                            <a:pt x="4129140" y="0"/>
                          </a:lnTo>
                          <a:cubicBezTo>
                            <a:pt x="4195045" y="0"/>
                            <a:pt x="4248472" y="53427"/>
                            <a:pt x="4248472" y="119332"/>
                          </a:cubicBezTo>
                          <a:lnTo>
                            <a:pt x="4248472" y="2736304"/>
                          </a:lnTo>
                          <a:lnTo>
                            <a:pt x="0" y="2736304"/>
                          </a:lnTo>
                          <a:lnTo>
                            <a:pt x="0" y="119332"/>
                          </a:lnTo>
                          <a:cubicBezTo>
                            <a:pt x="0" y="53427"/>
                            <a:pt x="53427" y="0"/>
                            <a:pt x="119332" y="0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xmlns="" id="{5B122836-F252-41F9-BF46-002961EAFF5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95536" y="4941168"/>
                      <a:ext cx="5400600" cy="144016"/>
                    </a:xfrm>
                    <a:prstGeom prst="rect">
                      <a:avLst/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xmlns="" id="{941EDD9A-22C7-496E-96E5-8C9C9553B2DB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95536" y="5085184"/>
                      <a:ext cx="5400600" cy="108012"/>
                    </a:xfrm>
                    <a:prstGeom prst="trapezoid">
                      <a:avLst>
                        <a:gd name="adj" fmla="val 129851"/>
                      </a:avLst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</p:grp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D3685D6D-AE86-403C-9FF2-5DA25DA7CF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18470" y="5009698"/>
                    <a:ext cx="504056" cy="457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D04C87E3-7B45-4327-B569-14DD46157C79}"/>
                  </a:ext>
                </a:extLst>
              </p:cNvPr>
              <p:cNvGrpSpPr/>
              <p:nvPr userDrawn="1"/>
            </p:nvGrpSpPr>
            <p:grpSpPr>
              <a:xfrm>
                <a:off x="4346521" y="4706362"/>
                <a:ext cx="981407" cy="1214570"/>
                <a:chOff x="-1940789" y="4697306"/>
                <a:chExt cx="981407" cy="121457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5D7F0DC5-A911-47D1-93BD-581A9D3F55E0}"/>
                    </a:ext>
                  </a:extLst>
                </p:cNvPr>
                <p:cNvSpPr/>
                <p:nvPr userDrawn="1"/>
              </p:nvSpPr>
              <p:spPr>
                <a:xfrm>
                  <a:off x="-1881566" y="4758350"/>
                  <a:ext cx="866582" cy="112494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DB53258C-7212-45AE-A0B7-DB064C038105}"/>
                    </a:ext>
                  </a:extLst>
                </p:cNvPr>
                <p:cNvGrpSpPr/>
                <p:nvPr userDrawn="1"/>
              </p:nvGrpSpPr>
              <p:grpSpPr>
                <a:xfrm>
                  <a:off x="-1940789" y="4697306"/>
                  <a:ext cx="981407" cy="1214570"/>
                  <a:chOff x="7452320" y="1988840"/>
                  <a:chExt cx="1512168" cy="2088232"/>
                </a:xfrm>
              </p:grpSpPr>
              <p:sp>
                <p:nvSpPr>
                  <p:cNvPr id="33" name="Rounded Rectangle 1">
                    <a:extLst>
                      <a:ext uri="{FF2B5EF4-FFF2-40B4-BE49-F238E27FC236}">
                        <a16:creationId xmlns:a16="http://schemas.microsoft.com/office/drawing/2014/main" xmlns="" id="{1148B585-5C26-4701-928B-D6DD3B9464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7452320" y="1988840"/>
                    <a:ext cx="1512168" cy="2088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088232">
                        <a:moveTo>
                          <a:pt x="167516" y="181585"/>
                        </a:moveTo>
                        <a:lnTo>
                          <a:pt x="167516" y="1906647"/>
                        </a:lnTo>
                        <a:lnTo>
                          <a:pt x="1344652" y="1906647"/>
                        </a:lnTo>
                        <a:lnTo>
                          <a:pt x="1344652" y="181585"/>
                        </a:lnTo>
                        <a:close/>
                        <a:moveTo>
                          <a:pt x="90110" y="0"/>
                        </a:moveTo>
                        <a:lnTo>
                          <a:pt x="1422058" y="0"/>
                        </a:lnTo>
                        <a:cubicBezTo>
                          <a:pt x="1471824" y="0"/>
                          <a:pt x="1512168" y="40344"/>
                          <a:pt x="1512168" y="90110"/>
                        </a:cubicBezTo>
                        <a:lnTo>
                          <a:pt x="1512168" y="1998122"/>
                        </a:lnTo>
                        <a:cubicBezTo>
                          <a:pt x="1512168" y="2047888"/>
                          <a:pt x="1471824" y="2088232"/>
                          <a:pt x="1422058" y="2088232"/>
                        </a:cubicBezTo>
                        <a:lnTo>
                          <a:pt x="90110" y="2088232"/>
                        </a:lnTo>
                        <a:cubicBezTo>
                          <a:pt x="40344" y="2088232"/>
                          <a:pt x="0" y="2047888"/>
                          <a:pt x="0" y="1998122"/>
                        </a:cubicBezTo>
                        <a:lnTo>
                          <a:pt x="0" y="90110"/>
                        </a:lnTo>
                        <a:cubicBezTo>
                          <a:pt x="0" y="40344"/>
                          <a:pt x="40344" y="0"/>
                          <a:pt x="9011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0157348D-45B6-4EC4-8D8E-90B621B931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160965" y="3933056"/>
                    <a:ext cx="94878" cy="9487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FA68188-B570-4236-83AF-D3FD137B7E93}"/>
                  </a:ext>
                </a:extLst>
              </p:cNvPr>
              <p:cNvGrpSpPr/>
              <p:nvPr userDrawn="1"/>
            </p:nvGrpSpPr>
            <p:grpSpPr>
              <a:xfrm>
                <a:off x="5056500" y="5206313"/>
                <a:ext cx="427203" cy="711251"/>
                <a:chOff x="-684584" y="5278238"/>
                <a:chExt cx="427203" cy="71125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6F920538-250B-4820-A2B8-0A8E801788CF}"/>
                    </a:ext>
                  </a:extLst>
                </p:cNvPr>
                <p:cNvSpPr/>
                <p:nvPr userDrawn="1"/>
              </p:nvSpPr>
              <p:spPr>
                <a:xfrm>
                  <a:off x="-648007" y="5329968"/>
                  <a:ext cx="360040" cy="5910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xmlns="" id="{3C94430A-3DA7-4133-B47A-066B6E7187A4}"/>
                    </a:ext>
                  </a:extLst>
                </p:cNvPr>
                <p:cNvGrpSpPr/>
                <p:nvPr userDrawn="1"/>
              </p:nvGrpSpPr>
              <p:grpSpPr>
                <a:xfrm>
                  <a:off x="-684584" y="5278238"/>
                  <a:ext cx="427203" cy="711251"/>
                  <a:chOff x="701317" y="1844824"/>
                  <a:chExt cx="2371375" cy="3948112"/>
                </a:xfrm>
              </p:grpSpPr>
              <p:sp>
                <p:nvSpPr>
                  <p:cNvPr id="28" name="Freeform 6">
                    <a:extLst>
                      <a:ext uri="{FF2B5EF4-FFF2-40B4-BE49-F238E27FC236}">
                        <a16:creationId xmlns:a16="http://schemas.microsoft.com/office/drawing/2014/main" xmlns="" id="{249CBDFF-A63E-44D6-AE1C-DD165802B66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1317" y="1844824"/>
                    <a:ext cx="2371375" cy="3948112"/>
                  </a:xfrm>
                  <a:custGeom>
                    <a:avLst/>
                    <a:gdLst>
                      <a:gd name="T0" fmla="*/ 530 w 566"/>
                      <a:gd name="T1" fmla="*/ 0 h 1053"/>
                      <a:gd name="T2" fmla="*/ 36 w 566"/>
                      <a:gd name="T3" fmla="*/ 0 h 1053"/>
                      <a:gd name="T4" fmla="*/ 0 w 566"/>
                      <a:gd name="T5" fmla="*/ 36 h 1053"/>
                      <a:gd name="T6" fmla="*/ 0 w 566"/>
                      <a:gd name="T7" fmla="*/ 1017 h 1053"/>
                      <a:gd name="T8" fmla="*/ 36 w 566"/>
                      <a:gd name="T9" fmla="*/ 1053 h 1053"/>
                      <a:gd name="T10" fmla="*/ 530 w 566"/>
                      <a:gd name="T11" fmla="*/ 1053 h 1053"/>
                      <a:gd name="T12" fmla="*/ 566 w 566"/>
                      <a:gd name="T13" fmla="*/ 1017 h 1053"/>
                      <a:gd name="T14" fmla="*/ 566 w 566"/>
                      <a:gd name="T15" fmla="*/ 36 h 1053"/>
                      <a:gd name="T16" fmla="*/ 530 w 566"/>
                      <a:gd name="T17" fmla="*/ 0 h 1053"/>
                      <a:gd name="T18" fmla="*/ 520 w 566"/>
                      <a:gd name="T19" fmla="*/ 911 h 1053"/>
                      <a:gd name="T20" fmla="*/ 48 w 566"/>
                      <a:gd name="T21" fmla="*/ 911 h 1053"/>
                      <a:gd name="T22" fmla="*/ 48 w 566"/>
                      <a:gd name="T23" fmla="*/ 108 h 1053"/>
                      <a:gd name="T24" fmla="*/ 520 w 566"/>
                      <a:gd name="T25" fmla="*/ 108 h 1053"/>
                      <a:gd name="T26" fmla="*/ 520 w 566"/>
                      <a:gd name="T27" fmla="*/ 911 h 10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66" h="1053">
                        <a:moveTo>
                          <a:pt x="530" y="0"/>
                        </a:move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16" y="0"/>
                          <a:pt x="0" y="16"/>
                          <a:pt x="0" y="36"/>
                        </a:cubicBezTo>
                        <a:cubicBezTo>
                          <a:pt x="0" y="1017"/>
                          <a:pt x="0" y="1017"/>
                          <a:pt x="0" y="1017"/>
                        </a:cubicBezTo>
                        <a:cubicBezTo>
                          <a:pt x="0" y="1037"/>
                          <a:pt x="16" y="1053"/>
                          <a:pt x="36" y="1053"/>
                        </a:cubicBezTo>
                        <a:cubicBezTo>
                          <a:pt x="530" y="1053"/>
                          <a:pt x="530" y="1053"/>
                          <a:pt x="530" y="1053"/>
                        </a:cubicBezTo>
                        <a:cubicBezTo>
                          <a:pt x="550" y="1053"/>
                          <a:pt x="566" y="1037"/>
                          <a:pt x="566" y="1017"/>
                        </a:cubicBezTo>
                        <a:cubicBezTo>
                          <a:pt x="566" y="36"/>
                          <a:pt x="566" y="36"/>
                          <a:pt x="566" y="36"/>
                        </a:cubicBezTo>
                        <a:cubicBezTo>
                          <a:pt x="566" y="16"/>
                          <a:pt x="550" y="0"/>
                          <a:pt x="530" y="0"/>
                        </a:cubicBezTo>
                        <a:close/>
                        <a:moveTo>
                          <a:pt x="520" y="911"/>
                        </a:moveTo>
                        <a:cubicBezTo>
                          <a:pt x="48" y="911"/>
                          <a:pt x="48" y="911"/>
                          <a:pt x="48" y="911"/>
                        </a:cubicBezTo>
                        <a:cubicBezTo>
                          <a:pt x="48" y="108"/>
                          <a:pt x="48" y="108"/>
                          <a:pt x="48" y="108"/>
                        </a:cubicBezTo>
                        <a:cubicBezTo>
                          <a:pt x="520" y="108"/>
                          <a:pt x="520" y="108"/>
                          <a:pt x="520" y="108"/>
                        </a:cubicBezTo>
                        <a:lnTo>
                          <a:pt x="520" y="91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29" name="Rounded Rectangle 60">
                    <a:extLst>
                      <a:ext uri="{FF2B5EF4-FFF2-40B4-BE49-F238E27FC236}">
                        <a16:creationId xmlns:a16="http://schemas.microsoft.com/office/drawing/2014/main" xmlns="" id="{EE4CFA5F-3854-4FF2-954A-1A3867CD32AF}"/>
                      </a:ext>
                    </a:extLst>
                  </p:cNvPr>
                  <p:cNvSpPr/>
                  <p:nvPr/>
                </p:nvSpPr>
                <p:spPr>
                  <a:xfrm>
                    <a:off x="1707005" y="2042848"/>
                    <a:ext cx="360000" cy="3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xmlns="" id="{AC670D83-B775-4B8B-966C-3DCAAC5A1813}"/>
                      </a:ext>
                    </a:extLst>
                  </p:cNvPr>
                  <p:cNvSpPr/>
                  <p:nvPr/>
                </p:nvSpPr>
                <p:spPr>
                  <a:xfrm>
                    <a:off x="1715855" y="5362110"/>
                    <a:ext cx="342299" cy="34229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</p:grpSp>
        <p:sp>
          <p:nvSpPr>
            <p:cNvPr id="42" name="Oval 44">
              <a:extLst>
                <a:ext uri="{FF2B5EF4-FFF2-40B4-BE49-F238E27FC236}">
                  <a16:creationId xmlns:a16="http://schemas.microsoft.com/office/drawing/2014/main" xmlns="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27182" y="5046690"/>
              <a:ext cx="549862" cy="654713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43" name="Oval 44">
              <a:extLst>
                <a:ext uri="{FF2B5EF4-FFF2-40B4-BE49-F238E27FC236}">
                  <a16:creationId xmlns:a16="http://schemas.microsoft.com/office/drawing/2014/main" xmlns="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39816" y="5190648"/>
              <a:ext cx="491782" cy="585558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xmlns="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6130" y="5655343"/>
              <a:ext cx="263987" cy="314325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7019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b="1" spc="200" dirty="0" smtClean="0">
                <a:latin typeface="Bebas Neue" panose="020B0606020202050201" pitchFamily="34" charset="0"/>
              </a:rPr>
              <a:t>RUANG LINGKUP</a:t>
            </a:r>
            <a:endParaRPr lang="en-US" sz="6600" b="1" spc="200" dirty="0">
              <a:latin typeface="Bebas Neue" panose="020B0606020202050201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D59553-A039-471C-AE26-F96ADECAB6CF}"/>
              </a:ext>
            </a:extLst>
          </p:cNvPr>
          <p:cNvGrpSpPr/>
          <p:nvPr/>
        </p:nvGrpSpPr>
        <p:grpSpPr>
          <a:xfrm>
            <a:off x="664824" y="2022045"/>
            <a:ext cx="3287859" cy="2586001"/>
            <a:chOff x="668085" y="2656301"/>
            <a:chExt cx="3954836" cy="31105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F11E029-EE4E-47A8-A49D-2624DDFB95CC}"/>
                </a:ext>
              </a:extLst>
            </p:cNvPr>
            <p:cNvSpPr/>
            <p:nvPr/>
          </p:nvSpPr>
          <p:spPr>
            <a:xfrm>
              <a:off x="2860108" y="2820429"/>
              <a:ext cx="1568985" cy="1625694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13180" y="1831197"/>
            <a:ext cx="5332083" cy="338554"/>
            <a:chOff x="6183923" y="1831197"/>
            <a:chExt cx="5332083" cy="33855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5FB91B80-9011-453D-A115-78BA400A6D83}"/>
                </a:ext>
              </a:extLst>
            </p:cNvPr>
            <p:cNvSpPr/>
            <p:nvPr/>
          </p:nvSpPr>
          <p:spPr>
            <a:xfrm>
              <a:off x="6183923" y="1883120"/>
              <a:ext cx="191260" cy="191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FAB79797-DA5A-4C26-B77F-3BA37128790D}"/>
                </a:ext>
              </a:extLst>
            </p:cNvPr>
            <p:cNvSpPr txBox="1"/>
            <p:nvPr/>
          </p:nvSpPr>
          <p:spPr>
            <a:xfrm>
              <a:off x="6362995" y="1831197"/>
              <a:ext cx="5153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SURAT MASUK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3180" y="2325813"/>
            <a:ext cx="5332083" cy="338554"/>
            <a:chOff x="6183923" y="2325813"/>
            <a:chExt cx="5332083" cy="33855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A56274B4-2BA8-4E38-8AB1-655EFF18FA6E}"/>
                </a:ext>
              </a:extLst>
            </p:cNvPr>
            <p:cNvSpPr/>
            <p:nvPr/>
          </p:nvSpPr>
          <p:spPr>
            <a:xfrm>
              <a:off x="6183923" y="2377736"/>
              <a:ext cx="191260" cy="191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47C4D0B4-AB7C-4C23-8B94-C9040B20AB43}"/>
                </a:ext>
              </a:extLst>
            </p:cNvPr>
            <p:cNvSpPr txBox="1"/>
            <p:nvPr/>
          </p:nvSpPr>
          <p:spPr>
            <a:xfrm>
              <a:off x="6362995" y="2325813"/>
              <a:ext cx="5153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SURAT KELUAR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13180" y="2820429"/>
            <a:ext cx="5332083" cy="338554"/>
            <a:chOff x="6183923" y="2820429"/>
            <a:chExt cx="5332083" cy="33855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C74B41EE-3F20-4379-97E4-C6CAD47D82C0}"/>
                </a:ext>
              </a:extLst>
            </p:cNvPr>
            <p:cNvSpPr/>
            <p:nvPr/>
          </p:nvSpPr>
          <p:spPr>
            <a:xfrm>
              <a:off x="6183923" y="2872352"/>
              <a:ext cx="191260" cy="191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94651572-5066-4E10-8E7C-54B23D3BA4A6}"/>
                </a:ext>
              </a:extLst>
            </p:cNvPr>
            <p:cNvSpPr txBox="1"/>
            <p:nvPr/>
          </p:nvSpPr>
          <p:spPr>
            <a:xfrm>
              <a:off x="6362995" y="2820429"/>
              <a:ext cx="5153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DISPOSISI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3180" y="3315046"/>
            <a:ext cx="5332083" cy="338554"/>
            <a:chOff x="6183923" y="3315046"/>
            <a:chExt cx="5332083" cy="33855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0F7574D0-B304-4C2D-A4AC-F86578B976A3}"/>
                </a:ext>
              </a:extLst>
            </p:cNvPr>
            <p:cNvSpPr/>
            <p:nvPr/>
          </p:nvSpPr>
          <p:spPr>
            <a:xfrm>
              <a:off x="6183923" y="3366969"/>
              <a:ext cx="191260" cy="1912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1ED137DE-A845-4EB4-81BC-295C93332302}"/>
                </a:ext>
              </a:extLst>
            </p:cNvPr>
            <p:cNvSpPr txBox="1"/>
            <p:nvPr/>
          </p:nvSpPr>
          <p:spPr>
            <a:xfrm>
              <a:off x="6362995" y="3315046"/>
              <a:ext cx="5153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AGENDA SURAT</a:t>
              </a:r>
              <a:endParaRPr lang="ko-KR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13180" y="3833458"/>
            <a:ext cx="5332083" cy="338554"/>
            <a:chOff x="6183922" y="3833458"/>
            <a:chExt cx="5332083" cy="33855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C74B41EE-3F20-4379-97E4-C6CAD47D82C0}"/>
                </a:ext>
              </a:extLst>
            </p:cNvPr>
            <p:cNvSpPr/>
            <p:nvPr/>
          </p:nvSpPr>
          <p:spPr>
            <a:xfrm>
              <a:off x="6183922" y="3885381"/>
              <a:ext cx="191260" cy="191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u="sng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4651572-5066-4E10-8E7C-54B23D3BA4A6}"/>
                </a:ext>
              </a:extLst>
            </p:cNvPr>
            <p:cNvSpPr txBox="1"/>
            <p:nvPr/>
          </p:nvSpPr>
          <p:spPr>
            <a:xfrm>
              <a:off x="6362994" y="3833458"/>
              <a:ext cx="5153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BUKU TELEPON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489372" y="1596571"/>
            <a:ext cx="130628" cy="43542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56" y="1071184"/>
            <a:ext cx="2576506" cy="529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03561" y="6366616"/>
            <a:ext cx="4559718" cy="143541"/>
            <a:chOff x="493295" y="217406"/>
            <a:chExt cx="4559718" cy="143541"/>
          </a:xfrm>
        </p:grpSpPr>
        <p:sp>
          <p:nvSpPr>
            <p:cNvPr id="69" name="Rectangle 68"/>
            <p:cNvSpPr/>
            <p:nvPr/>
          </p:nvSpPr>
          <p:spPr>
            <a:xfrm>
              <a:off x="493295" y="217406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92325" y="217406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 err="1" smtClean="0">
                <a:latin typeface="Bebas Neue" panose="020B0606020202050201" pitchFamily="34" charset="0"/>
              </a:rPr>
              <a:t>Kelebihan</a:t>
            </a:r>
            <a:endParaRPr lang="en-US" sz="6600" dirty="0">
              <a:latin typeface="Bebas Neue" panose="020B0606020202050201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0" y="1510689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713380" y="1483083"/>
            <a:ext cx="62023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CEPAT </a:t>
            </a:r>
            <a:endParaRPr lang="ko-KR" altLang="en-US" sz="2800" b="1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xmlns="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xmlns="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xmlns="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b="5848"/>
          <a:stretch>
            <a:fillRect/>
          </a:stretch>
        </p:blipFill>
        <p:spPr>
          <a:xfrm>
            <a:off x="8876493" y="2708090"/>
            <a:ext cx="1707687" cy="2668059"/>
          </a:xfrm>
        </p:spPr>
      </p:pic>
      <p:sp>
        <p:nvSpPr>
          <p:cNvPr id="29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579799" y="1601397"/>
            <a:ext cx="327981" cy="390522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7906909" y="2376199"/>
            <a:ext cx="356288" cy="35628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-27773" y="255434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685607" y="2526737"/>
            <a:ext cx="62023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RESPONSIVE</a:t>
            </a:r>
            <a:endParaRPr lang="ko-KR" altLang="en-US" sz="2800" b="1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-27773" y="3677806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685607" y="3650200"/>
            <a:ext cx="62023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MOBILITAS TINGGI</a:t>
            </a:r>
            <a:endParaRPr lang="ko-KR" altLang="en-US" sz="2800" b="1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13F4CDB-1D72-4C20-8F6D-BDF5E630EF6D}"/>
              </a:ext>
            </a:extLst>
          </p:cNvPr>
          <p:cNvSpPr/>
          <p:nvPr/>
        </p:nvSpPr>
        <p:spPr>
          <a:xfrm>
            <a:off x="0" y="4782706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ECE74BE-5E6A-430F-930D-1608D38B7CC8}"/>
              </a:ext>
            </a:extLst>
          </p:cNvPr>
          <p:cNvSpPr txBox="1"/>
          <p:nvPr/>
        </p:nvSpPr>
        <p:spPr>
          <a:xfrm>
            <a:off x="713380" y="4755100"/>
            <a:ext cx="620231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AKSES DIMANA SAJA</a:t>
            </a:r>
            <a:endParaRPr lang="ko-KR" altLang="en-US" sz="2800" b="1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08564" y="5645749"/>
            <a:ext cx="4559718" cy="143541"/>
            <a:chOff x="4108564" y="5645749"/>
            <a:chExt cx="4559718" cy="143541"/>
          </a:xfrm>
        </p:grpSpPr>
        <p:sp>
          <p:nvSpPr>
            <p:cNvPr id="38" name="Rectangle 37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8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xmlns="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xmlns="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xmlns="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xmlns="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xmlns="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xmlns="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xmlns="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xmlns="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xmlns="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xmlns="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xmlns="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xmlns="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C1FC98A-7B2D-4369-BE0E-3DC2C283A0E0}"/>
              </a:ext>
            </a:extLst>
          </p:cNvPr>
          <p:cNvGrpSpPr/>
          <p:nvPr/>
        </p:nvGrpSpPr>
        <p:grpSpPr>
          <a:xfrm>
            <a:off x="8494037" y="1733804"/>
            <a:ext cx="2968685" cy="1292662"/>
            <a:chOff x="3017859" y="4283314"/>
            <a:chExt cx="2579765" cy="129266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 KEWENANGAN DAN KEWAJIBAN KHUSUS BERGANTUNG PADA JENIS JABATAN FUNGSIONAL DAN PEKERJAAN SESUAI BIDANG KEAHLIANNYA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JABATAN FUNGSIONAL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CEA9586-67CE-417C-A1F7-9A71B0E26045}"/>
              </a:ext>
            </a:extLst>
          </p:cNvPr>
          <p:cNvGrpSpPr/>
          <p:nvPr/>
        </p:nvGrpSpPr>
        <p:grpSpPr>
          <a:xfrm>
            <a:off x="729279" y="1733806"/>
            <a:ext cx="3172874" cy="923327"/>
            <a:chOff x="3017859" y="4283314"/>
            <a:chExt cx="2757204" cy="92332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0"/>
              <a:ext cx="2753208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 PEJABAT YANG MEMILIKI WEWENANG LANGSUNG TERHADAP STAFF DI BIDANG / SUB BAGIAN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757204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KEPALA BIDANG / KEPALA SUB BAGIAN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B8E527C-EA0A-4287-B12D-E0988BEF2A26}"/>
              </a:ext>
            </a:extLst>
          </p:cNvPr>
          <p:cNvGrpSpPr/>
          <p:nvPr/>
        </p:nvGrpSpPr>
        <p:grpSpPr>
          <a:xfrm>
            <a:off x="8918425" y="4679193"/>
            <a:ext cx="2968685" cy="738664"/>
            <a:chOff x="3017859" y="4283314"/>
            <a:chExt cx="2579765" cy="73866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 PENERIMA DISPOSISI UNTUK DI LAKSANAKAN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STAFF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051DF4C9-B68B-47C2-8B16-BA1FA5C1E019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 PIMPINAN TERTINGGI DALAM ORGANISASI PERANGKAT DAERAH ( OPD 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KEPALA DINAS / SEKRETARIS DINAS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xmlns="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 smtClean="0">
                <a:latin typeface="Bebas Neue" panose="020B0606020202050201" pitchFamily="34" charset="0"/>
              </a:rPr>
              <a:t>USER</a:t>
            </a:r>
            <a:endParaRPr lang="en-US" sz="6600" dirty="0">
              <a:latin typeface="Bebas Neue" panose="020B0606020202050201" pitchFamily="34" charset="0"/>
            </a:endParaRP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xmlns="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xmlns="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xmlns="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xmlns="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xmlns="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xmlns="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xmlns="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xmlns="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xmlns="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105" name="Rectangle 104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 smtClean="0">
                <a:latin typeface="Bebas Neue" panose="020B0606020202050201" pitchFamily="34" charset="0"/>
              </a:rPr>
              <a:t>PELAKSANAAN TNDE</a:t>
            </a:r>
            <a:endParaRPr lang="en-US" sz="6600" dirty="0">
              <a:latin typeface="Bebas Neue" panose="020B0606020202050201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accent3"/>
                </a:solidFill>
                <a:cs typeface="Calibri" pitchFamily="34" charset="0"/>
              </a:rPr>
              <a:t>Leading </a:t>
            </a:r>
          </a:p>
          <a:p>
            <a:pPr algn="ctr"/>
            <a:r>
              <a:rPr lang="en-US" altLang="ko-KR" sz="4000" b="1" spc="300" dirty="0" smtClean="0">
                <a:solidFill>
                  <a:schemeClr val="accent3"/>
                </a:solidFill>
                <a:cs typeface="Calibri" pitchFamily="34" charset="0"/>
              </a:rPr>
              <a:t>Sector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414977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267457"/>
            <a:chOff x="4822352" y="1916832"/>
            <a:chExt cx="3422056" cy="1045536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xmlns="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Trouble &amp; </a:t>
              </a:r>
              <a:r>
                <a:rPr lang="en-US" altLang="ko-KR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Penambahan</a:t>
              </a: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Fitur</a:t>
              </a:r>
              <a:endPara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8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Penambahan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Fitur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Troubleshooting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E-Surat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Perangkat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daerah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berwenang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yakni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DISKOMINFO Kota Semarang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85FCCB-1B93-48C6-B79E-DCDA9A14DB46}"/>
              </a:ext>
            </a:extLst>
          </p:cNvPr>
          <p:cNvGrpSpPr/>
          <p:nvPr/>
        </p:nvGrpSpPr>
        <p:grpSpPr>
          <a:xfrm>
            <a:off x="8686800" y="4999390"/>
            <a:ext cx="3261360" cy="1194390"/>
            <a:chOff x="4822352" y="1916832"/>
            <a:chExt cx="3676175" cy="1183368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xmlns="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676175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Pembinaan</a:t>
              </a: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8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Pengawasan</a:t>
              </a:r>
              <a:endPara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676175" cy="8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Terkait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pembinaan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pengawasan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terhadap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naskah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maupun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elektronik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ditujukan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Arsip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Perpustakaan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Kota Semarang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Perwal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31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2020 Bab III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TNDE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unit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kerja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lingkungan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Kota Semarang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E-Surat.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Dijelaskan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pula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III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E-Surat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dikelola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melaksanakan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urusan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bidang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informatika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Perihal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pembinaan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pengawasan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pengendalian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TNDE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dilaksanakan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perangkat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melaksanakan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urusan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bidang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kearsipan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668747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867" dirty="0" smtClean="0">
                <a:solidFill>
                  <a:schemeClr val="accent3"/>
                </a:solidFill>
                <a:cs typeface="Arial" pitchFamily="34" charset="0"/>
              </a:rPr>
              <a:t>TNDE di </a:t>
            </a:r>
            <a:r>
              <a:rPr lang="en-US" altLang="ko-KR" sz="1867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r>
              <a:rPr lang="en-US" altLang="ko-KR" sz="1867" dirty="0" smtClean="0">
                <a:solidFill>
                  <a:schemeClr val="accent3"/>
                </a:solidFill>
                <a:cs typeface="Arial" pitchFamily="34" charset="0"/>
              </a:rPr>
              <a:t> Kota Semarang </a:t>
            </a:r>
            <a:r>
              <a:rPr lang="en-US" altLang="ko-KR" sz="1867" dirty="0" err="1" smtClean="0">
                <a:solidFill>
                  <a:schemeClr val="accent3"/>
                </a:solidFill>
                <a:cs typeface="Arial" pitchFamily="34" charset="0"/>
              </a:rPr>
              <a:t>dilaksanakan</a:t>
            </a:r>
            <a:r>
              <a:rPr lang="en-US" altLang="ko-KR" sz="1867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867" dirty="0" err="1" smtClean="0">
                <a:solidFill>
                  <a:schemeClr val="accent3"/>
                </a:solidFill>
                <a:cs typeface="Arial" pitchFamily="34" charset="0"/>
              </a:rPr>
              <a:t>Melalui</a:t>
            </a:r>
            <a:r>
              <a:rPr lang="en-US" altLang="ko-KR" sz="1867" dirty="0" smtClean="0">
                <a:solidFill>
                  <a:schemeClr val="accent3"/>
                </a:solidFill>
                <a:cs typeface="Arial" pitchFamily="34" charset="0"/>
              </a:rPr>
              <a:t> media </a:t>
            </a:r>
            <a:r>
              <a:rPr lang="en-US" altLang="ko-KR" sz="1867" dirty="0" err="1" smtClean="0">
                <a:solidFill>
                  <a:schemeClr val="accent3"/>
                </a:solidFill>
                <a:cs typeface="Arial" pitchFamily="34" charset="0"/>
              </a:rPr>
              <a:t>aplikasi</a:t>
            </a:r>
            <a:r>
              <a:rPr lang="en-US" altLang="ko-KR" sz="1867" dirty="0" smtClean="0">
                <a:solidFill>
                  <a:schemeClr val="accent3"/>
                </a:solidFill>
                <a:cs typeface="Arial" pitchFamily="34" charset="0"/>
              </a:rPr>
              <a:t> E-Surat 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36" name="Rectangle 35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1267853"/>
            <a:ext cx="8377011" cy="40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7543" y="362857"/>
            <a:ext cx="750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ebas Neue" panose="020B0606020202050201" pitchFamily="34" charset="0"/>
              </a:rPr>
              <a:t>E-SURAT</a:t>
            </a:r>
            <a:endParaRPr lang="en-ID" sz="5400" b="1" dirty="0">
              <a:latin typeface="Bebas Neue" panose="020B06060202020502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66765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ebas Neue" panose="020B0606020202050201" pitchFamily="34" charset="0"/>
              </a:rPr>
              <a:t>E-SURAT</a:t>
            </a:r>
            <a:endParaRPr lang="en-ID" b="1" dirty="0">
              <a:latin typeface="Bebas Neue" panose="020B060602020205020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3" y="1286187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E-Surat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Tata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,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Daerah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Daerah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Kota Semarang</a:t>
            </a:r>
            <a:endParaRPr lang="en-ID" dirty="0"/>
          </a:p>
        </p:txBody>
      </p:sp>
      <p:sp>
        <p:nvSpPr>
          <p:cNvPr id="5" name="TextBox 4"/>
          <p:cNvSpPr txBox="1"/>
          <p:nvPr/>
        </p:nvSpPr>
        <p:spPr>
          <a:xfrm>
            <a:off x="6322672" y="5535710"/>
            <a:ext cx="313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Tampilan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antar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muka</a:t>
            </a:r>
            <a:r>
              <a:rPr lang="en-US" sz="1400" b="1" dirty="0" smtClean="0"/>
              <a:t> E-Surat</a:t>
            </a:r>
            <a:endParaRPr lang="en-ID" sz="1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998870" y="6445849"/>
            <a:ext cx="4559718" cy="143541"/>
            <a:chOff x="4108564" y="5645749"/>
            <a:chExt cx="4559718" cy="143541"/>
          </a:xfrm>
        </p:grpSpPr>
        <p:sp>
          <p:nvSpPr>
            <p:cNvPr id="10" name="Rectangle 9"/>
            <p:cNvSpPr/>
            <p:nvPr/>
          </p:nvSpPr>
          <p:spPr>
            <a:xfrm>
              <a:off x="4108564" y="5645749"/>
              <a:ext cx="1070810" cy="1435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7594" y="5645749"/>
              <a:ext cx="3560688" cy="14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4896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20" y="2555506"/>
            <a:ext cx="5966380" cy="39632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9652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ebas Neue" panose="020B0606020202050201" pitchFamily="34" charset="0"/>
              </a:rPr>
              <a:t>HALAMAN LOGIN E-SURAT</a:t>
            </a:r>
            <a:endParaRPr lang="en-ID" sz="3200" b="1" dirty="0">
              <a:latin typeface="Bebas Neue" panose="020B060602020205020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7653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E-Surat ,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Daerah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Administrator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TNDE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E-Surat.</a:t>
            </a:r>
            <a:endParaRPr lang="en-ID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086100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3" name="TextBox 12"/>
          <p:cNvSpPr txBox="1"/>
          <p:nvPr/>
        </p:nvSpPr>
        <p:spPr>
          <a:xfrm>
            <a:off x="1638300" y="4375666"/>
            <a:ext cx="417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err="1" smtClean="0"/>
              <a:t>Catatan</a:t>
            </a:r>
            <a:r>
              <a:rPr lang="en-US" sz="1200" b="1" i="1" dirty="0" smtClean="0"/>
              <a:t> : </a:t>
            </a:r>
          </a:p>
          <a:p>
            <a:pPr algn="just"/>
            <a:endParaRPr lang="en-US" sz="1200" b="1" i="1" dirty="0" smtClean="0"/>
          </a:p>
          <a:p>
            <a:pPr algn="just"/>
            <a:r>
              <a:rPr lang="en-US" sz="1200" b="1" i="1" dirty="0" err="1" smtClean="0"/>
              <a:t>Untuk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setiap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informasi</a:t>
            </a:r>
            <a:r>
              <a:rPr lang="en-US" sz="1200" b="1" i="1" dirty="0" smtClean="0"/>
              <a:t> login </a:t>
            </a:r>
            <a:r>
              <a:rPr lang="en-US" sz="1200" b="1" i="1" dirty="0" err="1" smtClean="0"/>
              <a:t>pada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aplikasi</a:t>
            </a:r>
            <a:r>
              <a:rPr lang="en-US" sz="1200" b="1" i="1" dirty="0" smtClean="0"/>
              <a:t> E-Surat </a:t>
            </a:r>
            <a:r>
              <a:rPr lang="en-US" sz="1200" b="1" i="1" dirty="0" err="1" smtClean="0"/>
              <a:t>pada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Organisasi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Perangkat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daerah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terkait</a:t>
            </a:r>
            <a:r>
              <a:rPr lang="en-US" sz="1200" b="1" i="1" dirty="0" smtClean="0"/>
              <a:t> , </a:t>
            </a:r>
            <a:r>
              <a:rPr lang="en-US" sz="1200" b="1" i="1" dirty="0" err="1" smtClean="0"/>
              <a:t>sudah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diberikan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pada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saat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pelatihan</a:t>
            </a:r>
            <a:r>
              <a:rPr lang="en-US" sz="1200" b="1" i="1" dirty="0" smtClean="0"/>
              <a:t> E-Surat </a:t>
            </a:r>
            <a:r>
              <a:rPr lang="en-US" sz="1200" b="1" i="1" dirty="0" err="1" smtClean="0"/>
              <a:t>oleh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Dinas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Komunikasi</a:t>
            </a:r>
            <a:r>
              <a:rPr lang="en-US" sz="1200" b="1" i="1" dirty="0"/>
              <a:t>,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Informatika</a:t>
            </a:r>
            <a:r>
              <a:rPr lang="en-US" sz="1200" b="1" i="1" dirty="0" smtClean="0"/>
              <a:t>, </a:t>
            </a:r>
            <a:r>
              <a:rPr lang="en-US" sz="1200" b="1" i="1" dirty="0" err="1" smtClean="0"/>
              <a:t>Statistik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dan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Persandian</a:t>
            </a:r>
            <a:r>
              <a:rPr lang="en-US" sz="1200" b="1" i="1" dirty="0" smtClean="0"/>
              <a:t> Kota Semarang</a:t>
            </a:r>
            <a:endParaRPr lang="en-ID" sz="1200" b="1" i="1" dirty="0"/>
          </a:p>
        </p:txBody>
      </p:sp>
    </p:spTree>
    <p:extLst>
      <p:ext uri="{BB962C8B-B14F-4D97-AF65-F5344CB8AC3E}">
        <p14:creationId xmlns:p14="http://schemas.microsoft.com/office/powerpoint/2010/main" val="19107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810</Words>
  <Application>Microsoft Office PowerPoint</Application>
  <PresentationFormat>Custom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Bidang Arsip 2</cp:lastModifiedBy>
  <cp:revision>93</cp:revision>
  <dcterms:created xsi:type="dcterms:W3CDTF">2020-01-20T05:08:25Z</dcterms:created>
  <dcterms:modified xsi:type="dcterms:W3CDTF">2021-02-11T08:46:15Z</dcterms:modified>
</cp:coreProperties>
</file>