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8"/>
  </p:notesMasterIdLst>
  <p:sldIdLst>
    <p:sldId id="349" r:id="rId4"/>
    <p:sldId id="342" r:id="rId5"/>
    <p:sldId id="287" r:id="rId6"/>
    <p:sldId id="344" r:id="rId7"/>
    <p:sldId id="346" r:id="rId8"/>
    <p:sldId id="340" r:id="rId9"/>
    <p:sldId id="321" r:id="rId10"/>
    <p:sldId id="348" r:id="rId11"/>
    <p:sldId id="347" r:id="rId12"/>
    <p:sldId id="343" r:id="rId13"/>
    <p:sldId id="310" r:id="rId14"/>
    <p:sldId id="312" r:id="rId15"/>
    <p:sldId id="337" r:id="rId16"/>
    <p:sldId id="336" r:id="rId17"/>
    <p:sldId id="313" r:id="rId18"/>
    <p:sldId id="345" r:id="rId19"/>
    <p:sldId id="323" r:id="rId20"/>
    <p:sldId id="318" r:id="rId21"/>
    <p:sldId id="319" r:id="rId22"/>
    <p:sldId id="264" r:id="rId23"/>
    <p:sldId id="332" r:id="rId24"/>
    <p:sldId id="335" r:id="rId25"/>
    <p:sldId id="333" r:id="rId26"/>
    <p:sldId id="334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7EC"/>
    <a:srgbClr val="50DFE2"/>
    <a:srgbClr val="4BE7C6"/>
    <a:srgbClr val="E46C0A"/>
    <a:srgbClr val="FBE7C9"/>
    <a:srgbClr val="FFCCFF"/>
    <a:srgbClr val="F4B2E3"/>
    <a:srgbClr val="72B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06" autoAdjust="0"/>
  </p:normalViewPr>
  <p:slideViewPr>
    <p:cSldViewPr>
      <p:cViewPr>
        <p:scale>
          <a:sx n="73" d="100"/>
          <a:sy n="73" d="100"/>
        </p:scale>
        <p:origin x="1012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5947-B564-4674-A7CA-AD891C1D44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0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5947-B564-4674-A7CA-AD891C1D44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93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526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7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2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915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108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39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1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57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69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8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9003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17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041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045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0561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stel Magaz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1089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0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8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5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120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astel Magaz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2C42C2-6911-4B43-9A7E-965E7B8C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8A18A7-668A-4A8A-BA35-5F949CDBBE7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6CF4CC-7C2D-4D44-A5F0-9417FF3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81033D-6C80-4D0F-AE91-9CD0BAD3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0B3A01-D92B-4228-9E2B-90F6DDB1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5" r:id="rId4"/>
    <p:sldLayoutId id="2147483686" r:id="rId5"/>
    <p:sldLayoutId id="2147483689" r:id="rId6"/>
    <p:sldLayoutId id="2147483696" r:id="rId7"/>
    <p:sldLayoutId id="2147483699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76" r:id="rId20"/>
    <p:sldLayoutId id="2147483656" r:id="rId21"/>
    <p:sldLayoutId id="2147483690" r:id="rId22"/>
    <p:sldLayoutId id="2147483691" r:id="rId23"/>
    <p:sldLayoutId id="2147483697" r:id="rId24"/>
    <p:sldLayoutId id="2147483698" r:id="rId2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4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20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9791" y="3461392"/>
            <a:ext cx="3845416" cy="79993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 err="1" smtClean="0">
                <a:latin typeface="Arial Narrow" panose="020B0606020202030204" pitchFamily="34" charset="0"/>
              </a:rPr>
              <a:t>Oleh</a:t>
            </a:r>
            <a:r>
              <a:rPr lang="en-US" altLang="ko-KR" dirty="0" smtClean="0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 smtClean="0">
                <a:latin typeface="Arial Narrow" panose="020B0606020202030204" pitchFamily="34" charset="0"/>
              </a:rPr>
              <a:t>Litani</a:t>
            </a:r>
            <a:r>
              <a:rPr lang="en-US" altLang="ko-KR" dirty="0" smtClean="0">
                <a:latin typeface="Arial Narrow" panose="020B0606020202030204" pitchFamily="34" charset="0"/>
              </a:rPr>
              <a:t> </a:t>
            </a:r>
            <a:r>
              <a:rPr lang="en-US" altLang="ko-KR" dirty="0" err="1" smtClean="0">
                <a:latin typeface="Arial Narrow" panose="020B0606020202030204" pitchFamily="34" charset="0"/>
              </a:rPr>
              <a:t>Satyawati</a:t>
            </a:r>
            <a:endParaRPr lang="en-US" altLang="ko-KR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dirty="0" err="1" smtClean="0">
                <a:latin typeface="Arial Narrow" panose="020B0606020202030204" pitchFamily="34" charset="0"/>
              </a:rPr>
              <a:t>Kepala</a:t>
            </a:r>
            <a:r>
              <a:rPr lang="en-US" altLang="ko-KR" dirty="0" smtClean="0">
                <a:latin typeface="Arial Narrow" panose="020B0606020202030204" pitchFamily="34" charset="0"/>
              </a:rPr>
              <a:t> BKPP </a:t>
            </a:r>
            <a:r>
              <a:rPr lang="en-US" altLang="ko-KR" dirty="0" smtClean="0">
                <a:latin typeface="Arial Narrow" panose="020B0606020202030204" pitchFamily="34" charset="0"/>
              </a:rPr>
              <a:t>Kota Semarang </a:t>
            </a:r>
            <a:endParaRPr lang="en-US" altLang="ko-KR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477667"/>
            <a:ext cx="3068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Semarang, 15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Desember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2020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611" y="1310598"/>
            <a:ext cx="6553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STRATEGI TANTANGAN PENGEMBANGAN KOMPETENSI DI DAERAH</a:t>
            </a:r>
          </a:p>
          <a:p>
            <a:pPr algn="ctr"/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dan</a:t>
            </a:r>
            <a:endParaRPr lang="id-ID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r>
              <a:rPr lang="id-ID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PENGEMBANGAN KOMPETENSI PADA ERA ADAPTASI KEBIASAAN BARU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68144" y="-129926"/>
            <a:ext cx="4159001" cy="501434"/>
          </a:xfrm>
        </p:spPr>
        <p:txBody>
          <a:bodyPr/>
          <a:lstStyle/>
          <a:p>
            <a:r>
              <a:rPr lang="en-US" altLang="ko-KR" sz="1200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Paparan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Kepala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BKPP Kota Semarang</a:t>
            </a:r>
            <a:endParaRPr lang="ko-KR" altLang="en-US" sz="12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11760" y="99500"/>
            <a:ext cx="7798387" cy="38899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ko-K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Dalam Kegiatan Evaluasi dan Sinkronisasi Program Kegiatan BPSDMD Provinsi Jawa Tengah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nk Clouds">
            <a:extLst>
              <a:ext uri="{FF2B5EF4-FFF2-40B4-BE49-F238E27FC236}">
                <a16:creationId xmlns="" xmlns:a16="http://schemas.microsoft.com/office/drawing/2014/main" id="{2CA69660-1CAA-4DFE-B72A-2DDAA6285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3"/>
          <a:stretch/>
        </p:blipFill>
        <p:spPr bwMode="auto">
          <a:xfrm>
            <a:off x="-48295" y="0"/>
            <a:ext cx="9672638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5496" y="411510"/>
            <a:ext cx="9596438" cy="4642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 PENGEMBANGAN KOMPETENSI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1520" y="1206673"/>
            <a:ext cx="9073008" cy="275872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dirty="0" smtClean="0">
                <a:latin typeface="Arial Narrow" pitchFamily="34" charset="0"/>
              </a:rPr>
              <a:t>Pengembangan Kompetensi selama ini dilaksanakan oleh semua OPD kecuali pelatihan yang terpusat di </a:t>
            </a:r>
            <a:r>
              <a:rPr lang="id-ID" altLang="ko-KR" sz="2400" dirty="0" smtClean="0">
                <a:latin typeface="Arial Narrow" pitchFamily="34" charset="0"/>
              </a:rPr>
              <a:t>BKPP. </a:t>
            </a:r>
            <a:r>
              <a:rPr lang="id-ID" altLang="ko-KR" sz="2400" dirty="0" smtClean="0">
                <a:solidFill>
                  <a:srgbClr val="FF0000"/>
                </a:solidFill>
                <a:latin typeface="Arial Narrow" pitchFamily="34" charset="0"/>
              </a:rPr>
              <a:t>Bentuk kegiatan pengembangan kompetensi OPD antara lain sosialisasi, penyuluhan, workshop, lokakakarya, bimbingan teknis dan sebagainya</a:t>
            </a:r>
            <a:r>
              <a:rPr lang="id-ID" altLang="ko-KR" sz="2400" dirty="0" smtClean="0">
                <a:latin typeface="Arial Narrow" pitchFamily="34" charset="0"/>
              </a:rPr>
              <a:t>. </a:t>
            </a:r>
            <a:endParaRPr lang="en-US" altLang="ko-KR" sz="2400" dirty="0">
              <a:latin typeface="Arial Narrow" pitchFamily="34" charset="0"/>
            </a:endParaRPr>
          </a:p>
          <a:p>
            <a:pPr algn="ctr"/>
            <a:r>
              <a:rPr lang="en-US" altLang="ko-KR" sz="2400" dirty="0" smtClean="0">
                <a:latin typeface="Arial Narrow" pitchFamily="34" charset="0"/>
              </a:rPr>
              <a:t>BKPP </a:t>
            </a:r>
            <a:r>
              <a:rPr lang="en-US" altLang="ko-KR" sz="2400" dirty="0" err="1" smtClean="0">
                <a:latin typeface="Arial Narrow" pitchFamily="34" charset="0"/>
              </a:rPr>
              <a:t>sebagai</a:t>
            </a:r>
            <a:r>
              <a:rPr lang="en-US" altLang="ko-KR" sz="2400" dirty="0" smtClean="0">
                <a:latin typeface="Arial Narrow" pitchFamily="34" charset="0"/>
              </a:rPr>
              <a:t> </a:t>
            </a:r>
            <a:r>
              <a:rPr lang="en-US" altLang="ko-KR" sz="2400" i="1" dirty="0" smtClean="0">
                <a:latin typeface="Arial Narrow" pitchFamily="34" charset="0"/>
              </a:rPr>
              <a:t>Quality Assurance </a:t>
            </a:r>
            <a:r>
              <a:rPr lang="en-US" altLang="ko-KR" sz="2400" dirty="0" smtClean="0">
                <a:latin typeface="Arial Narrow" pitchFamily="34" charset="0"/>
              </a:rPr>
              <a:t>me</a:t>
            </a:r>
            <a:r>
              <a:rPr lang="id-ID" altLang="ko-KR" sz="2400" dirty="0" smtClean="0">
                <a:latin typeface="Arial Narrow" pitchFamily="34" charset="0"/>
              </a:rPr>
              <a:t>rangkul</a:t>
            </a:r>
            <a:r>
              <a:rPr lang="id-ID" altLang="ko-KR" sz="2400" dirty="0" smtClean="0">
                <a:latin typeface="Arial Narrow" pitchFamily="34" charset="0"/>
              </a:rPr>
              <a:t>, </a:t>
            </a:r>
            <a:r>
              <a:rPr lang="en-US" altLang="ko-KR" sz="2400" dirty="0" smtClean="0">
                <a:latin typeface="Arial Narrow" pitchFamily="34" charset="0"/>
              </a:rPr>
              <a:t>mem</a:t>
            </a:r>
            <a:r>
              <a:rPr lang="id-ID" altLang="ko-KR" sz="2400" dirty="0" smtClean="0">
                <a:latin typeface="Arial Narrow" pitchFamily="34" charset="0"/>
              </a:rPr>
              <a:t>fasilitasi</a:t>
            </a:r>
            <a:r>
              <a:rPr lang="id-ID" altLang="ko-KR" sz="2400" dirty="0" smtClean="0">
                <a:latin typeface="Arial Narrow" pitchFamily="34" charset="0"/>
              </a:rPr>
              <a:t>, </a:t>
            </a:r>
            <a:r>
              <a:rPr lang="en-US" altLang="ko-KR" sz="2400" dirty="0" smtClean="0">
                <a:latin typeface="Arial Narrow" pitchFamily="34" charset="0"/>
              </a:rPr>
              <a:t>me</a:t>
            </a:r>
            <a:r>
              <a:rPr lang="id-ID" altLang="ko-KR" sz="2400" dirty="0" smtClean="0">
                <a:latin typeface="Arial Narrow" pitchFamily="34" charset="0"/>
              </a:rPr>
              <a:t>monitor </a:t>
            </a:r>
            <a:r>
              <a:rPr lang="id-ID" altLang="ko-KR" sz="2400" dirty="0" smtClean="0">
                <a:latin typeface="Arial Narrow" pitchFamily="34" charset="0"/>
              </a:rPr>
              <a:t>dan </a:t>
            </a:r>
            <a:r>
              <a:rPr lang="en-US" altLang="ko-KR" sz="2400" dirty="0" smtClean="0">
                <a:latin typeface="Arial Narrow" pitchFamily="34" charset="0"/>
              </a:rPr>
              <a:t>men</a:t>
            </a:r>
            <a:r>
              <a:rPr lang="id-ID" altLang="ko-KR" sz="2400" dirty="0" smtClean="0">
                <a:latin typeface="Arial Narrow" pitchFamily="34" charset="0"/>
              </a:rPr>
              <a:t>jamin kualitas </a:t>
            </a:r>
            <a:r>
              <a:rPr lang="id-ID" altLang="ko-KR" sz="2400" dirty="0" smtClean="0">
                <a:latin typeface="Arial Narrow" pitchFamily="34" charset="0"/>
              </a:rPr>
              <a:t>mutu penyelenggaraan kegiatannya agar pelaksanaan kegiatan pengembangan kompetensi yang dilaksanakan OPD </a:t>
            </a:r>
            <a:r>
              <a:rPr lang="id-ID" altLang="ko-KR" sz="2400" dirty="0" smtClean="0">
                <a:latin typeface="Arial Narrow" pitchFamily="34" charset="0"/>
              </a:rPr>
              <a:t>sesuai </a:t>
            </a:r>
            <a:r>
              <a:rPr lang="id-ID" altLang="ko-KR" sz="2400" dirty="0" smtClean="0">
                <a:latin typeface="Arial Narrow" pitchFamily="34" charset="0"/>
              </a:rPr>
              <a:t>standar penyelenggaraan pelatihan</a:t>
            </a:r>
            <a:endParaRPr lang="en-US" altLang="ko-KR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53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93610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altLang="ko-KR" sz="2400" b="1" dirty="0">
                <a:solidFill>
                  <a:srgbClr val="002060"/>
                </a:solidFill>
                <a:latin typeface="Arial Narrow" pitchFamily="34" charset="0"/>
              </a:rPr>
              <a:t>Kegiatan yang </a:t>
            </a:r>
            <a:r>
              <a:rPr lang="en-US" altLang="ko-KR" sz="2400" b="1" dirty="0" err="1" smtClean="0">
                <a:solidFill>
                  <a:srgbClr val="002060"/>
                </a:solidFill>
                <a:latin typeface="Arial Narrow" pitchFamily="34" charset="0"/>
              </a:rPr>
              <a:t>telah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002060"/>
                </a:solidFill>
                <a:latin typeface="Arial Narrow" pitchFamily="34" charset="0"/>
              </a:rPr>
              <a:t>dilaksanakan</a:t>
            </a:r>
            <a:endParaRPr lang="id-ID" altLang="ko-KR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d-ID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BKPP </a:t>
            </a:r>
            <a:r>
              <a:rPr lang="id-ID" altLang="ko-KR" sz="2400" b="1" dirty="0">
                <a:solidFill>
                  <a:srgbClr val="002060"/>
                </a:solidFill>
                <a:latin typeface="Arial Narrow" pitchFamily="34" charset="0"/>
              </a:rPr>
              <a:t>Kota Semarang antara </a:t>
            </a:r>
            <a:r>
              <a:rPr lang="id-ID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lain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ko-KR" alt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Oval 1"/>
          <p:cNvSpPr/>
          <p:nvPr/>
        </p:nvSpPr>
        <p:spPr>
          <a:xfrm>
            <a:off x="3148892" y="2177999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 rot="10800000">
            <a:off x="4611960" y="2177998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561" y="2200354"/>
            <a:ext cx="263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solidFill>
                  <a:srgbClr val="E46C0A"/>
                </a:solidFill>
                <a:cs typeface="Arial" pitchFamily="34" charset="0"/>
              </a:rPr>
              <a:t>Pelatihan Teknis Manajemen Pelatihan bagi OPD Tahun 2017</a:t>
            </a:r>
            <a:endParaRPr lang="en-US" altLang="ko-KR" sz="2000" b="1" dirty="0">
              <a:solidFill>
                <a:srgbClr val="E46C0A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2926" y="1738690"/>
            <a:ext cx="3022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solidFill>
                  <a:srgbClr val="E46C0A"/>
                </a:solidFill>
                <a:cs typeface="Arial" pitchFamily="34" charset="0"/>
              </a:rPr>
              <a:t>Monitoring Pengembangan Kompetensi dilaksanakan setiap tahun dengan </a:t>
            </a:r>
            <a:r>
              <a:rPr lang="id-ID" altLang="ko-KR" sz="2000" b="1" dirty="0" smtClean="0">
                <a:solidFill>
                  <a:srgbClr val="E46C0A"/>
                </a:solidFill>
                <a:cs typeface="Arial" pitchFamily="34" charset="0"/>
              </a:rPr>
              <a:t>beberapa tahapan </a:t>
            </a:r>
            <a:r>
              <a:rPr lang="id-ID" altLang="ko-KR" sz="2000" b="1" dirty="0">
                <a:solidFill>
                  <a:srgbClr val="E46C0A"/>
                </a:solidFill>
                <a:cs typeface="Arial" pitchFamily="34" charset="0"/>
              </a:rPr>
              <a:t>kegiatan</a:t>
            </a:r>
            <a:endParaRPr lang="en-US" altLang="ko-KR" sz="2000" b="1" dirty="0">
              <a:solidFill>
                <a:srgbClr val="E46C0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6" name="Frame 5"/>
          <p:cNvSpPr/>
          <p:nvPr/>
        </p:nvSpPr>
        <p:spPr>
          <a:xfrm>
            <a:off x="197768" y="159481"/>
            <a:ext cx="4176464" cy="4824536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33772" y="411509"/>
            <a:ext cx="4104456" cy="149193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ogue" pitchFamily="2" charset="0"/>
                <a:cs typeface="Arial" pitchFamily="34" charset="0"/>
              </a:rPr>
              <a:t>Tahapan Kegiatan Monitoring Pengembangan Kompetensi Pada OPD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Vogue" pitchFamily="2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2773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Awal </a:t>
            </a: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tahun menjaring OPD yang melaksanakan pengembangan kompetensi untuk menyampaikan rencana kegiatan tahun berjalan. 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9"/>
          <a:stretch/>
        </p:blipFill>
        <p:spPr>
          <a:xfrm>
            <a:off x="4769768" y="159481"/>
            <a:ext cx="41947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-1"/>
            <a:ext cx="9144000" cy="5143501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"/>
          <a:stretch/>
        </p:blipFill>
        <p:spPr bwMode="auto">
          <a:xfrm>
            <a:off x="251520" y="863515"/>
            <a:ext cx="86409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3568" y="123478"/>
            <a:ext cx="792088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  <a:latin typeface="Impact" pitchFamily="34" charset="0"/>
              </a:rPr>
              <a:t>FORM RENCANA PENINGKATAN PENGEMBANGAN KOMPETENSI PADA OPD</a:t>
            </a:r>
            <a:endParaRPr lang="id-ID" sz="2000" dirty="0">
              <a:solidFill>
                <a:schemeClr val="accent4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3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 bwMode="auto">
          <a:xfrm>
            <a:off x="179512" y="672836"/>
            <a:ext cx="8640960" cy="424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47664" y="51470"/>
            <a:ext cx="590465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Impact" pitchFamily="34" charset="0"/>
              </a:rPr>
              <a:t>FORM REALISASI PENGEMBANGAN KOMPETENSI PADA OPD</a:t>
            </a:r>
            <a:endParaRPr lang="id-ID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0" y="3435846"/>
            <a:ext cx="6328428" cy="21602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Gamba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2000250"/>
            <a:ext cx="5143500" cy="9144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3" b="5573"/>
          <a:stretch>
            <a:fillRect/>
          </a:stretch>
        </p:blipFill>
        <p:spPr>
          <a:xfrm>
            <a:off x="2595792" y="417385"/>
            <a:ext cx="3860195" cy="2031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41249" y="2613465"/>
            <a:ext cx="9008817" cy="2308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Fasilitasi </a:t>
            </a: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dan monitoring OPD yang melaksanakan pengembangan kompetensi dilaksanakan pada </a:t>
            </a:r>
          </a:p>
          <a:p>
            <a:pPr marL="630238" indent="-274638">
              <a:buFont typeface="+mj-lt"/>
              <a:buAutoNum type="alphaLcPeriod"/>
            </a:pP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Persiapan  (membahas antara lain; tujuan kegiatan atau </a:t>
            </a:r>
            <a:r>
              <a:rPr lang="id-ID" altLang="ko-KR" b="1" i="1" dirty="0" smtClean="0">
                <a:latin typeface="Arial Narrow" pitchFamily="34" charset="0"/>
                <a:cs typeface="Arial" pitchFamily="34" charset="0"/>
              </a:rPr>
              <a:t>outcome </a:t>
            </a: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yang diharapkan, jenis kegiatan, metode pembelajaran, calon peserta dan narasumber)</a:t>
            </a:r>
          </a:p>
          <a:p>
            <a:pPr marL="630238" indent="-274638">
              <a:buFont typeface="+mj-lt"/>
              <a:buAutoNum type="alphaLcPeriod"/>
            </a:pP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Kunjungan </a:t>
            </a:r>
            <a:r>
              <a:rPr lang="id-ID" altLang="ko-KR" b="1" dirty="0">
                <a:latin typeface="Arial Narrow" pitchFamily="34" charset="0"/>
                <a:cs typeface="Arial" pitchFamily="34" charset="0"/>
              </a:rPr>
              <a:t>ke</a:t>
            </a: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 penyelenggaraan kegiatan</a:t>
            </a:r>
          </a:p>
          <a:p>
            <a:pPr marL="630238" indent="-274638">
              <a:buFont typeface="+mj-lt"/>
              <a:buAutoNum type="alphaLcPeriod"/>
            </a:pPr>
            <a:r>
              <a:rPr lang="id-ID" altLang="ko-KR" b="1" dirty="0">
                <a:latin typeface="Arial Narrow" pitchFamily="34" charset="0"/>
                <a:cs typeface="Arial" pitchFamily="34" charset="0"/>
              </a:rPr>
              <a:t>F</a:t>
            </a: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asilitasi evaluasi penyelenggaraan</a:t>
            </a:r>
          </a:p>
          <a:p>
            <a:pPr marL="630238" indent="-274638">
              <a:buFont typeface="+mj-lt"/>
              <a:buAutoNum type="alphaLcPeriod"/>
            </a:pP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Rekapitulasi peserta kegiatan untuk masuk </a:t>
            </a:r>
            <a:r>
              <a:rPr lang="id-ID" altLang="ko-KR" b="1" i="1" dirty="0" smtClean="0">
                <a:latin typeface="Arial Narrow" pitchFamily="34" charset="0"/>
                <a:cs typeface="Arial" pitchFamily="34" charset="0"/>
              </a:rPr>
              <a:t>database</a:t>
            </a:r>
            <a:r>
              <a:rPr lang="id-ID" altLang="ko-KR" b="1" dirty="0" smtClean="0">
                <a:latin typeface="Arial Narrow" pitchFamily="34" charset="0"/>
                <a:cs typeface="Arial" pitchFamily="34" charset="0"/>
              </a:rPr>
              <a:t> riwayat pengembangan kompetensi masing-masing ASN yang terhimpun di SISDM BKPP Kota Semarang</a:t>
            </a:r>
            <a:endParaRPr lang="ko-KR" altLang="en-US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9" y="413152"/>
            <a:ext cx="2188476" cy="203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04" y="413152"/>
            <a:ext cx="2304256" cy="203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38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965" y="1094900"/>
            <a:ext cx="7518531" cy="385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858933"/>
            <a:ext cx="78843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3. </a:t>
            </a: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Akhir </a:t>
            </a: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tahun evaluasi kegiatan tahun berjalan melalui wawancara dan </a:t>
            </a:r>
            <a:r>
              <a:rPr lang="id-ID" altLang="ko-K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FGD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23027" t="16236" r="24074" b="21033"/>
          <a:stretch/>
        </p:blipFill>
        <p:spPr bwMode="auto">
          <a:xfrm>
            <a:off x="467544" y="1660754"/>
            <a:ext cx="3725984" cy="235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78" y="1641769"/>
            <a:ext cx="3903954" cy="237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1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1510900" y="1707654"/>
            <a:ext cx="612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50DFE2"/>
                </a:solidFill>
                <a:latin typeface="Impact" pitchFamily="34" charset="0"/>
                <a:cs typeface="Arial" pitchFamily="34" charset="0"/>
              </a:rPr>
              <a:t>MATERI </a:t>
            </a:r>
            <a:r>
              <a:rPr lang="en-US" altLang="ko-KR" sz="2000" dirty="0" smtClean="0">
                <a:solidFill>
                  <a:srgbClr val="50DFE2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US" altLang="ko-KR" sz="2000" dirty="0" smtClean="0">
              <a:solidFill>
                <a:srgbClr val="50DFE2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endParaRPr lang="en-US" altLang="ko-KR" sz="2000" dirty="0" smtClean="0">
              <a:solidFill>
                <a:srgbClr val="50DFE2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r>
              <a:rPr lang="en-US" altLang="ko-KR" sz="2800" u="sng" dirty="0" smtClean="0">
                <a:solidFill>
                  <a:srgbClr val="50DFE2"/>
                </a:solidFill>
                <a:latin typeface="Impact" pitchFamily="34" charset="0"/>
                <a:cs typeface="Arial" pitchFamily="34" charset="0"/>
              </a:rPr>
              <a:t>PENGEMBANGAN KOMPETENSI DI ERA ADAPTASI KEBIASAAN BARU</a:t>
            </a:r>
            <a:endParaRPr lang="en-US" altLang="ko-KR" sz="2800" u="sng" dirty="0">
              <a:solidFill>
                <a:srgbClr val="50DFE2"/>
              </a:solidFill>
              <a:latin typeface="Impac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08054"/>
          </a:xfrm>
          <a:prstGeom prst="rect">
            <a:avLst/>
          </a:prstGeom>
        </p:spPr>
      </p:pic>
      <p:sp>
        <p:nvSpPr>
          <p:cNvPr id="5" name="Persegi panjang 4"/>
          <p:cNvSpPr/>
          <p:nvPr/>
        </p:nvSpPr>
        <p:spPr>
          <a:xfrm>
            <a:off x="611559" y="1767357"/>
            <a:ext cx="7920880" cy="2863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1864" y="771550"/>
            <a:ext cx="7020272" cy="720080"/>
          </a:xfrm>
        </p:spPr>
        <p:txBody>
          <a:bodyPr/>
          <a:lstStyle/>
          <a:p>
            <a:pPr algn="ctr"/>
            <a:r>
              <a:rPr lang="id-ID" altLang="ko-KR" sz="2800" b="1" u="sng" dirty="0" smtClean="0">
                <a:latin typeface="Arial Narrow" pitchFamily="34" charset="0"/>
              </a:rPr>
              <a:t>Pengembangan Kompetensi di Era Adaptasi Kebiasaan Baru</a:t>
            </a:r>
            <a:endParaRPr lang="ko-KR" altLang="en-US" sz="2800" b="1" u="sng" dirty="0">
              <a:latin typeface="Arial Narrow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899592" y="1707654"/>
            <a:ext cx="7272808" cy="307987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id-ID" sz="1800" b="1" dirty="0" smtClean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Surat Edaran Lembaga Administrasi Negara RI Nomor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sz="1800" b="1" dirty="0" smtClean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10/K.1/HKM.02.3/2020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Tentang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Panduan Teknis Penyelenggaraan Pelatihan dalam masa pandemi </a:t>
            </a:r>
            <a:r>
              <a:rPr lang="id-ID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corona virus disease (COVID 19</a:t>
            </a:r>
            <a:r>
              <a:rPr lang="id-ID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  <a:endParaRPr lang="id-ID" altLang="ko-KR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d-ID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Bahwa dalam surat edaran tersebut proses pembelajaran klasikal diubah menjadi pembelajaran jarak jauh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ko-K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8539" y="-2000250"/>
            <a:ext cx="5146922" cy="914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1283" y="385770"/>
            <a:ext cx="7020272" cy="792088"/>
          </a:xfrm>
        </p:spPr>
        <p:txBody>
          <a:bodyPr/>
          <a:lstStyle/>
          <a:p>
            <a:pPr algn="ctr"/>
            <a:r>
              <a:rPr lang="id-ID" altLang="ko-KR" sz="2800" b="1" u="sng" dirty="0" smtClean="0">
                <a:latin typeface="Arial Narrow" pitchFamily="34" charset="0"/>
              </a:rPr>
              <a:t>Pengembangan Kompetensi di Era Adaptasi Kebiasaan Baru</a:t>
            </a:r>
            <a:endParaRPr lang="ko-KR" altLang="en-US" sz="2800" b="1" u="sng" dirty="0">
              <a:latin typeface="Arial Narrow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971600" y="1563629"/>
            <a:ext cx="7344816" cy="33123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id-ID" sz="2000" b="1" dirty="0" smtClean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Surat Edaran Lembaga Administrasi Negara RI Nomor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sz="2000" b="1" dirty="0" smtClean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23/K.1/HKM.02.3/2020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Tentang Panduan Teknis Penyusunan Perencanaan pelatihan, Pemanfaatan Teknologi Informasi, Penyusunan skenario pembelajaran, serta kehadiran  dan partisipasi dalam masa pandemi </a:t>
            </a:r>
            <a:r>
              <a:rPr lang="id-ID" altLang="ko-K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corona virus disease (COVID 19)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altLang="ko-K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Bahwa dalam surat edaran tersebut disebutkan bahwa metode pembelajaran melalui 2 metode, yaitu sinkronus dan asinkronus. Dalam metode pembelajaran sinkronus, aplikasi yang digunakan secara umum adalah aplikasi zoom cloud meeting.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ko-KR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4"/>
            <a:ext cx="9144000" cy="5143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13901" y="1419622"/>
            <a:ext cx="612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  <a:cs typeface="Arial" pitchFamily="34" charset="0"/>
              </a:rPr>
              <a:t>MATERI</a:t>
            </a:r>
            <a:r>
              <a:rPr lang="en-US" altLang="ko-K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  <a:cs typeface="Arial" pitchFamily="34" charset="0"/>
              </a:rPr>
              <a:t> 1</a:t>
            </a:r>
          </a:p>
          <a:p>
            <a:pPr algn="ctr"/>
            <a:endParaRPr lang="en-US" altLang="ko-KR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Impact" pitchFamily="34" charset="0"/>
              <a:cs typeface="Arial" pitchFamily="34" charset="0"/>
            </a:endParaRPr>
          </a:p>
          <a:p>
            <a:pPr algn="ctr"/>
            <a:r>
              <a:rPr lang="id-ID" altLang="ko-KR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  <a:cs typeface="Arial" pitchFamily="34" charset="0"/>
              </a:rPr>
              <a:t>STRATEGI </a:t>
            </a:r>
            <a:r>
              <a:rPr lang="id-ID" altLang="ko-KR" sz="28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  <a:cs typeface="Arial" pitchFamily="34" charset="0"/>
              </a:rPr>
              <a:t>TANTANGAN PENGEMBANGAN KOMPETENSI DI </a:t>
            </a:r>
            <a:r>
              <a:rPr lang="id-ID" altLang="ko-KR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itchFamily="34" charset="0"/>
                <a:cs typeface="Arial" pitchFamily="34" charset="0"/>
              </a:rPr>
              <a:t>DAERAH</a:t>
            </a:r>
            <a:endParaRPr lang="en-US" altLang="ko-KR" sz="2800" u="sng" dirty="0">
              <a:solidFill>
                <a:schemeClr val="accent1">
                  <a:lumMod val="60000"/>
                  <a:lumOff val="4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72000" y="429454"/>
            <a:ext cx="0" cy="1185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3538414"/>
            <a:ext cx="0" cy="1185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22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0"/>
            <a:ext cx="5143500" cy="914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35646"/>
            <a:ext cx="9144000" cy="1968285"/>
          </a:xfrm>
        </p:spPr>
        <p:txBody>
          <a:bodyPr/>
          <a:lstStyle/>
          <a:p>
            <a:r>
              <a:rPr lang="id-ID" altLang="ko-KR" sz="2400" b="1" dirty="0" smtClean="0">
                <a:latin typeface="Arial Narrow" pitchFamily="34" charset="0"/>
              </a:rPr>
              <a:t>Dalam pembelajaran berbasis IT baik </a:t>
            </a:r>
            <a:r>
              <a:rPr lang="id-ID" altLang="ko-KR" sz="2400" b="1" i="1" dirty="0" smtClean="0">
                <a:latin typeface="Arial Narrow" pitchFamily="34" charset="0"/>
              </a:rPr>
              <a:t>blended learning </a:t>
            </a:r>
            <a:r>
              <a:rPr lang="id-ID" altLang="ko-KR" sz="2400" b="1" dirty="0" smtClean="0">
                <a:latin typeface="Arial Narrow" pitchFamily="34" charset="0"/>
              </a:rPr>
              <a:t>ataupun </a:t>
            </a:r>
            <a:r>
              <a:rPr lang="id-ID" altLang="ko-KR" sz="2400" b="1" i="1" dirty="0" smtClean="0">
                <a:latin typeface="Arial Narrow" pitchFamily="34" charset="0"/>
              </a:rPr>
              <a:t>full e-learning </a:t>
            </a:r>
            <a:r>
              <a:rPr lang="id-ID" altLang="ko-KR" sz="2400" b="1" dirty="0" smtClean="0">
                <a:latin typeface="Arial Narrow" pitchFamily="34" charset="0"/>
              </a:rPr>
              <a:t> diperlukan sebuah wadah yang disebut LMS (</a:t>
            </a:r>
            <a:r>
              <a:rPr lang="id-ID" altLang="ko-KR" sz="2400" b="1" i="1" dirty="0" smtClean="0">
                <a:latin typeface="Arial Narrow" pitchFamily="34" charset="0"/>
              </a:rPr>
              <a:t>Learning Management System). </a:t>
            </a:r>
            <a:r>
              <a:rPr lang="id-ID" altLang="ko-KR" sz="2400" b="1" dirty="0" smtClean="0">
                <a:latin typeface="Arial Narrow" pitchFamily="34" charset="0"/>
              </a:rPr>
              <a:t>Tidak setiap lembaga pelatihan sudah menyiapkan hal tersebut karena diperlukan SDM, Teknologi Informasi, </a:t>
            </a:r>
            <a:r>
              <a:rPr lang="id-ID" altLang="ko-KR" sz="2400" b="1" i="1" dirty="0" smtClean="0">
                <a:latin typeface="Arial Narrow" pitchFamily="34" charset="0"/>
              </a:rPr>
              <a:t>security system </a:t>
            </a:r>
            <a:r>
              <a:rPr lang="id-ID" altLang="ko-KR" sz="2400" b="1" dirty="0" smtClean="0">
                <a:latin typeface="Arial Narrow" pitchFamily="34" charset="0"/>
              </a:rPr>
              <a:t>dan biaya yang cukup mahal</a:t>
            </a:r>
            <a:endParaRPr lang="ko-KR" alt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5163" y="-2041850"/>
            <a:ext cx="5154715" cy="921598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altLang="ko-KR" b="1" dirty="0" smtClean="0">
                <a:latin typeface="Arial Narrow" pitchFamily="34" charset="0"/>
              </a:rPr>
              <a:t>Pembelajaran di Masa Pandemi</a:t>
            </a:r>
            <a:endParaRPr lang="ko-KR" altLang="en-US" b="1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5990" y="4085411"/>
            <a:ext cx="3040176" cy="718587"/>
            <a:chOff x="2551705" y="4252537"/>
            <a:chExt cx="2357003" cy="718587"/>
          </a:xfrm>
        </p:grpSpPr>
        <p:sp>
          <p:nvSpPr>
            <p:cNvPr id="5" name="TextBox 4"/>
            <p:cNvSpPr txBox="1"/>
            <p:nvPr/>
          </p:nvSpPr>
          <p:spPr>
            <a:xfrm>
              <a:off x="2551706" y="4447904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Evaluasi dengan menggunakan google form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1705" y="4252537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Google Form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2301" y="3365331"/>
            <a:ext cx="3056018" cy="770602"/>
            <a:chOff x="2551704" y="4252537"/>
            <a:chExt cx="2369285" cy="770602"/>
          </a:xfrm>
        </p:grpSpPr>
        <p:sp>
          <p:nvSpPr>
            <p:cNvPr id="8" name="TextBox 7"/>
            <p:cNvSpPr txBox="1"/>
            <p:nvPr/>
          </p:nvSpPr>
          <p:spPr>
            <a:xfrm>
              <a:off x="2563987" y="4499919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Pembelajaran menggunakan instagram live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04" y="4252537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Instagram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8148" y="1635646"/>
            <a:ext cx="3065265" cy="739244"/>
            <a:chOff x="2551705" y="4236591"/>
            <a:chExt cx="2376455" cy="739244"/>
          </a:xfrm>
        </p:grpSpPr>
        <p:sp>
          <p:nvSpPr>
            <p:cNvPr id="14" name="TextBox 13"/>
            <p:cNvSpPr txBox="1"/>
            <p:nvPr/>
          </p:nvSpPr>
          <p:spPr>
            <a:xfrm>
              <a:off x="2571158" y="4452615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Panggilan telepon untuk mengingatkan peserta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5" y="4236591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Telepon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2305" y="1496889"/>
            <a:ext cx="2609742" cy="3027685"/>
            <a:chOff x="2939601" y="1312886"/>
            <a:chExt cx="2616849" cy="3027685"/>
          </a:xfrm>
          <a:solidFill>
            <a:srgbClr val="E46C0A"/>
          </a:solidFill>
        </p:grpSpPr>
        <p:sp>
          <p:nvSpPr>
            <p:cNvPr id="17" name="Oval 16"/>
            <p:cNvSpPr/>
            <p:nvPr/>
          </p:nvSpPr>
          <p:spPr>
            <a:xfrm>
              <a:off x="4330233" y="3651871"/>
              <a:ext cx="688701" cy="68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68102" y="1312886"/>
              <a:ext cx="1027469" cy="1027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16521" y="1675966"/>
              <a:ext cx="958864" cy="958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939601" y="2624795"/>
              <a:ext cx="890374" cy="89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19336" y="3450476"/>
              <a:ext cx="821884" cy="8218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39355" y="3291830"/>
              <a:ext cx="617095" cy="617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665" y="3797379"/>
            <a:ext cx="3040176" cy="718587"/>
            <a:chOff x="2551705" y="4252537"/>
            <a:chExt cx="2357003" cy="718587"/>
          </a:xfrm>
        </p:grpSpPr>
        <p:sp>
          <p:nvSpPr>
            <p:cNvPr id="25" name="TextBox 24"/>
            <p:cNvSpPr txBox="1"/>
            <p:nvPr/>
          </p:nvSpPr>
          <p:spPr>
            <a:xfrm>
              <a:off x="2551706" y="4447904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Pengumpulan tugas dengan menggunakan email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1705" y="4252537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Email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494" y="2787774"/>
            <a:ext cx="2988037" cy="739244"/>
            <a:chOff x="2506077" y="4252537"/>
            <a:chExt cx="2382594" cy="739244"/>
          </a:xfrm>
        </p:grpSpPr>
        <p:sp>
          <p:nvSpPr>
            <p:cNvPr id="28" name="TextBox 27"/>
            <p:cNvSpPr txBox="1"/>
            <p:nvPr/>
          </p:nvSpPr>
          <p:spPr>
            <a:xfrm>
              <a:off x="2506077" y="4468561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Video Conference </a:t>
              </a:r>
              <a:r>
                <a:rPr lang="id-ID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dengan aplikasi zoom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1705" y="4252537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Zoom Cloud Meeting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7689" y="1700917"/>
            <a:ext cx="3040175" cy="745981"/>
            <a:chOff x="2531049" y="4029776"/>
            <a:chExt cx="2357002" cy="745981"/>
          </a:xfrm>
        </p:grpSpPr>
        <p:sp>
          <p:nvSpPr>
            <p:cNvPr id="31" name="TextBox 30"/>
            <p:cNvSpPr txBox="1"/>
            <p:nvPr/>
          </p:nvSpPr>
          <p:spPr>
            <a:xfrm>
              <a:off x="2531049" y="4252537"/>
              <a:ext cx="23570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Chat peserta dengan aplikasi whatsapp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1049" y="4029776"/>
              <a:ext cx="23369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Whatsapp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504056"/>
          </a:xfrm>
        </p:spPr>
        <p:txBody>
          <a:bodyPr/>
          <a:lstStyle/>
          <a:p>
            <a:r>
              <a:rPr lang="id-ID" altLang="ko-KR" sz="1800" b="1" dirty="0">
                <a:solidFill>
                  <a:schemeClr val="tx1"/>
                </a:solidFill>
                <a:latin typeface="Arial Narrow" pitchFamily="34" charset="0"/>
              </a:rPr>
              <a:t>Pada tahun 2020 Pemerintah Kota Semarang telah menyelenggarakan pembelajaran jarak jauh dengan metode antara </a:t>
            </a:r>
            <a:r>
              <a:rPr lang="id-ID" altLang="ko-KR" sz="1800" b="1" dirty="0" smtClean="0">
                <a:solidFill>
                  <a:schemeClr val="tx1"/>
                </a:solidFill>
                <a:latin typeface="Arial Narrow" pitchFamily="34" charset="0"/>
              </a:rPr>
              <a:t>lain:</a:t>
            </a:r>
            <a:endParaRPr lang="id-ID" sz="18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47864" y="1700917"/>
            <a:ext cx="2212162" cy="2634312"/>
            <a:chOff x="3367950" y="1737638"/>
            <a:chExt cx="2212162" cy="2634312"/>
          </a:xfrm>
        </p:grpSpPr>
        <p:sp>
          <p:nvSpPr>
            <p:cNvPr id="33" name="Block Arc 14"/>
            <p:cNvSpPr/>
            <p:nvPr/>
          </p:nvSpPr>
          <p:spPr>
            <a:xfrm rot="16200000">
              <a:off x="4338857" y="2885190"/>
              <a:ext cx="584277" cy="58466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42" name="Picture 2" descr="C:\Users\USER\Downloads\download 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2012" y="2108568"/>
              <a:ext cx="415789" cy="4157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Picture 3" descr="C:\Users\USER\Downloads\download (3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5138" y="3694928"/>
              <a:ext cx="244974" cy="244974"/>
            </a:xfrm>
            <a:prstGeom prst="rect">
              <a:avLst/>
            </a:prstGeom>
            <a:noFill/>
          </p:spPr>
        </p:pic>
        <p:pic>
          <p:nvPicPr>
            <p:cNvPr id="3074" name="Picture 2" descr="F:\materi 15 desember\images (6)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8" r="35300" b="29035"/>
            <a:stretch/>
          </p:blipFill>
          <p:spPr bwMode="auto">
            <a:xfrm>
              <a:off x="3367950" y="3003798"/>
              <a:ext cx="411962" cy="424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materi 15 desember\download (12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0" t="34716" b="8847"/>
            <a:stretch/>
          </p:blipFill>
          <p:spPr bwMode="auto">
            <a:xfrm>
              <a:off x="3804872" y="3879453"/>
              <a:ext cx="479096" cy="3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materi 15 desember\download (13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t="17631" r="29166" b="15056"/>
            <a:stretch/>
          </p:blipFill>
          <p:spPr bwMode="auto">
            <a:xfrm>
              <a:off x="4718194" y="4076750"/>
              <a:ext cx="285854" cy="2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materi 15 desember\download (6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582" y="1737638"/>
              <a:ext cx="489045" cy="489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8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2910" y="-1820344"/>
            <a:ext cx="5814508" cy="9313068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FCC4C64F-B65B-4A66-A6C9-23A8C8736E42}"/>
              </a:ext>
            </a:extLst>
          </p:cNvPr>
          <p:cNvSpPr/>
          <p:nvPr/>
        </p:nvSpPr>
        <p:spPr>
          <a:xfrm>
            <a:off x="4168528" y="1223508"/>
            <a:ext cx="4246811" cy="3138243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BED6F12E-C308-481E-BDAD-6B51594C6434}"/>
              </a:ext>
            </a:extLst>
          </p:cNvPr>
          <p:cNvSpPr/>
          <p:nvPr/>
        </p:nvSpPr>
        <p:spPr>
          <a:xfrm>
            <a:off x="4371976" y="1395735"/>
            <a:ext cx="3839915" cy="82757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xmlns="" id="{315DAAA1-47E4-4849-94CD-AE82D955F448}"/>
              </a:ext>
            </a:extLst>
          </p:cNvPr>
          <p:cNvSpPr/>
          <p:nvPr/>
        </p:nvSpPr>
        <p:spPr>
          <a:xfrm>
            <a:off x="4371976" y="2396141"/>
            <a:ext cx="3839915" cy="82757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xmlns="" id="{F43A9725-0324-400C-B9F3-36AC1D5F93EF}"/>
              </a:ext>
            </a:extLst>
          </p:cNvPr>
          <p:cNvSpPr/>
          <p:nvPr/>
        </p:nvSpPr>
        <p:spPr>
          <a:xfrm>
            <a:off x="4371976" y="3396548"/>
            <a:ext cx="3839915" cy="82757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144CA-4109-4D1F-B9DD-CECFD4256096}"/>
              </a:ext>
            </a:extLst>
          </p:cNvPr>
          <p:cNvSpPr txBox="1"/>
          <p:nvPr/>
        </p:nvSpPr>
        <p:spPr>
          <a:xfrm>
            <a:off x="5041848" y="1491630"/>
            <a:ext cx="289925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PEMBELAJARAN  MELALUI WHATSAPP </a:t>
            </a:r>
            <a:endParaRPr lang="ko-KR" altLang="en-US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AE341D-7420-4DD3-9541-B5A2EB478F97}"/>
              </a:ext>
            </a:extLst>
          </p:cNvPr>
          <p:cNvSpPr txBox="1"/>
          <p:nvPr/>
        </p:nvSpPr>
        <p:spPr>
          <a:xfrm>
            <a:off x="5010194" y="2524566"/>
            <a:ext cx="289925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PEMBELAJARAN MELALUI INSTAGRAM LIVE</a:t>
            </a:r>
            <a:endParaRPr lang="ko-KR" altLang="en-US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8C2A6F-EBFB-4C4F-8140-C9A5EBEA7E9B}"/>
              </a:ext>
            </a:extLst>
          </p:cNvPr>
          <p:cNvSpPr txBox="1"/>
          <p:nvPr/>
        </p:nvSpPr>
        <p:spPr>
          <a:xfrm>
            <a:off x="5052398" y="3507854"/>
            <a:ext cx="289925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PEMBELAJARAN MELALUI ZOOM</a:t>
            </a:r>
            <a:endParaRPr lang="ko-KR" altLang="en-US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246905F-2395-484B-BEF2-825B045C6CF7}"/>
              </a:ext>
            </a:extLst>
          </p:cNvPr>
          <p:cNvSpPr/>
          <p:nvPr/>
        </p:nvSpPr>
        <p:spPr>
          <a:xfrm>
            <a:off x="1627686" y="2320342"/>
            <a:ext cx="1275727" cy="987437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63428FE7-3EB3-48E5-8EDB-45D1AB7955DE}"/>
              </a:ext>
            </a:extLst>
          </p:cNvPr>
          <p:cNvSpPr txBox="1">
            <a:spLocks/>
          </p:cNvSpPr>
          <p:nvPr/>
        </p:nvSpPr>
        <p:spPr>
          <a:xfrm>
            <a:off x="1578891" y="311175"/>
            <a:ext cx="5976769" cy="3282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 Narrow" pitchFamily="34" charset="0"/>
              </a:rPr>
              <a:t>INOVASI </a:t>
            </a:r>
            <a:r>
              <a:rPr lang="en-US" sz="2400" b="1" dirty="0">
                <a:solidFill>
                  <a:schemeClr val="accent1"/>
                </a:solidFill>
                <a:latin typeface="Arial Narrow" pitchFamily="34" charset="0"/>
              </a:rPr>
              <a:t>PEMBELAJARAN DI MASA PANDEMI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4" t="5623" r="35963" b="15309"/>
          <a:stretch/>
        </p:blipFill>
        <p:spPr bwMode="auto">
          <a:xfrm rot="16200000">
            <a:off x="1781385" y="540161"/>
            <a:ext cx="1372340" cy="204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8" y="2299540"/>
            <a:ext cx="2046849" cy="134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0876" y="3400699"/>
            <a:ext cx="2025748" cy="1273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SER\Downloads\download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128" y="1223509"/>
            <a:ext cx="826061" cy="84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download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024" y="2355727"/>
            <a:ext cx="880165" cy="792088"/>
          </a:xfrm>
          <a:prstGeom prst="rect">
            <a:avLst/>
          </a:prstGeom>
          <a:noFill/>
        </p:spPr>
      </p:pic>
      <p:pic>
        <p:nvPicPr>
          <p:cNvPr id="3077" name="Picture 5" descr="C:\Users\USER\Downloads\download (3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19" y="3435846"/>
            <a:ext cx="901269" cy="925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124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0937" y="-2278126"/>
            <a:ext cx="5178202" cy="9665049"/>
          </a:xfrm>
          <a:prstGeom prst="rect">
            <a:avLst/>
          </a:prstGeom>
        </p:spPr>
      </p:pic>
      <p:sp>
        <p:nvSpPr>
          <p:cNvPr id="2" name="Right Arrow Callout 1"/>
          <p:cNvSpPr/>
          <p:nvPr/>
        </p:nvSpPr>
        <p:spPr>
          <a:xfrm>
            <a:off x="1323993" y="2660093"/>
            <a:ext cx="5768287" cy="2136157"/>
          </a:xfrm>
          <a:prstGeom prst="rightArrowCallout">
            <a:avLst>
              <a:gd name="adj1" fmla="val 25000"/>
              <a:gd name="adj2" fmla="val 24514"/>
              <a:gd name="adj3" fmla="val 24514"/>
              <a:gd name="adj4" fmla="val 8199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1323993" y="2708018"/>
            <a:ext cx="4658645" cy="2088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1600" b="1" dirty="0">
                <a:latin typeface="Arial Narrow" pitchFamily="34" charset="0"/>
              </a:rPr>
              <a:t>Dengan berbagai aplikasi menambah kompleksitas tugas dari penyelenggara pelatihan. Untuk itu di tahun 2021 BKPP Kota Semarang akan menggunakan </a:t>
            </a:r>
            <a:r>
              <a:rPr lang="id-ID" altLang="ko-KR" sz="1600" b="1" i="1" dirty="0" smtClean="0">
                <a:latin typeface="Arial Narrow" pitchFamily="34" charset="0"/>
              </a:rPr>
              <a:t>MICROSOFT TEAMS </a:t>
            </a:r>
            <a:r>
              <a:rPr lang="id-ID" altLang="ko-KR" sz="1600" b="1" dirty="0" smtClean="0">
                <a:latin typeface="Arial Narrow" pitchFamily="34" charset="0"/>
              </a:rPr>
              <a:t>yang </a:t>
            </a:r>
            <a:r>
              <a:rPr lang="id-ID" altLang="ko-KR" sz="1600" b="1" dirty="0">
                <a:latin typeface="Arial Narrow" pitchFamily="34" charset="0"/>
              </a:rPr>
              <a:t>diuji coba pada bulan november 2020 dan dapat mengakomodir semua kebutuhan media </a:t>
            </a:r>
            <a:r>
              <a:rPr lang="id-ID" altLang="ko-KR" sz="1600" b="1" dirty="0" smtClean="0">
                <a:latin typeface="Arial Narrow" pitchFamily="34" charset="0"/>
              </a:rPr>
              <a:t>pembelajaran dalam </a:t>
            </a:r>
            <a:r>
              <a:rPr lang="id-ID" altLang="ko-KR" sz="1600" b="1" dirty="0">
                <a:latin typeface="Arial Narrow" pitchFamily="34" charset="0"/>
              </a:rPr>
              <a:t>1 aplikasi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8" t="5552" r="37746" b="15534"/>
          <a:stretch/>
        </p:blipFill>
        <p:spPr bwMode="auto">
          <a:xfrm rot="16200000">
            <a:off x="3599892" y="397794"/>
            <a:ext cx="201622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94" y="431425"/>
            <a:ext cx="204684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993" y="433798"/>
            <a:ext cx="202574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C:\Users\USER\Downloads\WhatsApp Image 2020-11-25 at 13.06.4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5388" y="2668472"/>
            <a:ext cx="149307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68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87724" y="1995686"/>
            <a:ext cx="4968552" cy="115212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6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THANK YOU</a:t>
            </a:r>
            <a:endParaRPr lang="ko-KR" altLang="en-US" sz="6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6"/>
            <a:ext cx="9120304" cy="51435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1982570" y="483518"/>
            <a:ext cx="5400600" cy="10801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sz="4400" b="1" u="sng" dirty="0" smtClean="0">
                <a:solidFill>
                  <a:schemeClr val="accent6">
                    <a:lumMod val="75000"/>
                  </a:schemeClr>
                </a:solidFill>
                <a:latin typeface="Vogue" pitchFamily="2" charset="0"/>
                <a:cs typeface="Arial" pitchFamily="34" charset="0"/>
              </a:rPr>
              <a:t>P</a:t>
            </a:r>
            <a:r>
              <a:rPr lang="id-ID" sz="4400" b="1" u="sng" dirty="0" smtClean="0">
                <a:solidFill>
                  <a:schemeClr val="bg1"/>
                </a:solidFill>
                <a:latin typeface="Vogue" pitchFamily="2" charset="0"/>
                <a:cs typeface="Arial" pitchFamily="34" charset="0"/>
              </a:rPr>
              <a:t> E L U A N </a:t>
            </a:r>
            <a:r>
              <a:rPr lang="id-ID" sz="4400" b="1" u="sng" dirty="0" smtClean="0">
                <a:solidFill>
                  <a:schemeClr val="accent6">
                    <a:lumMod val="75000"/>
                  </a:schemeClr>
                </a:solidFill>
                <a:latin typeface="Vogue" pitchFamily="2" charset="0"/>
                <a:cs typeface="Arial" pitchFamily="34" charset="0"/>
              </a:rPr>
              <a:t>G</a:t>
            </a:r>
            <a:endParaRPr lang="en-US" altLang="ko-KR" sz="4400" b="1" u="sng" dirty="0">
              <a:solidFill>
                <a:schemeClr val="accent6">
                  <a:lumMod val="75000"/>
                </a:schemeClr>
              </a:solidFill>
              <a:latin typeface="Vogue" pitchFamily="2" charset="0"/>
              <a:cs typeface="Arial" pitchFamily="34" charset="0"/>
            </a:endParaRPr>
          </a:p>
        </p:txBody>
      </p:sp>
      <p:pic>
        <p:nvPicPr>
          <p:cNvPr id="1028" name="Picture 4" descr="F:\materi 15 desember\Dasar+Hukum+Undang-Undang+No.+5+Tahun+2014+tentang+Aparatur+Sipil+Negara.+Peraturan+Pemerintah+No.+11+Tahun+2017+Tentang+Manajemen+PNS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40758" r="15802" b="37542"/>
          <a:stretch/>
        </p:blipFill>
        <p:spPr bwMode="auto">
          <a:xfrm>
            <a:off x="1522372" y="1721207"/>
            <a:ext cx="6069865" cy="6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0"/>
          <p:cNvSpPr/>
          <p:nvPr/>
        </p:nvSpPr>
        <p:spPr>
          <a:xfrm>
            <a:off x="539552" y="2563186"/>
            <a:ext cx="8388424" cy="2240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Amanat PP Nomor 11 Tahun 2017 Pasal 203 (ayat) 4 menyebutkan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r"/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bahwa 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s</a:t>
            </a:r>
            <a:r>
              <a:rPr lang="id-ID" sz="2600" dirty="0" err="1">
                <a:solidFill>
                  <a:schemeClr val="tx1"/>
                </a:solidFill>
                <a:latin typeface="Arial Narrow" pitchFamily="34" charset="0"/>
              </a:rPr>
              <a:t>etiap</a:t>
            </a:r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 PNS memiliki hak dan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kesempatan dalam </a:t>
            </a:r>
            <a:endParaRPr lang="en-US" sz="2600" dirty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kompetensi.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Pengembangan Kompetensi bagi</a:t>
            </a:r>
            <a:endParaRPr lang="en-US" sz="2600" dirty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setiap PNS dilakukan paling sedikit 20 (dua puluh) jam pelajaran</a:t>
            </a:r>
            <a:endParaRPr lang="en-US" sz="2600" dirty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id-ID" sz="2600" dirty="0">
                <a:solidFill>
                  <a:schemeClr val="tx1"/>
                </a:solidFill>
                <a:latin typeface="Arial Narrow" pitchFamily="34" charset="0"/>
              </a:rPr>
              <a:t> dalam 1 (satu) tahun</a:t>
            </a:r>
            <a:endParaRPr lang="id-ID" sz="2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050"/>
            <a:ext cx="9252520" cy="5505028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1907704" y="297080"/>
            <a:ext cx="5400600" cy="10801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sz="4400" b="1" u="sng" dirty="0" smtClean="0">
                <a:solidFill>
                  <a:schemeClr val="accent6">
                    <a:lumMod val="75000"/>
                  </a:schemeClr>
                </a:solidFill>
                <a:latin typeface="Vogue" pitchFamily="2" charset="0"/>
                <a:cs typeface="Arial" pitchFamily="34" charset="0"/>
              </a:rPr>
              <a:t>P</a:t>
            </a:r>
            <a:r>
              <a:rPr lang="id-ID" sz="4400" b="1" u="sng" dirty="0" smtClean="0">
                <a:solidFill>
                  <a:schemeClr val="bg1"/>
                </a:solidFill>
                <a:latin typeface="Vogue" pitchFamily="2" charset="0"/>
                <a:cs typeface="Arial" pitchFamily="34" charset="0"/>
              </a:rPr>
              <a:t> E L U A N </a:t>
            </a:r>
            <a:r>
              <a:rPr lang="id-ID" sz="4400" b="1" u="sng" dirty="0" smtClean="0">
                <a:solidFill>
                  <a:schemeClr val="accent6">
                    <a:lumMod val="75000"/>
                  </a:schemeClr>
                </a:solidFill>
                <a:latin typeface="Vogue" pitchFamily="2" charset="0"/>
                <a:cs typeface="Arial" pitchFamily="34" charset="0"/>
              </a:rPr>
              <a:t>G</a:t>
            </a:r>
            <a:endParaRPr lang="en-US" altLang="ko-KR" sz="4400" b="1" u="sng" dirty="0">
              <a:solidFill>
                <a:schemeClr val="accent6">
                  <a:lumMod val="75000"/>
                </a:schemeClr>
              </a:solidFill>
              <a:latin typeface="Vogue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2563187"/>
            <a:ext cx="8388424" cy="1774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Didalamnya mengatur tentang penyusunan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endParaRPr lang="en-US" sz="2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rencana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pengembangan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kompetensi, pelaksanaan pengembangan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r"/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kompetensi,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id-ID" sz="2600" dirty="0" err="1" smtClean="0">
                <a:solidFill>
                  <a:schemeClr val="tx1"/>
                </a:solidFill>
                <a:latin typeface="Arial Narrow" pitchFamily="34" charset="0"/>
              </a:rPr>
              <a:t>valuasi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err="1" smtClean="0">
                <a:solidFill>
                  <a:schemeClr val="tx1"/>
                </a:solidFill>
                <a:latin typeface="Arial Narrow" pitchFamily="34" charset="0"/>
              </a:rPr>
              <a:t>pengem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b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angan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kompetensi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pemanfaatan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TI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,</a:t>
            </a:r>
            <a:endParaRPr lang="en-US" sz="2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termasuk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err="1" smtClean="0">
                <a:solidFill>
                  <a:schemeClr val="tx1"/>
                </a:solidFill>
                <a:latin typeface="Arial Narrow" pitchFamily="34" charset="0"/>
              </a:rPr>
              <a:t>be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n</a:t>
            </a:r>
            <a:r>
              <a:rPr lang="id-ID" sz="2600" dirty="0" err="1" smtClean="0">
                <a:solidFill>
                  <a:schemeClr val="tx1"/>
                </a:solidFill>
                <a:latin typeface="Arial Narrow" pitchFamily="34" charset="0"/>
              </a:rPr>
              <a:t>tuk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dan jalur pengembangan </a:t>
            </a:r>
            <a:r>
              <a:rPr lang="id-ID" sz="2600" dirty="0" smtClean="0">
                <a:solidFill>
                  <a:schemeClr val="tx1"/>
                </a:solidFill>
                <a:latin typeface="Arial Narrow" pitchFamily="34" charset="0"/>
              </a:rPr>
              <a:t>kompetensi</a:t>
            </a:r>
            <a:endParaRPr lang="id-ID" sz="2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9" name="Picture 5" descr="F:\materi 15 desember\Dasar+Hukum+Undang-Undang+No.+5+Tahun+2014+tentang+Aparatur+Sipil+Negara.+Peraturan+Pemerintah+No.+11+Tahun+2017+Tentang+Manajemen+PNS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63247" r="16247" b="13869"/>
          <a:stretch/>
        </p:blipFill>
        <p:spPr bwMode="auto">
          <a:xfrm>
            <a:off x="1772147" y="1527399"/>
            <a:ext cx="5491185" cy="6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0246" y="-2088232"/>
            <a:ext cx="6213309" cy="9319964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971600" y="195486"/>
            <a:ext cx="7704856" cy="4948014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 Narrow" panose="020B0606020202030204" pitchFamily="34" charset="0"/>
              </a:rPr>
              <a:t>REALITA</a:t>
            </a:r>
            <a:endParaRPr lang="en-US" altLang="ko-KR" sz="28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b="1" dirty="0" err="1" smtClean="0">
                <a:latin typeface="Arial Narrow" pitchFamily="34" charset="0"/>
              </a:rPr>
              <a:t>Diklat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dianggap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tidak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penting</a:t>
            </a:r>
            <a:r>
              <a:rPr lang="en-US" altLang="ko-KR" sz="2800" b="1" dirty="0" smtClean="0">
                <a:latin typeface="Arial Narrow" pitchFamily="34" charset="0"/>
              </a:rPr>
              <a:t>, </a:t>
            </a:r>
            <a:r>
              <a:rPr lang="en-US" altLang="ko-KR" sz="2800" b="1" dirty="0" err="1" smtClean="0">
                <a:latin typeface="Arial Narrow" pitchFamily="34" charset="0"/>
              </a:rPr>
              <a:t>hanya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merupakan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formalitas</a:t>
            </a:r>
            <a:endParaRPr lang="en-US" altLang="ko-KR" sz="2800" b="1" dirty="0" smtClean="0">
              <a:latin typeface="Arial Narrow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b="1" dirty="0" err="1" smtClean="0">
                <a:latin typeface="Arial Narrow" pitchFamily="34" charset="0"/>
              </a:rPr>
              <a:t>Menolak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mengikuti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diklat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termasuk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diklat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smtClean="0">
                <a:latin typeface="Arial Narrow" pitchFamily="34" charset="0"/>
              </a:rPr>
              <a:t>PIM </a:t>
            </a:r>
            <a:r>
              <a:rPr lang="en-US" altLang="ko-KR" sz="2800" b="1" dirty="0" err="1" smtClean="0">
                <a:latin typeface="Arial Narrow" pitchFamily="34" charset="0"/>
              </a:rPr>
              <a:t>dengan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berbagai</a:t>
            </a:r>
            <a:r>
              <a:rPr lang="en-US" altLang="ko-KR" sz="2800" b="1" dirty="0" smtClean="0">
                <a:latin typeface="Arial Narrow" pitchFamily="34" charset="0"/>
              </a:rPr>
              <a:t> </a:t>
            </a:r>
            <a:r>
              <a:rPr lang="en-US" altLang="ko-KR" sz="2800" b="1" dirty="0" err="1" smtClean="0">
                <a:latin typeface="Arial Narrow" pitchFamily="34" charset="0"/>
              </a:rPr>
              <a:t>alasan</a:t>
            </a:r>
            <a:endParaRPr lang="en-US" altLang="ko-KR" sz="2800" b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50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9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6815" y="51470"/>
            <a:ext cx="6696745" cy="576064"/>
          </a:xfrm>
        </p:spPr>
        <p:txBody>
          <a:bodyPr/>
          <a:lstStyle/>
          <a:p>
            <a:pPr lvl="0"/>
            <a:r>
              <a:rPr lang="id-ID" altLang="ko-K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TANTANGAN</a:t>
            </a:r>
            <a:endParaRPr lang="en-US" altLang="ko-KR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654031">
            <a:off x="5017048" y="707723"/>
            <a:ext cx="472578" cy="879828"/>
            <a:chOff x="6783521" y="1654812"/>
            <a:chExt cx="726841" cy="1353205"/>
          </a:xfrm>
        </p:grpSpPr>
        <p:sp>
          <p:nvSpPr>
            <p:cNvPr id="8" name="Freeform 7"/>
            <p:cNvSpPr/>
            <p:nvPr/>
          </p:nvSpPr>
          <p:spPr>
            <a:xfrm>
              <a:off x="6783521" y="1886618"/>
              <a:ext cx="726841" cy="1121399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 Narrow" panose="020B0606020202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997804" y="1654812"/>
              <a:ext cx="298274" cy="244742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59832" y="1520120"/>
            <a:ext cx="3061228" cy="2940710"/>
            <a:chOff x="2875611" y="1828800"/>
            <a:chExt cx="3277252" cy="2940710"/>
          </a:xfrm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4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rgbClr val="F9A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8"/>
              <a:ext cx="899112" cy="1754156"/>
            </a:xfrm>
            <a:prstGeom prst="parallelogram">
              <a:avLst>
                <a:gd name="adj" fmla="val 34438"/>
              </a:avLst>
            </a:prstGeom>
            <a:solidFill>
              <a:srgbClr val="F9A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4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rgbClr val="F9A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52121" y="2813903"/>
            <a:ext cx="3004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latin typeface="Arial Narrow" panose="020B0606020202030204" pitchFamily="34" charset="0"/>
                <a:cs typeface="Arial" pitchFamily="34" charset="0"/>
              </a:rPr>
              <a:t>Untuk JFT secara peraturan dan pengembangan kompetensi sudah terbentuk dan berjenjang. Mulai dari Pelatihan Pembentukan dan Pelatihan Penjenjangan serta Pelatihan Teknis pendukung</a:t>
            </a:r>
            <a:r>
              <a:rPr lang="en-US" altLang="ko-KR" sz="1600" b="1" dirty="0" smtClean="0">
                <a:latin typeface="Arial Narrow" panose="020B0606020202030204" pitchFamily="34" charset="0"/>
                <a:cs typeface="Arial" pitchFamily="34" charset="0"/>
              </a:rPr>
              <a:t>.   </a:t>
            </a:r>
            <a:endParaRPr lang="ko-KR" altLang="en-US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1059582"/>
            <a:ext cx="2539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600" b="1" dirty="0" smtClean="0">
                <a:latin typeface="Arial Narrow" panose="020B0606020202030204" pitchFamily="34" charset="0"/>
                <a:cs typeface="Arial" pitchFamily="34" charset="0"/>
              </a:rPr>
              <a:t>Presentase PNS Daerah antara jabatan Administrasi dan Jabatan Fungsional tertentu sangat besar</a:t>
            </a:r>
            <a:endParaRPr lang="ko-KR" altLang="en-US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69" y="3147814"/>
            <a:ext cx="234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600" b="1" dirty="0" smtClean="0">
                <a:latin typeface="Arial Narrow" panose="020B0606020202030204" pitchFamily="34" charset="0"/>
                <a:cs typeface="Arial" pitchFamily="34" charset="0"/>
              </a:rPr>
              <a:t>Untuk JFA Pelaksana Pelatihan teknis belum menjadi sebuah kewajiban sebagai prosedur sebelum melakukan suatu pekerjaan</a:t>
            </a:r>
            <a:endParaRPr lang="ko-KR" altLang="en-US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9" name="Text Placeholder 13"/>
          <p:cNvSpPr txBox="1">
            <a:spLocks/>
          </p:cNvSpPr>
          <p:nvPr/>
        </p:nvSpPr>
        <p:spPr>
          <a:xfrm rot="458666">
            <a:off x="3315866" y="3412703"/>
            <a:ext cx="1853006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583725">
            <a:off x="3495017" y="2677902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 rot="500431">
            <a:off x="3736960" y="1982086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="" xmlns:a16="http://schemas.microsoft.com/office/drawing/2014/main" id="{D6BF7D9D-D7A9-4C10-80E6-F28E2EAD5AD9}"/>
              </a:ext>
            </a:extLst>
          </p:cNvPr>
          <p:cNvSpPr/>
          <p:nvPr/>
        </p:nvSpPr>
        <p:spPr>
          <a:xfrm>
            <a:off x="299928" y="1097582"/>
            <a:ext cx="455648" cy="4660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latin typeface="Arial Narrow" panose="020B0606020202030204" pitchFamily="34" charset="0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="" xmlns:a16="http://schemas.microsoft.com/office/drawing/2014/main" id="{7C6C2763-BB6D-4012-8669-5C41FA0EC91A}"/>
              </a:ext>
            </a:extLst>
          </p:cNvPr>
          <p:cNvSpPr/>
          <p:nvPr/>
        </p:nvSpPr>
        <p:spPr>
          <a:xfrm rot="9900000">
            <a:off x="111974" y="3405133"/>
            <a:ext cx="420346" cy="46835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hord 15">
            <a:extLst>
              <a:ext uri="{FF2B5EF4-FFF2-40B4-BE49-F238E27FC236}">
                <a16:creationId xmlns="" xmlns:a16="http://schemas.microsoft.com/office/drawing/2014/main" id="{BD4910E8-4B7E-43D1-B7D9-237D2518E32D}"/>
              </a:ext>
            </a:extLst>
          </p:cNvPr>
          <p:cNvSpPr/>
          <p:nvPr/>
        </p:nvSpPr>
        <p:spPr>
          <a:xfrm>
            <a:off x="8697121" y="2929692"/>
            <a:ext cx="286070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5400" y="-1937945"/>
            <a:ext cx="5483044" cy="91738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3808" y="51470"/>
            <a:ext cx="3600400" cy="758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altLang="ko-KR" sz="3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TANTANGAN</a:t>
            </a:r>
            <a:endParaRPr lang="ko-KR" altLang="en-US" sz="3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827584" y="1004745"/>
            <a:ext cx="3168352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Sebagai gambaran, berikut perbandingan komposisi 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ASN </a:t>
            </a:r>
            <a:r>
              <a:rPr lang="en-US" altLang="ko-KR" sz="18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Pemkot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Semarang: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J</a:t>
            </a:r>
            <a:r>
              <a:rPr lang="id-ID" altLang="ko-KR" sz="18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umlah</a:t>
            </a:r>
            <a:r>
              <a:rPr lang="id-ID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altLang="ko-KR" sz="1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ASN Pemerintah Kota </a:t>
            </a:r>
            <a:r>
              <a:rPr lang="id-ID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Semarang</a:t>
            </a:r>
            <a:r>
              <a:rPr lang="en-US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= 9843 orang</a:t>
            </a:r>
            <a:endParaRPr lang="id-ID" altLang="ko-KR" sz="18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Jumlah JFT = 5443 orang (55%)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Jumlah JFU =  2802 orang (29%)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d-ID" altLang="ko-KR" sz="1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Jumlah Jabatan Struktural = 1589 orang (16%)</a:t>
            </a:r>
            <a:endParaRPr lang="en-US" altLang="ko-KR" sz="18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4" t="37910" r="17675" b="21444"/>
          <a:stretch/>
        </p:blipFill>
        <p:spPr bwMode="auto">
          <a:xfrm>
            <a:off x="4139952" y="1066351"/>
            <a:ext cx="4230514" cy="318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62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3212" y="-2134740"/>
            <a:ext cx="5401074" cy="9340502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827584" y="843558"/>
            <a:ext cx="7560840" cy="3240360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600" b="1" dirty="0" smtClean="0">
                <a:latin typeface="Arial Narrow" panose="020B0606020202030204" pitchFamily="34" charset="0"/>
              </a:rPr>
              <a:t>MISI</a:t>
            </a:r>
            <a:endParaRPr lang="en-US" altLang="ko-KR" sz="26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b="1" dirty="0" err="1" smtClean="0">
                <a:latin typeface="Arial Narrow" pitchFamily="34" charset="0"/>
              </a:rPr>
              <a:t>Menyampaikan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ke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pimpinan</a:t>
            </a:r>
            <a:r>
              <a:rPr lang="en-US" altLang="ko-KR" sz="2600" b="1" dirty="0" smtClean="0">
                <a:latin typeface="Arial Narrow" pitchFamily="34" charset="0"/>
              </a:rPr>
              <a:t> (</a:t>
            </a:r>
            <a:r>
              <a:rPr lang="en-US" altLang="ko-KR" sz="2600" b="1" dirty="0" err="1" smtClean="0">
                <a:latin typeface="Arial Narrow" pitchFamily="34" charset="0"/>
              </a:rPr>
              <a:t>walikota</a:t>
            </a:r>
            <a:r>
              <a:rPr lang="en-US" altLang="ko-KR" sz="2600" b="1" dirty="0" smtClean="0">
                <a:latin typeface="Arial Narrow" pitchFamily="34" charset="0"/>
              </a:rPr>
              <a:t>) </a:t>
            </a:r>
            <a:r>
              <a:rPr lang="en-US" altLang="ko-KR" sz="2600" b="1" dirty="0" err="1" smtClean="0">
                <a:latin typeface="Arial Narrow" pitchFamily="34" charset="0"/>
              </a:rPr>
              <a:t>bahwa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untuk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mendapatkan</a:t>
            </a:r>
            <a:r>
              <a:rPr lang="en-US" altLang="ko-KR" sz="2600" b="1" dirty="0" smtClean="0">
                <a:latin typeface="Arial Narrow" pitchFamily="34" charset="0"/>
              </a:rPr>
              <a:t> SDM</a:t>
            </a:r>
            <a:r>
              <a:rPr lang="en-US" altLang="ko-KR" sz="2600" b="1" dirty="0">
                <a:latin typeface="Arial Narrow" pitchFamily="34" charset="0"/>
              </a:rPr>
              <a:t> </a:t>
            </a:r>
            <a:r>
              <a:rPr lang="en-US" altLang="ko-KR" sz="2600" b="1" dirty="0" smtClean="0">
                <a:latin typeface="Arial Narrow" pitchFamily="34" charset="0"/>
              </a:rPr>
              <a:t>ASN yang </a:t>
            </a:r>
            <a:r>
              <a:rPr lang="en-US" altLang="ko-KR" sz="2600" b="1" dirty="0" err="1" smtClean="0">
                <a:latin typeface="Arial Narrow" pitchFamily="34" charset="0"/>
              </a:rPr>
              <a:t>maju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dan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terampil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diperlukan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pengembangan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kompetensi</a:t>
            </a:r>
            <a:endParaRPr lang="en-US" altLang="ko-KR" sz="2600" b="1" dirty="0" smtClean="0">
              <a:latin typeface="Arial Narrow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b="1" dirty="0" err="1" smtClean="0">
                <a:latin typeface="Arial Narrow" pitchFamily="34" charset="0"/>
              </a:rPr>
              <a:t>Diklat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menjadi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kawah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candradimuka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bagi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pengkaderan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untuk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mendapatkan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calon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r>
              <a:rPr lang="en-US" altLang="ko-KR" sz="2600" b="1" dirty="0" err="1" smtClean="0">
                <a:latin typeface="Arial Narrow" pitchFamily="34" charset="0"/>
              </a:rPr>
              <a:t>pimpinan</a:t>
            </a:r>
            <a:r>
              <a:rPr lang="en-US" altLang="ko-KR" sz="2600" b="1" dirty="0" smtClean="0">
                <a:latin typeface="Arial Narrow" pitchFamily="34" charset="0"/>
              </a:rPr>
              <a:t> </a:t>
            </a:r>
            <a:endParaRPr lang="ko-KR" altLang="en-US" sz="2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56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2" b="12542"/>
          <a:stretch>
            <a:fillRect/>
          </a:stretch>
        </p:blipFill>
        <p:spPr>
          <a:xfrm>
            <a:off x="-756592" y="0"/>
            <a:ext cx="10729192" cy="5143500"/>
          </a:xfr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69776" y="555526"/>
            <a:ext cx="8676456" cy="3600400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>
                <a:latin typeface="Arial Narrow" panose="020B0606020202030204" pitchFamily="34" charset="0"/>
              </a:rPr>
              <a:t>STRATEGI</a:t>
            </a:r>
            <a:endParaRPr lang="en-US" altLang="ko-KR" sz="2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altLang="ko-KR" sz="2400" b="1" dirty="0" err="1">
                <a:latin typeface="Arial Narrow" pitchFamily="34" charset="0"/>
              </a:rPr>
              <a:t>Strategi</a:t>
            </a:r>
            <a:r>
              <a:rPr lang="en-US" altLang="ko-KR" sz="2400" b="1" dirty="0">
                <a:latin typeface="Arial Narrow" pitchFamily="34" charset="0"/>
              </a:rPr>
              <a:t> yang </a:t>
            </a:r>
            <a:r>
              <a:rPr lang="en-US" altLang="ko-KR" sz="2400" b="1" dirty="0" err="1">
                <a:latin typeface="Arial Narrow" pitchFamily="34" charset="0"/>
              </a:rPr>
              <a:t>dilakukan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antara</a:t>
            </a:r>
            <a:r>
              <a:rPr lang="en-US" altLang="ko-KR" sz="2400" b="1" dirty="0">
                <a:latin typeface="Arial Narrow" pitchFamily="34" charset="0"/>
              </a:rPr>
              <a:t> lain: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400" b="1" dirty="0" err="1">
                <a:latin typeface="Arial Narrow" pitchFamily="34" charset="0"/>
              </a:rPr>
              <a:t>Dibentuk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tim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Analisis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Kebutuhan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r>
              <a:rPr lang="en-US" altLang="ko-KR" sz="2400" b="1" dirty="0">
                <a:latin typeface="Arial Narrow" pitchFamily="34" charset="0"/>
              </a:rPr>
              <a:t> yang </a:t>
            </a:r>
            <a:r>
              <a:rPr lang="en-US" altLang="ko-KR" sz="2400" b="1" dirty="0" err="1">
                <a:latin typeface="Arial Narrow" pitchFamily="34" charset="0"/>
              </a:rPr>
              <a:t>bertugas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mencari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kebutuhan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rencana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pengembangan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kompetensi</a:t>
            </a:r>
            <a:r>
              <a:rPr lang="en-US" altLang="ko-KR" sz="2400" b="1" dirty="0">
                <a:latin typeface="Arial Narrow" pitchFamily="34" charset="0"/>
              </a:rPr>
              <a:t> di OPD yang </a:t>
            </a:r>
            <a:r>
              <a:rPr lang="en-US" altLang="ko-KR" sz="2400" b="1" dirty="0" err="1">
                <a:latin typeface="Arial Narrow" pitchFamily="34" charset="0"/>
              </a:rPr>
              <a:t>kemudian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ditindaklanjuti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dengan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penyelenggaraan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atau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pengiriman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endParaRPr lang="en-US" altLang="ko-KR" sz="2400" b="1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400" b="1" dirty="0" err="1">
                <a:latin typeface="Arial Narrow" pitchFamily="34" charset="0"/>
              </a:rPr>
              <a:t>Dibentuk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tim</a:t>
            </a:r>
            <a:r>
              <a:rPr lang="en-US" altLang="ko-KR" sz="2400" b="1" dirty="0">
                <a:latin typeface="Arial Narrow" pitchFamily="34" charset="0"/>
              </a:rPr>
              <a:t> monitoring yang </a:t>
            </a:r>
            <a:r>
              <a:rPr lang="en-US" altLang="ko-KR" sz="2400" b="1" dirty="0" err="1">
                <a:latin typeface="Arial Narrow" pitchFamily="34" charset="0"/>
              </a:rPr>
              <a:t>bertugas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memantau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penyelenggaraan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pengembangan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kompetensi</a:t>
            </a:r>
            <a:endParaRPr lang="en-US" altLang="ko-KR" sz="2400" b="1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400" b="1" dirty="0" err="1">
                <a:latin typeface="Arial Narrow" pitchFamily="34" charset="0"/>
              </a:rPr>
              <a:t>Dibentuk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tim</a:t>
            </a:r>
            <a:r>
              <a:rPr lang="en-US" altLang="ko-KR" sz="2400" b="1" dirty="0">
                <a:latin typeface="Arial Narrow" pitchFamily="34" charset="0"/>
              </a:rPr>
              <a:t> evaluator </a:t>
            </a:r>
            <a:r>
              <a:rPr lang="en-US" altLang="ko-KR" sz="2400" b="1" dirty="0" err="1">
                <a:latin typeface="Arial Narrow" pitchFamily="34" charset="0"/>
              </a:rPr>
              <a:t>pasca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dengan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tugas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untuk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mengetahui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sejauh</a:t>
            </a:r>
            <a:r>
              <a:rPr lang="en-US" altLang="ko-KR" sz="2400" b="1" dirty="0">
                <a:latin typeface="Arial Narrow" pitchFamily="34" charset="0"/>
              </a:rPr>
              <a:t> mana </a:t>
            </a:r>
            <a:r>
              <a:rPr lang="en-US" altLang="ko-KR" sz="2400" b="1" dirty="0" err="1">
                <a:latin typeface="Arial Narrow" pitchFamily="34" charset="0"/>
              </a:rPr>
              <a:t>proyek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perubahan</a:t>
            </a:r>
            <a:r>
              <a:rPr lang="en-US" altLang="ko-KR" sz="2400" b="1" dirty="0">
                <a:latin typeface="Arial Narrow" pitchFamily="34" charset="0"/>
              </a:rPr>
              <a:t> alumni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endParaRPr lang="en-US" altLang="ko-KR" sz="2400" b="1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400" b="1" dirty="0" err="1">
                <a:latin typeface="Arial Narrow" pitchFamily="34" charset="0"/>
              </a:rPr>
              <a:t>Direncanakan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pameran</a:t>
            </a:r>
            <a:r>
              <a:rPr lang="en-US" altLang="ko-KR" sz="2400" b="1" dirty="0">
                <a:latin typeface="Arial Narrow" pitchFamily="34" charset="0"/>
              </a:rPr>
              <a:t> </a:t>
            </a:r>
            <a:r>
              <a:rPr lang="en-US" altLang="ko-KR" sz="2400" b="1" dirty="0" err="1">
                <a:latin typeface="Arial Narrow" pitchFamily="34" charset="0"/>
              </a:rPr>
              <a:t>inovasi</a:t>
            </a:r>
            <a:r>
              <a:rPr lang="en-US" altLang="ko-KR" sz="2400" b="1" dirty="0">
                <a:latin typeface="Arial Narrow" pitchFamily="34" charset="0"/>
              </a:rPr>
              <a:t> alumni </a:t>
            </a:r>
            <a:r>
              <a:rPr lang="en-US" altLang="ko-KR" sz="2400" b="1" dirty="0" err="1">
                <a:latin typeface="Arial Narrow" pitchFamily="34" charset="0"/>
              </a:rPr>
              <a:t>diklat</a:t>
            </a:r>
            <a:endParaRPr lang="en-US" altLang="ko-K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3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845</Words>
  <Application>Microsoft Office PowerPoint</Application>
  <PresentationFormat>Peragaan Layar (16:9)</PresentationFormat>
  <Paragraphs>102</Paragraphs>
  <Slides>24</Slides>
  <Notes>2</Notes>
  <HiddenSlides>0</HiddenSlides>
  <MMClips>0</MMClips>
  <ScaleCrop>false</ScaleCrop>
  <HeadingPairs>
    <vt:vector size="6" baseType="variant">
      <vt:variant>
        <vt:lpstr>Font Dipakai</vt:lpstr>
      </vt:variant>
      <vt:variant>
        <vt:i4>8</vt:i4>
      </vt:variant>
      <vt:variant>
        <vt:lpstr>Tema</vt:lpstr>
      </vt:variant>
      <vt:variant>
        <vt:i4>3</vt:i4>
      </vt:variant>
      <vt:variant>
        <vt:lpstr>Judul Slide</vt:lpstr>
      </vt:variant>
      <vt:variant>
        <vt:i4>24</vt:i4>
      </vt:variant>
    </vt:vector>
  </HeadingPairs>
  <TitlesOfParts>
    <vt:vector size="35" baseType="lpstr">
      <vt:lpstr>Arial Unicode MS</vt:lpstr>
      <vt:lpstr>맑은 고딕</vt:lpstr>
      <vt:lpstr>宋体</vt:lpstr>
      <vt:lpstr>Arial</vt:lpstr>
      <vt:lpstr>Arial Narrow</vt:lpstr>
      <vt:lpstr>Brush Script MT</vt:lpstr>
      <vt:lpstr>Impact</vt:lpstr>
      <vt:lpstr>Vogue</vt:lpstr>
      <vt:lpstr>Cover and End Slide Master</vt:lpstr>
      <vt:lpstr>Contents Slide Master</vt:lpstr>
      <vt:lpstr>Section Break Slide Master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207</cp:revision>
  <dcterms:created xsi:type="dcterms:W3CDTF">2016-12-05T23:26:54Z</dcterms:created>
  <dcterms:modified xsi:type="dcterms:W3CDTF">2020-12-14T09:40:46Z</dcterms:modified>
</cp:coreProperties>
</file>